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30"/>
  </p:notesMasterIdLst>
  <p:handoutMasterIdLst>
    <p:handoutMasterId r:id="rId31"/>
  </p:handoutMasterIdLst>
  <p:sldIdLst>
    <p:sldId id="321" r:id="rId2"/>
    <p:sldId id="328" r:id="rId3"/>
    <p:sldId id="329" r:id="rId4"/>
    <p:sldId id="330" r:id="rId5"/>
    <p:sldId id="331" r:id="rId6"/>
    <p:sldId id="332" r:id="rId7"/>
    <p:sldId id="333" r:id="rId8"/>
    <p:sldId id="337" r:id="rId9"/>
    <p:sldId id="342" r:id="rId10"/>
    <p:sldId id="338" r:id="rId11"/>
    <p:sldId id="334" r:id="rId12"/>
    <p:sldId id="335" r:id="rId13"/>
    <p:sldId id="336" r:id="rId14"/>
    <p:sldId id="360" r:id="rId15"/>
    <p:sldId id="358" r:id="rId16"/>
    <p:sldId id="361" r:id="rId17"/>
    <p:sldId id="362" r:id="rId18"/>
    <p:sldId id="364" r:id="rId19"/>
    <p:sldId id="339" r:id="rId20"/>
    <p:sldId id="340" r:id="rId21"/>
    <p:sldId id="341" r:id="rId22"/>
    <p:sldId id="343" r:id="rId23"/>
    <p:sldId id="344" r:id="rId24"/>
    <p:sldId id="345" r:id="rId25"/>
    <p:sldId id="346" r:id="rId26"/>
    <p:sldId id="352" r:id="rId27"/>
    <p:sldId id="348" r:id="rId28"/>
    <p:sldId id="357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6633C78-C10D-4103-A902-834810F5C6A0}">
          <p14:sldIdLst>
            <p14:sldId id="321"/>
            <p14:sldId id="328"/>
            <p14:sldId id="329"/>
            <p14:sldId id="330"/>
            <p14:sldId id="331"/>
            <p14:sldId id="332"/>
            <p14:sldId id="333"/>
            <p14:sldId id="337"/>
            <p14:sldId id="342"/>
            <p14:sldId id="338"/>
            <p14:sldId id="334"/>
            <p14:sldId id="335"/>
            <p14:sldId id="336"/>
            <p14:sldId id="360"/>
            <p14:sldId id="358"/>
            <p14:sldId id="361"/>
            <p14:sldId id="362"/>
            <p14:sldId id="364"/>
            <p14:sldId id="339"/>
            <p14:sldId id="340"/>
            <p14:sldId id="341"/>
            <p14:sldId id="343"/>
            <p14:sldId id="344"/>
            <p14:sldId id="345"/>
            <p14:sldId id="346"/>
            <p14:sldId id="352"/>
            <p14:sldId id="348"/>
            <p14:sldId id="357"/>
          </p14:sldIdLst>
        </p14:section>
        <p14:section name="Untitled Section" id="{38140495-1128-44F2-AEA9-A68453F16416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83303" autoAdjust="0"/>
  </p:normalViewPr>
  <p:slideViewPr>
    <p:cSldViewPr>
      <p:cViewPr varScale="1">
        <p:scale>
          <a:sx n="60" d="100"/>
          <a:sy n="60" d="100"/>
        </p:scale>
        <p:origin x="168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216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736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297CF8-97F9-4B9D-89EF-B70CFBE4B787}" type="datetimeFigureOut">
              <a:rPr lang="en-US" smtClean="0"/>
              <a:pPr/>
              <a:t>3/8/2025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163991-337C-4F5D-BE00-265CFFC1B7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0284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3EDD4833-9FF0-447A-81EA-DB872B2B15DC}" type="datetimeFigureOut">
              <a:rPr lang="fa-IR" smtClean="0"/>
              <a:pPr/>
              <a:t>09/09/1446</a:t>
            </a:fld>
            <a:endParaRPr lang="fa-I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fa-I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2F2334A1-FB43-4D57-8082-0B5272D00744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4010229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2334A1-FB43-4D57-8082-0B5272D00744}" type="slidenum">
              <a:rPr lang="fa-IR" smtClean="0"/>
              <a:pPr/>
              <a:t>2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5941350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2334A1-FB43-4D57-8082-0B5272D00744}" type="slidenum">
              <a:rPr lang="fa-IR" smtClean="0"/>
              <a:pPr/>
              <a:t>18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4546499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4676E2-D226-469D-BB46-82A1E039661D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7701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A69C7BE-FBAF-4538-83A8-AF7726C5AFF4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695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3079F2-AA47-4C29-A269-9D7A6F012BCC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7640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7AB0BB-8B81-4B78-B92C-16607704C6BD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8019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650D69-9187-4E40-B653-B84203FCC2EB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0539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51E8C7-D7A4-47D4-8F9D-2C7475786550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4269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3E9F58-BB3F-4EF3-B925-28E90B58075A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799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291610-E609-4549-94C5-35F4695FB495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7445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93B9BD-87ED-4C8E-A0E8-05C02DD098E5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1405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42F8D65-9103-4729-A8D6-C8E53BDAAFC5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1084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2F35D2-2F18-4C28-A1B8-F79A606A9C27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4817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EA04783-4D6C-4DEE-8676-FD9BD2BCE872}" type="slidenum">
              <a:rPr lang="ar-SA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880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 rtl="1">
              <a:buNone/>
            </a:pPr>
            <a:endParaRPr lang="fa-IR" dirty="0"/>
          </a:p>
          <a:p>
            <a:pPr marL="0" indent="0" algn="r" rtl="1">
              <a:buNone/>
            </a:pPr>
            <a:endParaRPr lang="fa-IR" dirty="0"/>
          </a:p>
          <a:p>
            <a:pPr marL="0" indent="0" algn="r" rtl="1">
              <a:buNone/>
            </a:pPr>
            <a:endParaRPr lang="fa-IR" dirty="0"/>
          </a:p>
          <a:p>
            <a:pPr marL="0" indent="0" algn="r" rtl="1">
              <a:buNone/>
            </a:pPr>
            <a:r>
              <a:rPr lang="fa-IR" dirty="0"/>
              <a:t>			</a:t>
            </a:r>
            <a:r>
              <a:rPr lang="fa-IR" sz="4400" dirty="0">
                <a:solidFill>
                  <a:srgbClr val="FF0000"/>
                </a:solidFill>
                <a:cs typeface="B Titr" panose="00000700000000000000" pitchFamily="2" charset="-78"/>
              </a:rPr>
              <a:t>کاندیدیازیس</a:t>
            </a:r>
          </a:p>
        </p:txBody>
      </p:sp>
    </p:spTree>
    <p:extLst>
      <p:ext uri="{BB962C8B-B14F-4D97-AF65-F5344CB8AC3E}">
        <p14:creationId xmlns:p14="http://schemas.microsoft.com/office/powerpoint/2010/main" val="37383576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324600"/>
          </a:xfrm>
        </p:spPr>
        <p:txBody>
          <a:bodyPr/>
          <a:lstStyle/>
          <a:p>
            <a:pPr marL="0" indent="0" algn="r" rtl="1">
              <a:buNone/>
            </a:pPr>
            <a:r>
              <a:rPr lang="fa-IR" dirty="0">
                <a:solidFill>
                  <a:srgbClr val="FF0000"/>
                </a:solidFill>
                <a:cs typeface="B Nazanin" panose="00000400000000000000" pitchFamily="2" charset="-78"/>
              </a:rPr>
              <a:t>پریتونیت کاندیدایی :</a:t>
            </a:r>
          </a:p>
          <a:p>
            <a:pPr marL="0" indent="0" algn="r" rtl="1">
              <a:buNone/>
            </a:pPr>
            <a:r>
              <a:rPr lang="fa-IR" dirty="0">
                <a:cs typeface="B Nazanin" panose="00000400000000000000" pitchFamily="2" charset="-78"/>
              </a:rPr>
              <a:t>بدنبال دیالیز پریتوان- زخم اثنی عشر-پرفوراسیون ناشی از ضربه یا تروما و بدخیمی رخ میدهد</a:t>
            </a:r>
          </a:p>
          <a:p>
            <a:pPr marL="0" indent="0" algn="r" rtl="1">
              <a:buNone/>
            </a:pPr>
            <a:r>
              <a:rPr lang="fa-IR" dirty="0">
                <a:solidFill>
                  <a:srgbClr val="FF0000"/>
                </a:solidFill>
                <a:cs typeface="B Nazanin" panose="00000400000000000000" pitchFamily="2" charset="-78"/>
              </a:rPr>
              <a:t>کاندیدیازیس روده:</a:t>
            </a:r>
          </a:p>
          <a:p>
            <a:pPr marL="0" indent="0" algn="r" rtl="1">
              <a:buNone/>
            </a:pPr>
            <a:r>
              <a:rPr lang="fa-IR" dirty="0">
                <a:cs typeface="B Nazanin" panose="00000400000000000000" pitchFamily="2" charset="-78"/>
              </a:rPr>
              <a:t>بدنبال تجویز آنتی بیوتیک های وسیع الطیف در روده باریک و بزرگ تکثیریافته منجر به اسهال و آنتریت کاندیدایی میشود</a:t>
            </a:r>
          </a:p>
          <a:p>
            <a:pPr marL="0" indent="0" algn="r" rtl="1">
              <a:buNone/>
            </a:pPr>
            <a:r>
              <a:rPr lang="fa-IR" dirty="0">
                <a:solidFill>
                  <a:srgbClr val="FF0000"/>
                </a:solidFill>
                <a:cs typeface="B Nazanin" panose="00000400000000000000" pitchFamily="2" charset="-78"/>
              </a:rPr>
              <a:t>کاندیدیازیس پره آنال(اطراف مقعد):</a:t>
            </a:r>
          </a:p>
          <a:p>
            <a:pPr marL="0" indent="0" algn="r" rtl="1">
              <a:buNone/>
            </a:pPr>
            <a:r>
              <a:rPr lang="fa-IR" dirty="0">
                <a:cs typeface="B Nazanin" panose="00000400000000000000" pitchFamily="2" charset="-78"/>
              </a:rPr>
              <a:t>در افراد گرفتار اسهال کاندیدایی</a:t>
            </a:r>
          </a:p>
          <a:p>
            <a:pPr marL="0" indent="0" algn="r" rtl="1">
              <a:buNone/>
            </a:pPr>
            <a:r>
              <a:rPr lang="fa-IR" sz="2800" dirty="0">
                <a:cs typeface="B Nazanin" panose="00000400000000000000" pitchFamily="2" charset="-78"/>
              </a:rPr>
              <a:t>ممکن است عفونت به ناحیه کشاله ران وژنیتال یا برعکس رخ دهد </a:t>
            </a:r>
          </a:p>
          <a:p>
            <a:pPr marL="0" indent="0" algn="r" rtl="1">
              <a:buNone/>
            </a:pPr>
            <a:r>
              <a:rPr lang="fa-IR" sz="2800" dirty="0">
                <a:cs typeface="B Nazanin" panose="00000400000000000000" pitchFamily="2" charset="-78"/>
              </a:rPr>
              <a:t>دراطراف مقعد پوسته های له شده که حاوی عناصر قارچی هستند دیده میشود</a:t>
            </a:r>
          </a:p>
          <a:p>
            <a:pPr marL="0" indent="0" algn="r" rtl="1">
              <a:buNone/>
            </a:pP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4640670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/>
              <a:t>برونکوکاندیدیازیس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rtl="1"/>
            <a:r>
              <a:rPr lang="fa-IR" dirty="0">
                <a:cs typeface="B Nazanin" panose="00000400000000000000" pitchFamily="2" charset="-78"/>
              </a:rPr>
              <a:t>برونشیت مزمن کاندیدایی توام با سرفه ،خلط،فیبروز و ضخیم شدن برونشها</a:t>
            </a:r>
          </a:p>
          <a:p>
            <a:pPr algn="just" rtl="1"/>
            <a:r>
              <a:rPr lang="fa-IR" dirty="0">
                <a:cs typeface="B Nazanin" panose="00000400000000000000" pitchFamily="2" charset="-78"/>
              </a:rPr>
              <a:t>خلط حاوی ذراتی متشکل از مخمرهای جوانه زن میسیلیوم کاذب و سلولهای پوششی است</a:t>
            </a:r>
          </a:p>
        </p:txBody>
      </p:sp>
    </p:spTree>
    <p:extLst>
      <p:ext uri="{BB962C8B-B14F-4D97-AF65-F5344CB8AC3E}">
        <p14:creationId xmlns:p14="http://schemas.microsoft.com/office/powerpoint/2010/main" val="32206529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/>
              <a:t>کاندید یازیس ریوی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/>
          <a:lstStyle/>
          <a:p>
            <a:pPr algn="r" rtl="1"/>
            <a:r>
              <a:rPr lang="fa-IR" dirty="0">
                <a:cs typeface="B Nazanin" panose="00000400000000000000" pitchFamily="2" charset="-78"/>
              </a:rPr>
              <a:t>بیماری با تب خفیف ،سرفه،خلط بلغمی و غالبا خونی،کاهش وزن ،عرق شبانه و تنگی نفس 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عامل غالبا ک. آلبیکنس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در مراحل آخر ضعف ایمنی رخ داده که کشنده است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3863181"/>
            <a:ext cx="4572000" cy="2883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6789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/>
              <a:t>ولو واژینیت و بالانیت کاندیدایی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rtl="1"/>
            <a:r>
              <a:rPr lang="fa-IR" dirty="0">
                <a:cs typeface="B Nazanin" panose="00000400000000000000" pitchFamily="2" charset="-78"/>
              </a:rPr>
              <a:t>حاملگی،مصرف داروهای ضد حاملگی خوراگی،دیابت و درمان با آنتی بیوتیک ها </a:t>
            </a:r>
          </a:p>
          <a:p>
            <a:pPr algn="just" rtl="1"/>
            <a:r>
              <a:rPr lang="fa-IR" dirty="0">
                <a:cs typeface="B Nazanin" panose="00000400000000000000" pitchFamily="2" charset="-78"/>
              </a:rPr>
              <a:t>بیماری با ترشحی زرد ،شیری رنگ،غلیظ و غشاء کاذب سفید خاکستری</a:t>
            </a:r>
          </a:p>
          <a:p>
            <a:pPr algn="just" rtl="1"/>
            <a:r>
              <a:rPr lang="fa-IR" dirty="0">
                <a:cs typeface="B Nazanin" panose="00000400000000000000" pitchFamily="2" charset="-78"/>
              </a:rPr>
              <a:t>بالانیت:</a:t>
            </a:r>
          </a:p>
          <a:p>
            <a:pPr marL="0" indent="0" algn="just" rtl="1">
              <a:buNone/>
            </a:pPr>
            <a:r>
              <a:rPr lang="fa-IR" dirty="0">
                <a:cs typeface="B Nazanin" panose="00000400000000000000" pitchFamily="2" charset="-78"/>
              </a:rPr>
              <a:t>نوع غیر شایع کاندیدیازیس در مردان بوده معمولا بدنبال واژینیت همسران بوجود می آید</a:t>
            </a:r>
          </a:p>
        </p:txBody>
      </p:sp>
    </p:spTree>
    <p:extLst>
      <p:ext uri="{BB962C8B-B14F-4D97-AF65-F5344CB8AC3E}">
        <p14:creationId xmlns:p14="http://schemas.microsoft.com/office/powerpoint/2010/main" val="4048690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/>
          <a:lstStyle/>
          <a:p>
            <a:r>
              <a:rPr lang="fa-IR" dirty="0"/>
              <a:t>انواع واژینیت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9200" y="1143000"/>
            <a:ext cx="6857999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8496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r>
              <a:rPr lang="fa-IR" dirty="0"/>
              <a:t>نمونه گیری واژینیت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6800" y="1219200"/>
            <a:ext cx="739140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1001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914400"/>
            <a:ext cx="8229599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5004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62200" y="1752600"/>
            <a:ext cx="5624513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3265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524000"/>
          </a:xfrm>
        </p:spPr>
        <p:txBody>
          <a:bodyPr/>
          <a:lstStyle/>
          <a:p>
            <a:pPr marL="640080" marR="0" lvl="1" indent="-246888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tabLst/>
              <a:defRPr/>
            </a:pPr>
            <a:r>
              <a:rPr lang="fa-IR" sz="2400" kern="1200" dirty="0">
                <a:solidFill>
                  <a:prstClr val="black"/>
                </a:solidFill>
                <a:latin typeface="Constantia"/>
                <a:ea typeface="+mn-ea"/>
                <a:cs typeface="B Nazanin" pitchFamily="2" charset="-78"/>
              </a:rPr>
              <a:t>برای بیمارخانم 25 ساله  با تشخیص واژینیت کاندیدیایی رژیم درمانی زیر نوشته شده است</a:t>
            </a:r>
            <a:br>
              <a:rPr lang="en-US" sz="2400" kern="1200" dirty="0">
                <a:solidFill>
                  <a:prstClr val="black"/>
                </a:solidFill>
                <a:latin typeface="Constantia"/>
                <a:ea typeface="+mn-ea"/>
                <a:cs typeface="B Nazanin" pitchFamily="2" charset="-78"/>
              </a:rPr>
            </a:b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5133" y="1524000"/>
            <a:ext cx="8193734" cy="3619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4087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solidFill>
                  <a:srgbClr val="0070C0"/>
                </a:solidFill>
              </a:rPr>
              <a:t>عفونتهای جلدی کاندیدایی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/>
          <a:lstStyle/>
          <a:p>
            <a:pPr marL="0" indent="0" algn="r" rtl="1">
              <a:buNone/>
            </a:pPr>
            <a:r>
              <a:rPr lang="fa-IR" dirty="0">
                <a:solidFill>
                  <a:srgbClr val="FF0000"/>
                </a:solidFill>
                <a:cs typeface="B Nazanin" panose="00000400000000000000" pitchFamily="2" charset="-78"/>
              </a:rPr>
              <a:t>کاندیدیازیس نواحی چین دار بدن</a:t>
            </a:r>
            <a:r>
              <a:rPr lang="fa-IR" dirty="0">
                <a:cs typeface="B Nazanin" panose="00000400000000000000" pitchFamily="2" charset="-78"/>
              </a:rPr>
              <a:t>:</a:t>
            </a:r>
          </a:p>
          <a:p>
            <a:pPr marL="0" indent="0" algn="just" rtl="1">
              <a:buNone/>
            </a:pPr>
            <a:r>
              <a:rPr lang="fa-IR" dirty="0">
                <a:cs typeface="B Nazanin" panose="00000400000000000000" pitchFamily="2" charset="-78"/>
              </a:rPr>
              <a:t>در زیر بغل،کشاله ران،زیر سینه ها،بین انگشتان دست وپا،زیر بیضه هاوناف</a:t>
            </a:r>
          </a:p>
          <a:p>
            <a:pPr marL="0" indent="0" algn="just" rtl="1">
              <a:buNone/>
            </a:pPr>
            <a:r>
              <a:rPr lang="fa-IR" dirty="0">
                <a:cs typeface="B Nazanin" panose="00000400000000000000" pitchFamily="2" charset="-78"/>
              </a:rPr>
              <a:t>ضایعات بصورت وزیکول،پوستول و یا پاپول که وسط آن ظاهر خشک وپوسته دار دارد</a:t>
            </a:r>
          </a:p>
          <a:p>
            <a:pPr marL="0" indent="0" algn="just" rtl="1">
              <a:buNone/>
            </a:pPr>
            <a:r>
              <a:rPr lang="fa-IR" dirty="0">
                <a:cs typeface="B Nazanin" panose="00000400000000000000" pitchFamily="2" charset="-78"/>
              </a:rPr>
              <a:t>دیابت،الکلیسم،رطوبت،خیس خوردگی پوست،پوشیدن چکمه-لباسهای تنگ،تماس مداوم با آب،اختلالات آناتومیکی</a:t>
            </a:r>
          </a:p>
          <a:p>
            <a:pPr marL="0" indent="0" algn="just" rtl="1">
              <a:buNone/>
            </a:pPr>
            <a:r>
              <a:rPr lang="fa-IR" dirty="0">
                <a:cs typeface="B Nazanin" panose="00000400000000000000" pitchFamily="2" charset="-78"/>
              </a:rPr>
              <a:t>با اریتراسما و کچلی بدن افتراق داد</a:t>
            </a:r>
          </a:p>
          <a:p>
            <a:pPr marL="0" indent="0" algn="r" rtl="1">
              <a:buNone/>
            </a:pP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5115538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"/>
            <a:ext cx="8229600" cy="5973763"/>
          </a:xfrm>
        </p:spPr>
        <p:txBody>
          <a:bodyPr/>
          <a:lstStyle/>
          <a:p>
            <a:pPr algn="r" rtl="1"/>
            <a:r>
              <a:rPr lang="fa-IR" dirty="0">
                <a:cs typeface="B Nazanin" panose="00000400000000000000" pitchFamily="2" charset="-78"/>
              </a:rPr>
              <a:t>عواملی اختلال در تعادل بین  میزبان و کاندیدا </a:t>
            </a:r>
          </a:p>
          <a:p>
            <a:pPr marL="0" indent="0" algn="r" rtl="1">
              <a:buNone/>
            </a:pPr>
            <a:r>
              <a:rPr lang="fa-IR" dirty="0">
                <a:cs typeface="B Nazanin" panose="00000400000000000000" pitchFamily="2" charset="-78"/>
              </a:rPr>
              <a:t>1- سن: </a:t>
            </a:r>
          </a:p>
          <a:p>
            <a:pPr marL="0" indent="0" algn="r" rtl="1">
              <a:buNone/>
            </a:pPr>
            <a:r>
              <a:rPr lang="fa-IR" dirty="0">
                <a:cs typeface="B Nazanin" panose="00000400000000000000" pitchFamily="2" charset="-78"/>
              </a:rPr>
              <a:t>در نوزادان بعلت عدم تثبیت فلور طبیعی</a:t>
            </a:r>
          </a:p>
          <a:p>
            <a:pPr marL="0" indent="0" algn="r" rtl="1">
              <a:buNone/>
            </a:pPr>
            <a:r>
              <a:rPr lang="fa-IR" dirty="0">
                <a:cs typeface="B Nazanin" panose="00000400000000000000" pitchFamily="2" charset="-78"/>
              </a:rPr>
              <a:t>درپیری ،کاهش قدرت تحریک پذیری و تکثیر لنفوسیتها</a:t>
            </a:r>
          </a:p>
          <a:p>
            <a:pPr marL="0" indent="0" algn="r" rtl="1">
              <a:buNone/>
            </a:pPr>
            <a:r>
              <a:rPr lang="fa-IR" dirty="0">
                <a:cs typeface="B Nazanin" panose="00000400000000000000" pitchFamily="2" charset="-78"/>
              </a:rPr>
              <a:t>2-تغییرات فیزیولوژیک:</a:t>
            </a:r>
          </a:p>
          <a:p>
            <a:pPr marL="0" indent="0" algn="r" rtl="1">
              <a:buNone/>
            </a:pPr>
            <a:r>
              <a:rPr lang="fa-IR" dirty="0">
                <a:cs typeface="B Nazanin" panose="00000400000000000000" pitchFamily="2" charset="-78"/>
              </a:rPr>
              <a:t>حاملگی</a:t>
            </a:r>
          </a:p>
          <a:p>
            <a:pPr marL="0" indent="0" algn="r" rtl="1">
              <a:buNone/>
            </a:pPr>
            <a:r>
              <a:rPr lang="fa-IR" dirty="0">
                <a:cs typeface="B Nazanin" panose="00000400000000000000" pitchFamily="2" charset="-78"/>
              </a:rPr>
              <a:t>استفاده از استروئیدها در مردان وزنان</a:t>
            </a:r>
          </a:p>
          <a:p>
            <a:pPr marL="0" indent="0" algn="r" rtl="1">
              <a:buNone/>
            </a:pPr>
            <a:r>
              <a:rPr lang="fa-IR" dirty="0">
                <a:cs typeface="B Nazanin" panose="00000400000000000000" pitchFamily="2" charset="-78"/>
              </a:rPr>
              <a:t>3-استفاده طولانی مدت از آنتی بیوتیک ها</a:t>
            </a:r>
          </a:p>
          <a:p>
            <a:pPr marL="0" indent="0" algn="r" rtl="1">
              <a:buNone/>
            </a:pPr>
            <a:r>
              <a:rPr lang="fa-IR" dirty="0">
                <a:cs typeface="B Nazanin" panose="00000400000000000000" pitchFamily="2" charset="-78"/>
              </a:rPr>
              <a:t>4-معلولیت عمومی و بیماریهای ناتوان کننده</a:t>
            </a:r>
          </a:p>
          <a:p>
            <a:pPr marL="0" indent="0" algn="r" rtl="1">
              <a:buNone/>
            </a:pPr>
            <a:r>
              <a:rPr lang="fa-IR" dirty="0">
                <a:cs typeface="B Nazanin" panose="00000400000000000000" pitchFamily="2" charset="-78"/>
              </a:rPr>
              <a:t>دیابت،بیماریهای دریچه قلب،بیماریهای مزمن،بدخیمی ها</a:t>
            </a:r>
          </a:p>
        </p:txBody>
      </p:sp>
    </p:spTree>
    <p:extLst>
      <p:ext uri="{BB962C8B-B14F-4D97-AF65-F5344CB8AC3E}">
        <p14:creationId xmlns:p14="http://schemas.microsoft.com/office/powerpoint/2010/main" val="16038835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533400"/>
            <a:ext cx="3886200" cy="34925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482600"/>
            <a:ext cx="3886200" cy="35941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0" y="4079158"/>
            <a:ext cx="4813300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0909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6248400"/>
          </a:xfrm>
        </p:spPr>
        <p:txBody>
          <a:bodyPr/>
          <a:lstStyle/>
          <a:p>
            <a:pPr marL="0" indent="0" algn="r" rtl="1">
              <a:buNone/>
            </a:pPr>
            <a:r>
              <a:rPr lang="fa-IR" dirty="0">
                <a:solidFill>
                  <a:srgbClr val="FF0000"/>
                </a:solidFill>
                <a:cs typeface="B Nazanin" panose="00000400000000000000" pitchFamily="2" charset="-78"/>
              </a:rPr>
              <a:t>بثورات قنداقی:(</a:t>
            </a:r>
            <a:r>
              <a:rPr lang="en-US" dirty="0">
                <a:solidFill>
                  <a:srgbClr val="FF0000"/>
                </a:solidFill>
                <a:cs typeface="B Nazanin" panose="00000400000000000000" pitchFamily="2" charset="-78"/>
              </a:rPr>
              <a:t>Diaper rash</a:t>
            </a:r>
            <a:r>
              <a:rPr lang="fa-IR" dirty="0">
                <a:solidFill>
                  <a:srgbClr val="FF0000"/>
                </a:solidFill>
                <a:cs typeface="B Nazanin" panose="00000400000000000000" pitchFamily="2" charset="-78"/>
              </a:rPr>
              <a:t>)</a:t>
            </a:r>
          </a:p>
          <a:p>
            <a:pPr marL="0" indent="0" algn="just" rtl="1">
              <a:buNone/>
            </a:pPr>
            <a:r>
              <a:rPr lang="fa-IR" dirty="0">
                <a:cs typeface="B Nazanin" panose="00000400000000000000" pitchFamily="2" charset="-78"/>
              </a:rPr>
              <a:t>عدم رعایت بهداشت،وجود رطوبت ناشی از دیر عوض کرد کهنه شیرخواران،استفاده از کهنه های غیر بهداشتی باعث کلنیزاسیون و تهاجم قارچ میشود</a:t>
            </a:r>
          </a:p>
          <a:p>
            <a:pPr marL="0" indent="0" algn="r" rtl="1">
              <a:buNone/>
            </a:pPr>
            <a:endParaRPr lang="fa-IR" dirty="0">
              <a:cs typeface="B Nazani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dirty="0">
                <a:solidFill>
                  <a:srgbClr val="FF0000"/>
                </a:solidFill>
                <a:cs typeface="B Nazanin" panose="00000400000000000000" pitchFamily="2" charset="-78"/>
              </a:rPr>
              <a:t>پارونیشیا و اونیکومایکوزیس:</a:t>
            </a:r>
            <a:endParaRPr lang="fa-IR" dirty="0">
              <a:cs typeface="B Nazanin" panose="00000400000000000000" pitchFamily="2" charset="-78"/>
            </a:endParaRPr>
          </a:p>
          <a:p>
            <a:pPr marL="0" indent="0" algn="just" rtl="1">
              <a:buNone/>
            </a:pPr>
            <a:r>
              <a:rPr lang="fa-IR" dirty="0">
                <a:cs typeface="B Nazanin" panose="00000400000000000000" pitchFamily="2" charset="-78"/>
              </a:rPr>
              <a:t>شایعترین شکل جلدی کاندیدیازیس که ارگانیسم در شیار اطراف ناخن کلنیزه میشود</a:t>
            </a:r>
          </a:p>
          <a:p>
            <a:pPr marL="0" indent="0" algn="just" rtl="1">
              <a:buNone/>
            </a:pPr>
            <a:r>
              <a:rPr lang="fa-IR" dirty="0">
                <a:cs typeface="B Nazanin" panose="00000400000000000000" pitchFamily="2" charset="-78"/>
              </a:rPr>
              <a:t>ضایعات با درد قرمزی و تورم همراه است ناخن مبتلا سخت تر ضخیم تر و قهوه ای وشیاردار است </a:t>
            </a:r>
            <a:endParaRPr lang="en-US" dirty="0">
              <a:cs typeface="B Nazanin" panose="00000400000000000000" pitchFamily="2" charset="-78"/>
            </a:endParaRPr>
          </a:p>
          <a:p>
            <a:pPr marL="0" indent="0" algn="just" rtl="1">
              <a:buNone/>
            </a:pPr>
            <a:r>
              <a:rPr lang="fa-IR" dirty="0">
                <a:cs typeface="B Nazanin" panose="00000400000000000000" pitchFamily="2" charset="-78"/>
              </a:rPr>
              <a:t>اغلب با ک.آلبیکنس وبعدک.پاراپسیلوزیس وک.گیلرموندی</a:t>
            </a:r>
          </a:p>
          <a:p>
            <a:pPr marL="0" indent="0" algn="r" rtl="1">
              <a:buNone/>
            </a:pPr>
            <a:endParaRPr lang="fa-I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1981200"/>
            <a:ext cx="2667000" cy="1547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7758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"/>
            <a:ext cx="4310636" cy="3916363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9287" y="159861"/>
            <a:ext cx="4036951" cy="391636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5319" y="4076224"/>
            <a:ext cx="4321682" cy="2781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2260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solidFill>
                  <a:srgbClr val="0070C0"/>
                </a:solidFill>
              </a:rPr>
              <a:t>بیماریهای سیستمیک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525963"/>
          </a:xfrm>
        </p:spPr>
        <p:txBody>
          <a:bodyPr/>
          <a:lstStyle/>
          <a:p>
            <a:pPr marL="0" indent="0" algn="r" rtl="1">
              <a:buNone/>
            </a:pPr>
            <a:r>
              <a:rPr lang="fa-IR" dirty="0">
                <a:solidFill>
                  <a:srgbClr val="FF0000"/>
                </a:solidFill>
                <a:cs typeface="B Nazanin" panose="00000400000000000000" pitchFamily="2" charset="-78"/>
              </a:rPr>
              <a:t>کاندیدیازیس دستگاه ادراری:</a:t>
            </a:r>
          </a:p>
          <a:p>
            <a:pPr marL="0" indent="0" algn="just" rtl="1">
              <a:buNone/>
            </a:pPr>
            <a:r>
              <a:rPr lang="fa-IR" dirty="0">
                <a:cs typeface="B Nazanin" panose="00000400000000000000" pitchFamily="2" charset="-78"/>
              </a:rPr>
              <a:t>بدنبال کاندیدیازیس منتشر-دیابت حاملگی ایجاد میشود</a:t>
            </a:r>
          </a:p>
          <a:p>
            <a:pPr marL="0" indent="0" algn="just" rtl="1">
              <a:buNone/>
            </a:pPr>
            <a:r>
              <a:rPr lang="fa-IR" dirty="0">
                <a:cs typeface="B Nazanin" panose="00000400000000000000" pitchFamily="2" charset="-78"/>
              </a:rPr>
              <a:t>عفونت در زنان به مراتب شایع تر از مردان است(4 به 1)</a:t>
            </a:r>
          </a:p>
          <a:p>
            <a:pPr marL="0" indent="0" algn="just" rtl="1">
              <a:buNone/>
            </a:pPr>
            <a:r>
              <a:rPr lang="fa-IR" dirty="0">
                <a:cs typeface="B Nazanin" panose="00000400000000000000" pitchFamily="2" charset="-78"/>
              </a:rPr>
              <a:t>تایید عفونت با جدا کردن مکرر و کلنی کانت میباشد</a:t>
            </a:r>
          </a:p>
          <a:p>
            <a:pPr marL="0" indent="0" algn="just" rtl="1">
              <a:buNone/>
            </a:pPr>
            <a:r>
              <a:rPr lang="fa-IR" dirty="0">
                <a:cs typeface="B Nazanin" panose="00000400000000000000" pitchFamily="2" charset="-78"/>
              </a:rPr>
              <a:t>([بیش از 1000 کلنی در یک میلی لیتر ادرار عفونت حاد)</a:t>
            </a:r>
          </a:p>
          <a:p>
            <a:pPr marL="0" indent="0" algn="r" rtl="1">
              <a:buNone/>
            </a:pP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3926761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"/>
            <a:ext cx="8229600" cy="5973763"/>
          </a:xfrm>
        </p:spPr>
        <p:txBody>
          <a:bodyPr/>
          <a:lstStyle/>
          <a:p>
            <a:pPr marL="0" indent="0" algn="just" rtl="1">
              <a:buNone/>
            </a:pPr>
            <a:r>
              <a:rPr lang="fa-IR" dirty="0">
                <a:solidFill>
                  <a:srgbClr val="FF0000"/>
                </a:solidFill>
                <a:cs typeface="B Nazanin" panose="00000400000000000000" pitchFamily="2" charset="-78"/>
              </a:rPr>
              <a:t>اندو کاردیت کاندیدیایی:</a:t>
            </a:r>
          </a:p>
          <a:p>
            <a:pPr marL="0" indent="0" algn="just" rtl="1">
              <a:buNone/>
            </a:pPr>
            <a:r>
              <a:rPr lang="fa-IR" dirty="0">
                <a:cs typeface="B Nazanin" panose="00000400000000000000" pitchFamily="2" charset="-78"/>
              </a:rPr>
              <a:t>عامل بیماری انواع دیگر بجز آلبیکنس</a:t>
            </a:r>
          </a:p>
          <a:p>
            <a:pPr marL="0" indent="0" algn="just" rtl="1">
              <a:buNone/>
            </a:pPr>
            <a:r>
              <a:rPr lang="fa-IR" dirty="0">
                <a:cs typeface="B Nazanin" panose="00000400000000000000" pitchFamily="2" charset="-78"/>
              </a:rPr>
              <a:t>افراد مستعد:</a:t>
            </a:r>
          </a:p>
          <a:p>
            <a:pPr algn="just" rtl="1">
              <a:buFontTx/>
              <a:buChar char="-"/>
            </a:pPr>
            <a:r>
              <a:rPr lang="fa-IR" dirty="0">
                <a:cs typeface="B Nazanin" panose="00000400000000000000" pitchFamily="2" charset="-78"/>
              </a:rPr>
              <a:t>معتادین به تزریق مواد مخدر با سرنگ آلوده</a:t>
            </a:r>
          </a:p>
          <a:p>
            <a:pPr algn="just" rtl="1">
              <a:buFontTx/>
              <a:buChar char="-"/>
            </a:pPr>
            <a:r>
              <a:rPr lang="fa-IR" dirty="0">
                <a:cs typeface="B Nazanin" panose="00000400000000000000" pitchFamily="2" charset="-78"/>
              </a:rPr>
              <a:t>افرادی که جراحی قلب باز و دریچه قلبی گذاشته اند</a:t>
            </a:r>
          </a:p>
          <a:p>
            <a:pPr algn="just" rtl="1">
              <a:buFontTx/>
              <a:buChar char="-"/>
            </a:pPr>
            <a:r>
              <a:rPr lang="fa-IR" dirty="0">
                <a:cs typeface="B Nazanin" panose="00000400000000000000" pitchFamily="2" charset="-78"/>
              </a:rPr>
              <a:t>افراد با ضایعات قبلی دریچه قلبی که در حال حاضر مرتب تزریقات درون وریدی دریافت میکنند</a:t>
            </a:r>
          </a:p>
          <a:p>
            <a:pPr marL="0" indent="0" algn="just" rtl="1">
              <a:buNone/>
            </a:pPr>
            <a:r>
              <a:rPr lang="fa-IR" dirty="0">
                <a:solidFill>
                  <a:srgbClr val="FF0000"/>
                </a:solidFill>
                <a:cs typeface="B Nazanin" panose="00000400000000000000" pitchFamily="2" charset="-78"/>
              </a:rPr>
              <a:t>مننژیت کاندیدایی:</a:t>
            </a:r>
          </a:p>
          <a:p>
            <a:pPr marL="0" indent="0" algn="just" rtl="1">
              <a:buNone/>
            </a:pPr>
            <a:r>
              <a:rPr lang="fa-IR" dirty="0">
                <a:cs typeface="B Nazanin" panose="00000400000000000000" pitchFamily="2" charset="-78"/>
              </a:rPr>
              <a:t>نادر بوده از کانونهای دیگر مانند دستگاه تنفس ،گوارش،دریچه های قلبی آلوده و یا آمبولی دیده میشود</a:t>
            </a:r>
          </a:p>
        </p:txBody>
      </p:sp>
    </p:spTree>
    <p:extLst>
      <p:ext uri="{BB962C8B-B14F-4D97-AF65-F5344CB8AC3E}">
        <p14:creationId xmlns:p14="http://schemas.microsoft.com/office/powerpoint/2010/main" val="30775215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-7374"/>
            <a:ext cx="8229600" cy="6636774"/>
          </a:xfrm>
        </p:spPr>
        <p:txBody>
          <a:bodyPr/>
          <a:lstStyle/>
          <a:p>
            <a:pPr marL="0" indent="0" algn="r" rtl="1">
              <a:buNone/>
            </a:pPr>
            <a:r>
              <a:rPr lang="fa-IR" dirty="0">
                <a:solidFill>
                  <a:srgbClr val="FF0000"/>
                </a:solidFill>
                <a:cs typeface="B Nazanin" panose="00000400000000000000" pitchFamily="2" charset="-78"/>
              </a:rPr>
              <a:t>سپتی سمی و کاندیدمی:</a:t>
            </a:r>
          </a:p>
          <a:p>
            <a:pPr marL="0" indent="0" algn="just" rtl="1">
              <a:buNone/>
            </a:pPr>
            <a:r>
              <a:rPr lang="fa-IR" dirty="0">
                <a:cs typeface="B Nazanin" panose="00000400000000000000" pitchFamily="2" charset="-78"/>
              </a:rPr>
              <a:t>اغلب دربیماریهای زمینه ای:درمان طویل المدت با آنتی بیوتیک،لوسمی یا نئوپلازی های دیگر</a:t>
            </a:r>
          </a:p>
          <a:p>
            <a:pPr marL="0" indent="0" algn="just" rtl="1">
              <a:buNone/>
            </a:pPr>
            <a:r>
              <a:rPr lang="fa-IR" dirty="0">
                <a:cs typeface="B Nazanin" panose="00000400000000000000" pitchFamily="2" charset="-78"/>
              </a:rPr>
              <a:t>برخلاف جلدی مخاطی نوتروفیل ها نقش دارند(تعداد و عملکرد)</a:t>
            </a:r>
          </a:p>
          <a:p>
            <a:pPr marL="0" indent="0" algn="just" rtl="1">
              <a:buNone/>
            </a:pPr>
            <a:r>
              <a:rPr lang="fa-IR" dirty="0">
                <a:cs typeface="B Nazanin" panose="00000400000000000000" pitchFamily="2" charset="-78"/>
              </a:rPr>
              <a:t>علائم شامل:تب،لرز،اختلا در عملکرد کلیه</a:t>
            </a:r>
          </a:p>
          <a:p>
            <a:pPr marL="0" indent="0" algn="just" rtl="1">
              <a:buNone/>
            </a:pPr>
            <a:r>
              <a:rPr lang="fa-IR" dirty="0">
                <a:cs typeface="B Nazanin" panose="00000400000000000000" pitchFamily="2" charset="-78"/>
              </a:rPr>
              <a:t>با وجود درمان حدود 75درصد مرگ ومیر</a:t>
            </a:r>
          </a:p>
          <a:p>
            <a:pPr marL="0" indent="0" algn="just" rtl="1">
              <a:buNone/>
            </a:pPr>
            <a:r>
              <a:rPr lang="fa-IR" dirty="0">
                <a:cs typeface="B Nazanin" panose="00000400000000000000" pitchFamily="2" charset="-78"/>
              </a:rPr>
              <a:t>عامل آلبیکنس و در 25 درصد موارد تروپیکالیس</a:t>
            </a:r>
          </a:p>
        </p:txBody>
      </p:sp>
    </p:spTree>
    <p:extLst>
      <p:ext uri="{BB962C8B-B14F-4D97-AF65-F5344CB8AC3E}">
        <p14:creationId xmlns:p14="http://schemas.microsoft.com/office/powerpoint/2010/main" val="29323607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/>
              <a:t>تشخیص آزمایشگاهی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>
              <a:buNone/>
            </a:pPr>
            <a:r>
              <a:rPr lang="fa-IR" dirty="0">
                <a:solidFill>
                  <a:srgbClr val="FF0000"/>
                </a:solidFill>
                <a:cs typeface="B Nazanin" panose="00000400000000000000" pitchFamily="2" charset="-78"/>
              </a:rPr>
              <a:t>نمونه:</a:t>
            </a:r>
          </a:p>
          <a:p>
            <a:pPr algn="r" rtl="1">
              <a:buNone/>
            </a:pPr>
            <a:r>
              <a:rPr lang="fa-IR" dirty="0">
                <a:cs typeface="B Nazanin" panose="00000400000000000000" pitchFamily="2" charset="-78"/>
              </a:rPr>
              <a:t>لزیونهای پوستی، لزیونهای مخاطی، خلط و بیوپسی</a:t>
            </a:r>
          </a:p>
          <a:p>
            <a:pPr algn="r" rtl="1">
              <a:buNone/>
            </a:pPr>
            <a:r>
              <a:rPr lang="fa-IR" dirty="0">
                <a:solidFill>
                  <a:srgbClr val="FF0000"/>
                </a:solidFill>
                <a:cs typeface="B Nazanin" panose="00000400000000000000" pitchFamily="2" charset="-78"/>
              </a:rPr>
              <a:t>1)آزمایش مستقیم:</a:t>
            </a:r>
          </a:p>
          <a:p>
            <a:pPr algn="r" rtl="1">
              <a:buNone/>
            </a:pPr>
            <a:r>
              <a:rPr lang="fa-IR" dirty="0">
                <a:cs typeface="B Nazanin" panose="00000400000000000000" pitchFamily="2" charset="-78"/>
              </a:rPr>
              <a:t>با </a:t>
            </a:r>
            <a:r>
              <a:rPr lang="en-US" dirty="0">
                <a:cs typeface="B Nazanin" panose="00000400000000000000" pitchFamily="2" charset="-78"/>
              </a:rPr>
              <a:t>KOH</a:t>
            </a:r>
            <a:r>
              <a:rPr lang="fa-IR" dirty="0">
                <a:cs typeface="B Nazanin" panose="00000400000000000000" pitchFamily="2" charset="-78"/>
              </a:rPr>
              <a:t>10درصد یا رنگ آمیزی گرم و گیمسا و متیلن بلو</a:t>
            </a:r>
          </a:p>
          <a:p>
            <a:pPr algn="r" rtl="1">
              <a:buNone/>
            </a:pPr>
            <a:r>
              <a:rPr lang="fa-IR" dirty="0">
                <a:cs typeface="B Nazanin" panose="00000400000000000000" pitchFamily="2" charset="-78"/>
              </a:rPr>
              <a:t>مخمرهای شبه تخم مرغی 5-3 میکرومتر که جوانه ایجاد می کند (بلاستوکونیدی)</a:t>
            </a:r>
          </a:p>
          <a:p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2249632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/>
              <a:t>تشخیص آزمایشگاهی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/>
          <a:lstStyle/>
          <a:p>
            <a:pPr algn="r" rtl="1"/>
            <a:r>
              <a:rPr lang="fa-IR" dirty="0">
                <a:solidFill>
                  <a:srgbClr val="FF0000"/>
                </a:solidFill>
                <a:cs typeface="B Nazanin" panose="00000400000000000000" pitchFamily="2" charset="-78"/>
              </a:rPr>
              <a:t>آزمایش مستقیم</a:t>
            </a:r>
            <a:r>
              <a:rPr lang="fa-IR" dirty="0">
                <a:cs typeface="B Nazanin" panose="00000400000000000000" pitchFamily="2" charset="-78"/>
              </a:rPr>
              <a:t>:</a:t>
            </a:r>
          </a:p>
          <a:p>
            <a:pPr marL="0" indent="0" algn="r" rtl="1">
              <a:buNone/>
            </a:pPr>
            <a:r>
              <a:rPr lang="fa-IR" dirty="0">
                <a:cs typeface="B Nazanin" panose="00000400000000000000" pitchFamily="2" charset="-78"/>
              </a:rPr>
              <a:t>مخمر+جوانه+میسیلیوم کاذب یا حقیقی</a:t>
            </a:r>
          </a:p>
          <a:p>
            <a:pPr marL="0" indent="0" algn="r" rtl="1">
              <a:buNone/>
            </a:pPr>
            <a:r>
              <a:rPr lang="fa-IR" dirty="0">
                <a:solidFill>
                  <a:srgbClr val="FF0000"/>
                </a:solidFill>
                <a:cs typeface="B Nazanin" panose="00000400000000000000" pitchFamily="2" charset="-78"/>
              </a:rPr>
              <a:t>کشت </a:t>
            </a:r>
            <a:r>
              <a:rPr lang="fa-IR" dirty="0">
                <a:cs typeface="B Nazanin" panose="00000400000000000000" pitchFamily="2" charset="-78"/>
              </a:rPr>
              <a:t>:</a:t>
            </a:r>
          </a:p>
          <a:p>
            <a:pPr marL="0" indent="0" algn="r" rtl="1">
              <a:buNone/>
            </a:pPr>
            <a:r>
              <a:rPr lang="fa-IR" dirty="0">
                <a:cs typeface="B Nazanin" panose="00000400000000000000" pitchFamily="2" charset="-78"/>
              </a:rPr>
              <a:t>گونه های کاندیدا روی محیط کشت </a:t>
            </a:r>
            <a:r>
              <a:rPr lang="en-US" dirty="0">
                <a:cs typeface="B Nazanin" panose="00000400000000000000" pitchFamily="2" charset="-78"/>
              </a:rPr>
              <a:t>SC</a:t>
            </a:r>
            <a:r>
              <a:rPr lang="fa-IR" dirty="0">
                <a:cs typeface="B Nazanin" panose="00000400000000000000" pitchFamily="2" charset="-78"/>
              </a:rPr>
              <a:t>، </a:t>
            </a:r>
            <a:r>
              <a:rPr lang="en-US" dirty="0">
                <a:cs typeface="B Nazanin" panose="00000400000000000000" pitchFamily="2" charset="-78"/>
              </a:rPr>
              <a:t>BA</a:t>
            </a:r>
            <a:r>
              <a:rPr lang="fa-IR" dirty="0">
                <a:cs typeface="B Nazanin" panose="00000400000000000000" pitchFamily="2" charset="-78"/>
              </a:rPr>
              <a:t> و </a:t>
            </a:r>
            <a:r>
              <a:rPr lang="en-US" dirty="0">
                <a:cs typeface="B Nazanin" panose="00000400000000000000" pitchFamily="2" charset="-78"/>
              </a:rPr>
              <a:t>BHI</a:t>
            </a:r>
            <a:r>
              <a:rPr lang="fa-IR" dirty="0">
                <a:cs typeface="B Nazanin" panose="00000400000000000000" pitchFamily="2" charset="-78"/>
              </a:rPr>
              <a:t> در 30 درجه به مدت 48-24 ساعت به شکل کلنی نرم و سفید خامه ای نمایان می شوند </a:t>
            </a:r>
          </a:p>
          <a:p>
            <a:pPr marL="0" indent="0" algn="r" rtl="1">
              <a:buNone/>
            </a:pPr>
            <a:endParaRPr lang="fa-IR" dirty="0"/>
          </a:p>
          <a:p>
            <a:pPr marL="0" indent="0" algn="r" rtl="1">
              <a:buNone/>
            </a:pPr>
            <a:r>
              <a:rPr lang="fa-IR" dirty="0">
                <a:solidFill>
                  <a:srgbClr val="FF0000"/>
                </a:solidFill>
              </a:rPr>
              <a:t>تعیین هویت گونه های کاندیدا</a:t>
            </a:r>
          </a:p>
        </p:txBody>
      </p:sp>
    </p:spTree>
    <p:extLst>
      <p:ext uri="{BB962C8B-B14F-4D97-AF65-F5344CB8AC3E}">
        <p14:creationId xmlns:p14="http://schemas.microsoft.com/office/powerpoint/2010/main" val="20542117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solidFill>
                  <a:srgbClr val="FF0000"/>
                </a:solidFill>
              </a:rPr>
              <a:t>درمان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638800"/>
          </a:xfrm>
        </p:spPr>
        <p:txBody>
          <a:bodyPr/>
          <a:lstStyle/>
          <a:p>
            <a:pPr marL="0" indent="0" algn="r" rtl="1">
              <a:buNone/>
            </a:pPr>
            <a:endParaRPr lang="fa-IR" dirty="0"/>
          </a:p>
          <a:p>
            <a:pPr marL="0" lvl="0" indent="0" algn="r" rtl="1">
              <a:buNone/>
            </a:pPr>
            <a:r>
              <a:rPr lang="fa-IR" sz="2400" b="1" dirty="0">
                <a:solidFill>
                  <a:srgbClr val="000000"/>
                </a:solidFill>
                <a:cs typeface="B Nazanin" panose="00000400000000000000" pitchFamily="2" charset="-78"/>
              </a:rPr>
              <a:t>کاندیدیازیس پوستی</a:t>
            </a:r>
            <a:r>
              <a:rPr lang="fa-IR" sz="2800" b="1" dirty="0">
                <a:solidFill>
                  <a:srgbClr val="000000"/>
                </a:solidFill>
              </a:rPr>
              <a:t>: </a:t>
            </a:r>
            <a:r>
              <a:rPr lang="fa-IR" sz="2000" dirty="0">
                <a:solidFill>
                  <a:srgbClr val="000000"/>
                </a:solidFill>
                <a:cs typeface="B Nazanin" panose="00000400000000000000" pitchFamily="2" charset="-78"/>
              </a:rPr>
              <a:t>پودر نیستاتین یا کرم‌هاى محتوى سيکلوپيروکس (</a:t>
            </a:r>
            <a:r>
              <a:rPr lang="en-US" sz="2000" dirty="0" err="1">
                <a:solidFill>
                  <a:srgbClr val="000000"/>
                </a:solidFill>
                <a:cs typeface="B Nazanin" panose="00000400000000000000" pitchFamily="2" charset="-78"/>
              </a:rPr>
              <a:t>Ciclopirox</a:t>
            </a:r>
            <a:r>
              <a:rPr lang="fa-IR" sz="2000" dirty="0">
                <a:solidFill>
                  <a:srgbClr val="000000"/>
                </a:solidFill>
                <a:cs typeface="B Nazanin" panose="00000400000000000000" pitchFamily="2" charset="-78"/>
              </a:rPr>
              <a:t>) يا يک آزول به‌طور موضعى</a:t>
            </a:r>
          </a:p>
          <a:p>
            <a:pPr marL="0" lvl="0" indent="0" algn="r" rtl="1">
              <a:buNone/>
            </a:pPr>
            <a:r>
              <a:rPr lang="fa-IR" sz="2400" dirty="0">
                <a:solidFill>
                  <a:srgbClr val="000000"/>
                </a:solidFill>
                <a:cs typeface="B Nazanin" panose="00000400000000000000" pitchFamily="2" charset="-78"/>
              </a:rPr>
              <a:t>ولوواژینیت: </a:t>
            </a:r>
            <a:r>
              <a:rPr lang="fa-IR" sz="2000" dirty="0">
                <a:solidFill>
                  <a:srgbClr val="000000"/>
                </a:solidFill>
                <a:cs typeface="B Nazanin" panose="00000400000000000000" pitchFamily="2" charset="-78"/>
              </a:rPr>
              <a:t>ترکیبات آزول،دوز تنهایی فلوکونازول(150 میلی گرم)</a:t>
            </a:r>
            <a:endParaRPr lang="fa-IR" sz="240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marL="0" lvl="0" indent="0" algn="r" rtl="1">
              <a:buNone/>
            </a:pPr>
            <a:r>
              <a:rPr lang="fa-IR" sz="2400" b="1" dirty="0">
                <a:solidFill>
                  <a:srgbClr val="000000"/>
                </a:solidFill>
                <a:cs typeface="B Nazanin" panose="00000400000000000000" pitchFamily="2" charset="-78"/>
              </a:rPr>
              <a:t>کاندیدیاز دهان ومری:</a:t>
            </a:r>
            <a:r>
              <a:rPr lang="fa-IR" sz="2000" dirty="0">
                <a:solidFill>
                  <a:srgbClr val="000000"/>
                </a:solidFill>
                <a:cs typeface="B Nazanin" panose="00000400000000000000" pitchFamily="2" charset="-78"/>
              </a:rPr>
              <a:t>قرص‌هاى مکيدنى کلوتريمازول که پنج‌بار در روز مصرف مى‌شود بهتر از سوسپانسيون نيستاتين که بلعيده يا قرقره مى‌شود، پاسخ مى‌دهد</a:t>
            </a:r>
          </a:p>
          <a:p>
            <a:pPr marL="0" lvl="0" indent="0" algn="r" rtl="1">
              <a:buNone/>
            </a:pPr>
            <a:r>
              <a:rPr lang="fa-IR" sz="2000" dirty="0">
                <a:solidFill>
                  <a:srgbClr val="000000"/>
                </a:solidFill>
              </a:rPr>
              <a:t>در افراد ايدزى مقاوم به آزول، مى‌توان از آمفوتريسين </a:t>
            </a:r>
            <a:r>
              <a:rPr lang="en-US" sz="2000" dirty="0">
                <a:solidFill>
                  <a:srgbClr val="000000"/>
                </a:solidFill>
              </a:rPr>
              <a:t>B</a:t>
            </a:r>
            <a:r>
              <a:rPr lang="fa-IR" sz="2000" dirty="0">
                <a:solidFill>
                  <a:srgbClr val="000000"/>
                </a:solidFill>
              </a:rPr>
              <a:t> (روزانه 0/3-0/5 </a:t>
            </a:r>
            <a:r>
              <a:rPr lang="en-US" sz="2000" dirty="0">
                <a:solidFill>
                  <a:srgbClr val="000000"/>
                </a:solidFill>
              </a:rPr>
              <a:t>mg/kg </a:t>
            </a:r>
            <a:r>
              <a:rPr lang="fa-IR" sz="2000" dirty="0">
                <a:solidFill>
                  <a:srgbClr val="000000"/>
                </a:solidFill>
              </a:rPr>
              <a:t>وريدي) استفاده نمود</a:t>
            </a:r>
            <a:endParaRPr lang="fa-IR" sz="200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marL="0" lvl="0" indent="0" algn="r" rtl="1">
              <a:buNone/>
            </a:pPr>
            <a:r>
              <a:rPr lang="fa-IR" sz="2000" b="1" dirty="0">
                <a:solidFill>
                  <a:srgbClr val="000000"/>
                </a:solidFill>
                <a:cs typeface="B Nazanin" panose="00000400000000000000" pitchFamily="2" charset="-78"/>
              </a:rPr>
              <a:t>ازوفاژيت</a:t>
            </a:r>
            <a:r>
              <a:rPr lang="fa-IR" sz="2400" b="1" dirty="0">
                <a:solidFill>
                  <a:srgbClr val="000000"/>
                </a:solidFill>
              </a:rPr>
              <a:t>: </a:t>
            </a:r>
            <a:r>
              <a:rPr lang="fa-IR" sz="2000" dirty="0">
                <a:solidFill>
                  <a:srgbClr val="000000"/>
                </a:solidFill>
                <a:cs typeface="B Nazanin" panose="00000400000000000000" pitchFamily="2" charset="-78"/>
              </a:rPr>
              <a:t>فلوکونازول خوراکى (روزانه ۲۰۰-۱۰۰ ميلى‌گرم) راحت‌تر و مناسب‌تر از قرص‌هاى مکيدنى کلوتريمازول است</a:t>
            </a:r>
          </a:p>
          <a:p>
            <a:pPr marL="0" lvl="0" indent="0" algn="r" rtl="1">
              <a:buNone/>
            </a:pPr>
            <a:r>
              <a:rPr lang="fa-IR" sz="2000" dirty="0">
                <a:solidFill>
                  <a:srgbClr val="000000"/>
                </a:solidFill>
                <a:cs typeface="B Nazanin" panose="00000400000000000000" pitchFamily="2" charset="-78"/>
              </a:rPr>
              <a:t>در صورت شکست در مان با فلوکونازول در ازوفاژيت کانديائي، مى‌توان براى خفيف‌تر کردن بيمارى از سوسپانسيون ايتراکونازول (روزانه ۲۰۰-۱۰۰ ميلى‌گرم) استفاده نمود</a:t>
            </a:r>
          </a:p>
          <a:p>
            <a:pPr marL="0" lvl="0" indent="0" algn="r" rtl="1">
              <a:buNone/>
            </a:pPr>
            <a:r>
              <a:rPr lang="fa-IR" sz="2000" b="1" dirty="0">
                <a:solidFill>
                  <a:srgbClr val="000000"/>
                </a:solidFill>
              </a:rPr>
              <a:t>در بيمارى منتشر</a:t>
            </a:r>
            <a:r>
              <a:rPr lang="fa-IR" sz="2000" dirty="0">
                <a:solidFill>
                  <a:srgbClr val="000000"/>
                </a:solidFill>
              </a:rPr>
              <a:t>: آمفوتريسين </a:t>
            </a:r>
            <a:r>
              <a:rPr lang="en-US" sz="2000" dirty="0">
                <a:solidFill>
                  <a:srgbClr val="000000"/>
                </a:solidFill>
              </a:rPr>
              <a:t>B</a:t>
            </a:r>
            <a:r>
              <a:rPr lang="fa-IR" sz="2000" dirty="0">
                <a:solidFill>
                  <a:srgbClr val="000000"/>
                </a:solidFill>
              </a:rPr>
              <a:t> (روزانه 0/5-0/7</a:t>
            </a:r>
            <a:r>
              <a:rPr lang="en-US" sz="2000" dirty="0">
                <a:solidFill>
                  <a:srgbClr val="000000"/>
                </a:solidFill>
              </a:rPr>
              <a:t>mg/kg</a:t>
            </a:r>
            <a:r>
              <a:rPr lang="fa-IR" sz="2000" dirty="0">
                <a:solidFill>
                  <a:srgbClr val="000000"/>
                </a:solidFill>
              </a:rPr>
              <a:t>) درمان انتخابی است</a:t>
            </a:r>
            <a:endParaRPr lang="fa-IR" sz="2000" b="1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marL="0" indent="0" algn="r" rtl="1">
              <a:buNone/>
            </a:pPr>
            <a:endParaRPr lang="fa-IR" dirty="0"/>
          </a:p>
          <a:p>
            <a:pPr marL="0" indent="0" algn="r" rtl="1">
              <a:buNone/>
            </a:pP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3673903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5897563"/>
          </a:xfrm>
        </p:spPr>
        <p:txBody>
          <a:bodyPr/>
          <a:lstStyle/>
          <a:p>
            <a:pPr marL="0" indent="0" algn="r" rtl="1">
              <a:buNone/>
            </a:pPr>
            <a:r>
              <a:rPr lang="fa-IR" dirty="0">
                <a:cs typeface="B Nazanin" panose="00000400000000000000" pitchFamily="2" charset="-78"/>
              </a:rPr>
              <a:t>5-شکست سد دفاعی طبیعی:</a:t>
            </a:r>
          </a:p>
          <a:p>
            <a:pPr marL="0" indent="0" algn="r" rtl="1">
              <a:buNone/>
            </a:pPr>
            <a:r>
              <a:rPr lang="fa-IR" dirty="0">
                <a:cs typeface="B Nazanin" panose="00000400000000000000" pitchFamily="2" charset="-78"/>
              </a:rPr>
              <a:t>کاتتر هنگام تزریق وریدی-دیالیز پریتوان-اعمال جراحی- معتادین تزریقی</a:t>
            </a:r>
          </a:p>
          <a:p>
            <a:pPr marL="0" indent="0" algn="r" rtl="1">
              <a:buNone/>
            </a:pPr>
            <a:r>
              <a:rPr lang="fa-IR" dirty="0">
                <a:cs typeface="B Nazanin" panose="00000400000000000000" pitchFamily="2" charset="-78"/>
              </a:rPr>
              <a:t>6-شغل</a:t>
            </a:r>
          </a:p>
          <a:p>
            <a:pPr marL="0" indent="0" algn="r" rtl="1">
              <a:buNone/>
            </a:pPr>
            <a:r>
              <a:rPr lang="fa-IR" dirty="0">
                <a:cs typeface="B Nazanin" panose="00000400000000000000" pitchFamily="2" charset="-78"/>
              </a:rPr>
              <a:t>رختشویها-ظرفشویان-میوه چینها-ماهیگیران-نانوایان</a:t>
            </a:r>
          </a:p>
          <a:p>
            <a:pPr marL="0" indent="0" algn="r" rtl="1">
              <a:buNone/>
            </a:pPr>
            <a:r>
              <a:rPr lang="fa-IR" dirty="0">
                <a:cs typeface="B Nazanin" panose="00000400000000000000" pitchFamily="2" charset="-78"/>
              </a:rPr>
              <a:t>7- چاقی و الکلیسم</a:t>
            </a:r>
          </a:p>
          <a:p>
            <a:pPr marL="0" indent="0" algn="r" rtl="1">
              <a:buNone/>
            </a:pPr>
            <a:r>
              <a:rPr lang="fa-IR" dirty="0">
                <a:cs typeface="B Nazanin" panose="00000400000000000000" pitchFamily="2" charset="-78"/>
              </a:rPr>
              <a:t>8- آویتامینوز:ویتامینهای </a:t>
            </a:r>
            <a:r>
              <a:rPr lang="en-US" dirty="0">
                <a:cs typeface="B Nazanin" panose="00000400000000000000" pitchFamily="2" charset="-78"/>
              </a:rPr>
              <a:t>A-B-C</a:t>
            </a:r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335286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solidFill>
                  <a:srgbClr val="0070C0"/>
                </a:solidFill>
                <a:cs typeface="B Titr" panose="00000700000000000000" pitchFamily="2" charset="-78"/>
              </a:rPr>
              <a:t>اشکال بالینی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 rtl="1">
              <a:buNone/>
            </a:pPr>
            <a:r>
              <a:rPr lang="fa-IR" dirty="0">
                <a:solidFill>
                  <a:srgbClr val="FF0000"/>
                </a:solidFill>
              </a:rPr>
              <a:t>                         عفونتهای مخاطی</a:t>
            </a:r>
          </a:p>
          <a:p>
            <a:pPr marL="0" indent="0" algn="r" rtl="1">
              <a:buNone/>
            </a:pPr>
            <a:r>
              <a:rPr lang="fa-IR" dirty="0"/>
              <a:t>دهان:</a:t>
            </a:r>
          </a:p>
          <a:p>
            <a:pPr marL="0" indent="0" algn="r" rtl="1">
              <a:buNone/>
            </a:pPr>
            <a:r>
              <a:rPr lang="fa-IR" dirty="0"/>
              <a:t>1-برفک یا تراش:شایعترین شکل کاندیدیازیس(ک.آلبیکنس ودابلینسیس</a:t>
            </a:r>
          </a:p>
          <a:p>
            <a:pPr marL="0" indent="0" algn="r" rtl="1">
              <a:buNone/>
            </a:pPr>
            <a:endParaRPr lang="fa-I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3429000"/>
            <a:ext cx="4038600" cy="3146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1719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5897563"/>
          </a:xfrm>
        </p:spPr>
        <p:txBody>
          <a:bodyPr/>
          <a:lstStyle/>
          <a:p>
            <a:pPr algn="r" rtl="1"/>
            <a:endParaRPr lang="fa-IR" dirty="0"/>
          </a:p>
          <a:p>
            <a:pPr algn="just" rtl="1"/>
            <a:r>
              <a:rPr lang="fa-IR" dirty="0">
                <a:cs typeface="B Nazanin" panose="00000400000000000000" pitchFamily="2" charset="-78"/>
              </a:rPr>
              <a:t>گاهی ضایعات زبان همراه با هیپر تروفی پرزهای آن بوده زبان منظره مویی پیدا میکند که در درمان با آنتی بیوتیک دیده میشود</a:t>
            </a:r>
          </a:p>
          <a:p>
            <a:pPr marL="0" indent="0" algn="r" rtl="1">
              <a:buNone/>
            </a:pPr>
            <a:r>
              <a:rPr lang="fa-IR" dirty="0">
                <a:cs typeface="B Nazanin" panose="00000400000000000000" pitchFamily="2" charset="-78"/>
              </a:rPr>
              <a:t>زبان مودار سیاه(</a:t>
            </a:r>
            <a:r>
              <a:rPr lang="en-US" dirty="0">
                <a:cs typeface="B Nazanin" panose="00000400000000000000" pitchFamily="2" charset="-78"/>
              </a:rPr>
              <a:t>Black hairy tongue</a:t>
            </a:r>
            <a:r>
              <a:rPr lang="fa-IR" dirty="0">
                <a:cs typeface="B Nazanin" panose="00000400000000000000" pitchFamily="2" charset="-78"/>
              </a:rPr>
              <a:t>)</a:t>
            </a:r>
          </a:p>
          <a:p>
            <a:pPr marL="0" indent="0" algn="r" rtl="1">
              <a:buNone/>
            </a:pPr>
            <a:endParaRPr lang="fa-I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9119" y="3177381"/>
            <a:ext cx="4665761" cy="329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9944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"/>
            <a:ext cx="8229600" cy="6705600"/>
          </a:xfrm>
        </p:spPr>
        <p:txBody>
          <a:bodyPr/>
          <a:lstStyle/>
          <a:p>
            <a:pPr marL="0" indent="0" algn="just" rtl="1">
              <a:buNone/>
            </a:pPr>
            <a:r>
              <a:rPr lang="fa-IR" dirty="0">
                <a:cs typeface="B Nazanin" panose="00000400000000000000" pitchFamily="2" charset="-78"/>
              </a:rPr>
              <a:t>2- استو ماتیت:</a:t>
            </a:r>
          </a:p>
          <a:p>
            <a:pPr marL="0" indent="0" algn="just" rtl="1">
              <a:buNone/>
            </a:pPr>
            <a:r>
              <a:rPr lang="fa-IR" dirty="0">
                <a:cs typeface="B Nazanin" panose="00000400000000000000" pitchFamily="2" charset="-78"/>
              </a:rPr>
              <a:t>درصورت عدم وجود بیماری زمینه ای عمدتا ناشی از دندانهای مصنوعی که بدرستی روی آرواره قرار نگرفته اند</a:t>
            </a:r>
          </a:p>
          <a:p>
            <a:pPr marL="0" indent="0" algn="just" rtl="1">
              <a:buNone/>
            </a:pPr>
            <a:r>
              <a:rPr lang="fa-IR" dirty="0">
                <a:cs typeface="B Nazanin" panose="00000400000000000000" pitchFamily="2" charset="-78"/>
              </a:rPr>
              <a:t>یا بعلت سطح پایین بهداشتی کاندیدا روی دندانهای مصنوعی رشد کرده و تجمع مواد سمی زیر آنها موجب التهاب میگردد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3102410"/>
            <a:ext cx="4876800" cy="347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7368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6400800"/>
          </a:xfrm>
        </p:spPr>
        <p:txBody>
          <a:bodyPr/>
          <a:lstStyle/>
          <a:p>
            <a:pPr marL="0" indent="0" algn="r" rtl="1">
              <a:buNone/>
            </a:pPr>
            <a:r>
              <a:rPr lang="fa-IR" dirty="0">
                <a:cs typeface="B Nazanin" panose="00000400000000000000" pitchFamily="2" charset="-78"/>
              </a:rPr>
              <a:t>3- پرلش:</a:t>
            </a:r>
          </a:p>
          <a:p>
            <a:pPr marL="0" indent="0" algn="r" rtl="1">
              <a:buNone/>
            </a:pPr>
            <a:r>
              <a:rPr lang="fa-IR" dirty="0">
                <a:cs typeface="B Nazanin" panose="00000400000000000000" pitchFamily="2" charset="-78"/>
              </a:rPr>
              <a:t>ضایعات اریتماتوز در زوایای دهان ،دو طرفه،زخمی ،قرمز رنگ،پوسته دار</a:t>
            </a:r>
          </a:p>
          <a:p>
            <a:pPr marL="0" indent="0" algn="r" rtl="1">
              <a:buNone/>
            </a:pPr>
            <a:r>
              <a:rPr lang="fa-IR" dirty="0">
                <a:cs typeface="B Nazanin" panose="00000400000000000000" pitchFamily="2" charset="-78"/>
              </a:rPr>
              <a:t>با جدا کردن کاندیدا میتوان از پرلش استافیلوکوکی ویا استرپتوکوکی (زرد زخم) افتراق داد</a:t>
            </a:r>
          </a:p>
          <a:p>
            <a:pPr marL="0" indent="0" algn="r" rtl="1">
              <a:buNone/>
            </a:pPr>
            <a:r>
              <a:rPr lang="fa-IR" dirty="0">
                <a:cs typeface="B Nazanin" panose="00000400000000000000" pitchFamily="2" charset="-78"/>
              </a:rPr>
              <a:t> معمولا درافراد مسن بعلت کمبود ویتامین ب</a:t>
            </a:r>
          </a:p>
          <a:p>
            <a:pPr marL="0" indent="0" algn="r" rtl="1">
              <a:buNone/>
            </a:pPr>
            <a:endParaRPr lang="fa-I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1" y="3876419"/>
            <a:ext cx="4648200" cy="2829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6107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/>
              <a:t>کاندیدیازیس دستگاه گوارش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/>
          <a:lstStyle/>
          <a:p>
            <a:pPr algn="r" rtl="1"/>
            <a:r>
              <a:rPr lang="fa-IR" dirty="0">
                <a:solidFill>
                  <a:srgbClr val="FF0000"/>
                </a:solidFill>
                <a:cs typeface="B Nazanin" panose="00000400000000000000" pitchFamily="2" charset="-78"/>
              </a:rPr>
              <a:t>عفونت مری</a:t>
            </a:r>
            <a:r>
              <a:rPr lang="fa-IR" dirty="0">
                <a:cs typeface="B Nazanin" panose="00000400000000000000" pitchFamily="2" charset="-78"/>
              </a:rPr>
              <a:t>:در بیماریهای با نقص ایمنی و عمدتا به دنبال انتشار ضایعات دهانی 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شایعترین علت ایدز 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مخاط مری لخت شده وغشا کاذب برفک مانندی روی آن دیده میشود</a:t>
            </a:r>
          </a:p>
          <a:p>
            <a:pPr marL="0" indent="0" algn="r" rtl="1">
              <a:buNone/>
            </a:pPr>
            <a:r>
              <a:rPr lang="fa-IR" dirty="0">
                <a:solidFill>
                  <a:srgbClr val="FF0000"/>
                </a:solidFill>
                <a:cs typeface="B Nazanin" panose="00000400000000000000" pitchFamily="2" charset="-78"/>
              </a:rPr>
              <a:t>گاستریت کاندیدایی</a:t>
            </a:r>
            <a:r>
              <a:rPr lang="fa-IR" dirty="0">
                <a:cs typeface="B Nazanin" panose="00000400000000000000" pitchFamily="2" charset="-78"/>
              </a:rPr>
              <a:t>:</a:t>
            </a:r>
          </a:p>
          <a:p>
            <a:pPr marL="0" indent="0" algn="r" rtl="1">
              <a:buNone/>
            </a:pPr>
            <a:r>
              <a:rPr lang="fa-IR" dirty="0">
                <a:cs typeface="B Nazanin" panose="00000400000000000000" pitchFamily="2" charset="-78"/>
              </a:rPr>
              <a:t>تهاجم کاندیدا به معده در موارد مصرف داروهای بلوک کننده </a:t>
            </a:r>
          </a:p>
          <a:p>
            <a:pPr marL="0" indent="0" algn="r" rtl="1">
              <a:buNone/>
            </a:pPr>
            <a:r>
              <a:rPr lang="en-US" dirty="0">
                <a:cs typeface="B Nazanin" panose="00000400000000000000" pitchFamily="2" charset="-78"/>
              </a:rPr>
              <a:t>H2</a:t>
            </a:r>
            <a:r>
              <a:rPr lang="fa-IR" dirty="0">
                <a:cs typeface="B Nazanin" panose="00000400000000000000" pitchFamily="2" charset="-78"/>
              </a:rPr>
              <a:t> مانند سایمتیدین سبب افزایش </a:t>
            </a:r>
            <a:r>
              <a:rPr lang="en-US" dirty="0">
                <a:cs typeface="B Nazanin" panose="00000400000000000000" pitchFamily="2" charset="-78"/>
              </a:rPr>
              <a:t>PH</a:t>
            </a:r>
            <a:r>
              <a:rPr lang="fa-IR" dirty="0">
                <a:cs typeface="B Nazanin" panose="00000400000000000000" pitchFamily="2" charset="-78"/>
              </a:rPr>
              <a:t> و کلونیزاسیون میشود</a:t>
            </a:r>
          </a:p>
        </p:txBody>
      </p:sp>
    </p:spTree>
    <p:extLst>
      <p:ext uri="{BB962C8B-B14F-4D97-AF65-F5344CB8AC3E}">
        <p14:creationId xmlns:p14="http://schemas.microsoft.com/office/powerpoint/2010/main" val="20639357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02480" y="959438"/>
            <a:ext cx="4541520" cy="5181632"/>
          </a:xfrm>
          <a:prstGeom prst="rect">
            <a:avLst/>
          </a:prstGeom>
        </p:spPr>
      </p:pic>
      <p:pic>
        <p:nvPicPr>
          <p:cNvPr id="4" name="Picture 7" descr="candid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" y="944531"/>
            <a:ext cx="4572000" cy="518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8266273"/>
      </p:ext>
    </p:extLst>
  </p:cSld>
  <p:clrMapOvr>
    <a:masterClrMapping/>
  </p:clrMapOvr>
</p:sld>
</file>

<file path=ppt/theme/theme1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6993</TotalTime>
  <Words>1057</Words>
  <Application>Microsoft Office PowerPoint</Application>
  <PresentationFormat>On-screen Show (4:3)</PresentationFormat>
  <Paragraphs>121</Paragraphs>
  <Slides>28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Arial</vt:lpstr>
      <vt:lpstr>Calibri</vt:lpstr>
      <vt:lpstr>Constantia</vt:lpstr>
      <vt:lpstr>2_Default Design</vt:lpstr>
      <vt:lpstr>PowerPoint Presentation</vt:lpstr>
      <vt:lpstr>PowerPoint Presentation</vt:lpstr>
      <vt:lpstr>PowerPoint Presentation</vt:lpstr>
      <vt:lpstr>اشکال بالینی</vt:lpstr>
      <vt:lpstr>PowerPoint Presentation</vt:lpstr>
      <vt:lpstr>PowerPoint Presentation</vt:lpstr>
      <vt:lpstr>PowerPoint Presentation</vt:lpstr>
      <vt:lpstr>کاندیدیازیس دستگاه گوارش</vt:lpstr>
      <vt:lpstr>PowerPoint Presentation</vt:lpstr>
      <vt:lpstr>PowerPoint Presentation</vt:lpstr>
      <vt:lpstr>برونکوکاندیدیازیس</vt:lpstr>
      <vt:lpstr>کاندید یازیس ریوی</vt:lpstr>
      <vt:lpstr>ولو واژینیت و بالانیت کاندیدایی</vt:lpstr>
      <vt:lpstr>انواع واژینیت</vt:lpstr>
      <vt:lpstr>نمونه گیری واژینیت</vt:lpstr>
      <vt:lpstr>PowerPoint Presentation</vt:lpstr>
      <vt:lpstr>PowerPoint Presentation</vt:lpstr>
      <vt:lpstr>برای بیمارخانم 25 ساله  با تشخیص واژینیت کاندیدیایی رژیم درمانی زیر نوشته شده است </vt:lpstr>
      <vt:lpstr>عفونتهای جلدی کاندیدایی</vt:lpstr>
      <vt:lpstr>PowerPoint Presentation</vt:lpstr>
      <vt:lpstr>PowerPoint Presentation</vt:lpstr>
      <vt:lpstr>PowerPoint Presentation</vt:lpstr>
      <vt:lpstr>بیماریهای سیستمیک</vt:lpstr>
      <vt:lpstr>PowerPoint Presentation</vt:lpstr>
      <vt:lpstr>PowerPoint Presentation</vt:lpstr>
      <vt:lpstr>تشخیص آزمایشگاهی</vt:lpstr>
      <vt:lpstr>تشخیص آزمایشگاهی</vt:lpstr>
      <vt:lpstr>درمان</vt:lpstr>
    </vt:vector>
  </TitlesOfParts>
  <Company>Z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mina</dc:creator>
  <cp:lastModifiedBy>user</cp:lastModifiedBy>
  <cp:revision>168</cp:revision>
  <dcterms:created xsi:type="dcterms:W3CDTF">2010-10-21T06:48:45Z</dcterms:created>
  <dcterms:modified xsi:type="dcterms:W3CDTF">2025-03-08T06:42:47Z</dcterms:modified>
</cp:coreProperties>
</file>