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304" r:id="rId2"/>
    <p:sldId id="305" r:id="rId3"/>
    <p:sldId id="306" r:id="rId4"/>
    <p:sldId id="301" r:id="rId5"/>
    <p:sldId id="257" r:id="rId6"/>
    <p:sldId id="258" r:id="rId7"/>
    <p:sldId id="259" r:id="rId8"/>
    <p:sldId id="260" r:id="rId9"/>
    <p:sldId id="270" r:id="rId10"/>
    <p:sldId id="264" r:id="rId11"/>
    <p:sldId id="268" r:id="rId12"/>
    <p:sldId id="271" r:id="rId13"/>
    <p:sldId id="266" r:id="rId14"/>
    <p:sldId id="286" r:id="rId15"/>
    <p:sldId id="275" r:id="rId16"/>
    <p:sldId id="276" r:id="rId17"/>
    <p:sldId id="298" r:id="rId18"/>
    <p:sldId id="280" r:id="rId19"/>
    <p:sldId id="287" r:id="rId20"/>
    <p:sldId id="290" r:id="rId21"/>
    <p:sldId id="291" r:id="rId22"/>
    <p:sldId id="292" r:id="rId23"/>
    <p:sldId id="294" r:id="rId24"/>
    <p:sldId id="295" r:id="rId2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algn="l" rtl="0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algn="l" rtl="0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rtl="0"/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3ED2FE-A6B6-40E1-BD48-EA5AF73168C5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169254-68D8-4483-AA25-997F73981A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196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567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968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59072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white"/>
                </a:solidFill>
              </a:rPr>
              <a:pPr/>
              <a:t>12/17/2018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0324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white"/>
                </a:solidFill>
              </a:rPr>
              <a:pPr/>
              <a:t>12/17/2018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005747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122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white"/>
                </a:solidFill>
              </a:rPr>
              <a:pPr/>
              <a:t>12/17/2018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653986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33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69254-68D8-4483-AA25-997F73981A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848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3ED2FE-A6B6-40E1-BD48-EA5AF73168C5}" type="datetimeFigureOut">
              <a:rPr lang="en-US" smtClean="0">
                <a:solidFill>
                  <a:prstClr val="white"/>
                </a:solidFill>
              </a:rPr>
              <a:pPr/>
              <a:t>12/17/2018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169254-68D8-4483-AA25-997F73981A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rtl="0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rtl="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602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rtl="0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rtl="0"/>
            <a:fld id="{C23ED2FE-A6B6-40E1-BD48-EA5AF73168C5}" type="datetimeFigureOut">
              <a:rPr lang="en-US" smtClean="0">
                <a:solidFill>
                  <a:prstClr val="black"/>
                </a:solidFill>
              </a:rPr>
              <a:pPr rtl="0"/>
              <a:t>12/17/2018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rtl="0"/>
            <a:fld id="{27169254-68D8-4483-AA25-997F73981A2B}" type="slidenum">
              <a:rPr lang="en-US" smtClean="0">
                <a:solidFill>
                  <a:prstClr val="black"/>
                </a:solidFill>
              </a:rPr>
              <a:pPr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55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42919"/>
            <a:ext cx="10972800" cy="5483245"/>
          </a:xfrm>
        </p:spPr>
        <p:txBody>
          <a:bodyPr/>
          <a:lstStyle/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pPr algn="ctr">
              <a:buNone/>
            </a:pPr>
            <a:r>
              <a:rPr lang="fa-IR" sz="6000" dirty="0" smtClean="0">
                <a:solidFill>
                  <a:schemeClr val="accent6">
                    <a:lumMod val="50000"/>
                  </a:schemeClr>
                </a:solidFill>
              </a:rPr>
              <a:t>قارچهای احشایی</a:t>
            </a:r>
            <a:endParaRPr lang="fa-IR" sz="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گونه های مختلف قارچهای سیاه یا سفید در ایجاد سینوزیت قارچی دخیلند اما گونه های آسپرژیلوس بعنوان مهمترین عامل محسوب میشود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آ. فومیگاتوس و آ. فلاووس گونه های شایع میباشند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با تخلیه سینوسها ماده پنیری شکل قهوه ای که حاوی ترشحات و موکوس است دیده میشود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سینوزیت های باکتریال ترشح بسیار زیاد اما در قارچی شدید نیست</a:t>
            </a:r>
          </a:p>
          <a:p>
            <a:pPr marL="109728" indent="0">
              <a:buNone/>
            </a:pPr>
            <a:r>
              <a:rPr lang="fa-IR" sz="2800" dirty="0">
                <a:solidFill>
                  <a:srgbClr val="000000"/>
                </a:solidFill>
                <a:ea typeface="Times New Roman" panose="02020603050405020304" pitchFamily="18" charset="0"/>
                <a:cs typeface="B Compset" panose="00000400000000000000" pitchFamily="2" charset="-78"/>
              </a:rPr>
              <a:t>حدود ۲۵ درصد موارد بیماری با درگیری مغز و نهایتاً مرگ همراه است</a:t>
            </a:r>
            <a:endParaRPr lang="fa-IR" dirty="0" smtClean="0">
              <a:cs typeface="B Compset" panose="00000400000000000000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سینوزیت آسپرژیلوسی</a:t>
            </a:r>
            <a:endParaRPr lang="fa-I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340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Picture 4" descr="slide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657" y="2261585"/>
            <a:ext cx="4105275" cy="2965450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7327" y="2261585"/>
            <a:ext cx="4176712" cy="2784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315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-حذف </a:t>
            </a:r>
            <a:r>
              <a:rPr lang="fa-IR" dirty="0"/>
              <a:t>کردن منابع آلوده کننده محیطی از قبیل گل و گیاه در اتاق مراقبت </a:t>
            </a:r>
            <a:endParaRPr lang="fa-IR" dirty="0" smtClean="0"/>
          </a:p>
          <a:p>
            <a:r>
              <a:rPr lang="fa-IR" dirty="0"/>
              <a:t>ادویه جات معمولاً به اسپورهای قارچی آلوده هستند </a:t>
            </a:r>
            <a:r>
              <a:rPr lang="fa-IR" dirty="0" smtClean="0"/>
              <a:t>وعدم استفاده در </a:t>
            </a:r>
            <a:r>
              <a:rPr lang="fa-IR" dirty="0"/>
              <a:t>رژیم غذایی </a:t>
            </a:r>
            <a:r>
              <a:rPr lang="fa-IR" dirty="0" smtClean="0"/>
              <a:t>بیماران</a:t>
            </a:r>
          </a:p>
          <a:p>
            <a:r>
              <a:rPr lang="fa-IR" dirty="0"/>
              <a:t>تمیز کردن مرتب و جلوگیری از انباشت گرد و </a:t>
            </a:r>
            <a:r>
              <a:rPr lang="fa-IR" dirty="0" smtClean="0"/>
              <a:t>غبار</a:t>
            </a:r>
          </a:p>
          <a:p>
            <a:r>
              <a:rPr lang="fa-IR" dirty="0" smtClean="0"/>
              <a:t>استفاده </a:t>
            </a:r>
            <a:r>
              <a:rPr lang="fa-IR" dirty="0"/>
              <a:t>از فیلترهای ویژه هوا موجب کاهش و حتی حذف اسپورهای قارچ از هوا </a:t>
            </a:r>
            <a:r>
              <a:rPr lang="fa-IR" dirty="0" smtClean="0"/>
              <a:t>میشود</a:t>
            </a:r>
          </a:p>
          <a:p>
            <a:r>
              <a:rPr lang="fa-IR" dirty="0"/>
              <a:t>اعمال جراحی نامناسب، عدم نگهداری مناسب از وسایل و تجهیزات بیمارستانی و جراحی، بخصوص دستگاه ونتیلاسیون می تواند منجر به عفونت بیمارستانی </a:t>
            </a:r>
            <a:r>
              <a:rPr lang="fa-IR" dirty="0" smtClean="0"/>
              <a:t>میشود</a:t>
            </a:r>
          </a:p>
          <a:p>
            <a:r>
              <a:rPr lang="fa-IR" dirty="0"/>
              <a:t>آب بیمارستان یکی دیگر از منابع بالقوه آلوده کننده </a:t>
            </a:r>
            <a:endParaRPr lang="fa-IR" dirty="0" smtClean="0"/>
          </a:p>
          <a:p>
            <a:r>
              <a:rPr lang="fa-IR" dirty="0" smtClean="0"/>
              <a:t>اجتناب از </a:t>
            </a:r>
            <a:r>
              <a:rPr lang="fa-IR" dirty="0"/>
              <a:t>فعالیت های پرمخاطره از قبیل تمیز کردن خانه و باغبانی که احتمال </a:t>
            </a:r>
            <a:r>
              <a:rPr lang="fa-IR" dirty="0" smtClean="0"/>
              <a:t>تماس بالاست </a:t>
            </a:r>
          </a:p>
          <a:p>
            <a:r>
              <a:rPr lang="fa-IR" dirty="0" smtClean="0"/>
              <a:t>پروفیلاکسی دارویی</a:t>
            </a:r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پیشگیری</a:t>
            </a:r>
            <a:endParaRPr lang="fa-I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46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فرم آلرژیک معمولا خوش خیم است در ضایعات آلرژیک از پرد نیزلون بعنوان درمان اصلی استفاده میشود</a:t>
            </a:r>
          </a:p>
          <a:p>
            <a:pPr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در </a:t>
            </a:r>
            <a:r>
              <a:rPr lang="fa-IR" sz="2400" dirty="0">
                <a:cs typeface="B Nazanin" panose="00000400000000000000" pitchFamily="2" charset="-78"/>
              </a:rPr>
              <a:t>آسپرژیلوما = جراحی</a:t>
            </a:r>
          </a:p>
          <a:p>
            <a:pPr>
              <a:buNone/>
            </a:pPr>
            <a:r>
              <a:rPr lang="fa-IR" sz="2400" dirty="0">
                <a:cs typeface="B Nazanin" panose="00000400000000000000" pitchFamily="2" charset="-78"/>
              </a:rPr>
              <a:t>در بیماری جلدی و مغزی = آمفوتریسین </a:t>
            </a:r>
            <a:r>
              <a:rPr lang="en-US" sz="2400" dirty="0">
                <a:cs typeface="B Nazanin" panose="00000400000000000000" pitchFamily="2" charset="-78"/>
              </a:rPr>
              <a:t>B</a:t>
            </a:r>
            <a:endParaRPr lang="fa-IR" sz="2400" dirty="0">
              <a:cs typeface="B Nazanin" panose="00000400000000000000" pitchFamily="2" charset="-78"/>
            </a:endParaRPr>
          </a:p>
          <a:p>
            <a:endParaRPr lang="fa-I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درمان</a:t>
            </a:r>
            <a:endParaRPr lang="fa-I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4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ctr">
              <a:spcBef>
                <a:spcPct val="20000"/>
              </a:spcBef>
              <a:buClrTx/>
              <a:buSzTx/>
              <a:buNone/>
            </a:pPr>
            <a:r>
              <a:rPr lang="fa-IR" sz="6000" dirty="0">
                <a:solidFill>
                  <a:srgbClr val="FF0000"/>
                </a:solidFill>
                <a:latin typeface="Calibri"/>
              </a:rPr>
              <a:t>زیگومایکوزیس </a:t>
            </a:r>
            <a:endParaRPr lang="fa-IR" sz="6000" dirty="0" smtClean="0">
              <a:solidFill>
                <a:srgbClr val="FF0000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  <a:buClrTx/>
              <a:buSzTx/>
              <a:buNone/>
            </a:pPr>
            <a:r>
              <a:rPr lang="fa-IR" sz="6000" dirty="0" smtClean="0">
                <a:solidFill>
                  <a:srgbClr val="FF0000"/>
                </a:solidFill>
                <a:latin typeface="Calibri"/>
              </a:rPr>
              <a:t>موکورومایکوزیس</a:t>
            </a:r>
            <a:endParaRPr lang="fa-IR" sz="6000" dirty="0">
              <a:solidFill>
                <a:srgbClr val="FF0000"/>
              </a:solidFill>
              <a:latin typeface="Calibri"/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9040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حادترین عفونت قارچی شناخته شده است.</a:t>
            </a:r>
          </a:p>
          <a:p>
            <a:pPr algn="just"/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بیشتر موارد بیماری در افراد دیابتی کنترل نشده در مرحله اسیدوز، بچه های</a:t>
            </a:r>
          </a:p>
          <a:p>
            <a:pPr marL="109728" indent="0" algn="just">
              <a:buNone/>
            </a:pPr>
            <a:r>
              <a:rPr lang="fa-IR" dirty="0">
                <a:cs typeface="B Nazanin" panose="00000400000000000000" pitchFamily="2" charset="-78"/>
              </a:rPr>
              <a:t>مبتلا به سوء تغذیه، بیماران با سوختگی شدید، افراد مبتلا به سرطان و</a:t>
            </a:r>
          </a:p>
          <a:p>
            <a:pPr marL="109728" indent="0" algn="just">
              <a:buNone/>
            </a:pPr>
            <a:r>
              <a:rPr lang="fa-IR" dirty="0">
                <a:cs typeface="B Nazanin" panose="00000400000000000000" pitchFamily="2" charset="-78"/>
              </a:rPr>
              <a:t>درمان دارویی با داروهای سرکوب کننده سیستم ایمنی و کورتیکواستروئیدی</a:t>
            </a:r>
          </a:p>
          <a:p>
            <a:pPr marL="109728" indent="0" algn="just">
              <a:buNone/>
            </a:pPr>
            <a:r>
              <a:rPr lang="fa-IR" dirty="0">
                <a:cs typeface="B Nazanin" panose="00000400000000000000" pitchFamily="2" charset="-78"/>
              </a:rPr>
              <a:t>دیده می شود</a:t>
            </a:r>
            <a:r>
              <a:rPr lang="fa-IR" dirty="0" smtClean="0">
                <a:cs typeface="B Nazanin" panose="00000400000000000000" pitchFamily="2" charset="-78"/>
              </a:rPr>
              <a:t>.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dirty="0"/>
              <a:t>تظاهرات بالینی</a:t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37985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a-IR" dirty="0" smtClean="0"/>
              <a:t>• </a:t>
            </a:r>
            <a:r>
              <a:rPr lang="fa-IR" dirty="0"/>
              <a:t>اشکال بالینی بیماری در ارتباط با بیماری زمینه ای است.</a:t>
            </a:r>
          </a:p>
          <a:p>
            <a:r>
              <a:rPr lang="fa-IR" dirty="0" smtClean="0"/>
              <a:t> </a:t>
            </a:r>
            <a:r>
              <a:rPr lang="fa-IR" dirty="0"/>
              <a:t>فرم رینوسربرال در ارتباط با اسیدوز دیابتی</a:t>
            </a:r>
          </a:p>
          <a:p>
            <a:r>
              <a:rPr lang="fa-IR" dirty="0" smtClean="0"/>
              <a:t> </a:t>
            </a:r>
            <a:r>
              <a:rPr lang="fa-IR" dirty="0"/>
              <a:t>فرم ریوی در ارتباط با لوسمی و لنفوم</a:t>
            </a:r>
          </a:p>
          <a:p>
            <a:r>
              <a:rPr lang="fa-IR" dirty="0" smtClean="0"/>
              <a:t>فرم </a:t>
            </a:r>
            <a:r>
              <a:rPr lang="fa-IR" dirty="0"/>
              <a:t>گاسترواینتستینال در ارتباط با سوء تغذیه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dirty="0"/>
              <a:t>تظاهرات بالینی</a:t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24305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188" y="404813"/>
            <a:ext cx="3600450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8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64" y="404813"/>
            <a:ext cx="4319587" cy="2908300"/>
          </a:xfrm>
          <a:prstGeom prst="rect">
            <a:avLst/>
          </a:prstGeom>
          <a:noFill/>
        </p:spPr>
      </p:pic>
      <p:pic>
        <p:nvPicPr>
          <p:cNvPr id="14848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189" y="3500438"/>
            <a:ext cx="3889375" cy="2646362"/>
          </a:xfrm>
          <a:prstGeom prst="rect">
            <a:avLst/>
          </a:prstGeom>
          <a:noFill/>
        </p:spPr>
      </p:pic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4847930" y="6165850"/>
            <a:ext cx="23022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rtl="0"/>
            <a:r>
              <a:rPr lang="en-US" sz="1600" dirty="0" err="1">
                <a:effectLst>
                  <a:outerShdw blurRad="38100" dist="38100" dir="2700000" algn="tl">
                    <a:srgbClr val="808080"/>
                  </a:outerShdw>
                </a:effectLst>
              </a:rPr>
              <a:t>Rhinocerebra</a:t>
            </a:r>
            <a:r>
              <a:rPr lang="en-US" sz="1600" dirty="0">
                <a:effectLst>
                  <a:outerShdw blurRad="38100" dist="38100" dir="2700000" algn="tl">
                    <a:srgbClr val="808080"/>
                  </a:outerShdw>
                </a:effectLst>
              </a:rPr>
              <a:t> disease</a:t>
            </a:r>
          </a:p>
        </p:txBody>
      </p:sp>
      <p:pic>
        <p:nvPicPr>
          <p:cNvPr id="14848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8163" y="3486150"/>
            <a:ext cx="29527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875115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48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56317" y="1313646"/>
            <a:ext cx="12076091" cy="5203064"/>
          </a:xfrm>
        </p:spPr>
        <p:txBody>
          <a:bodyPr/>
          <a:lstStyle/>
          <a:p>
            <a:pPr marL="109728" indent="0">
              <a:buNone/>
            </a:pPr>
            <a:endParaRPr lang="fa-IR" dirty="0"/>
          </a:p>
          <a:p>
            <a:r>
              <a:rPr lang="fa-IR" dirty="0"/>
              <a:t>• ضایعات اولیه جلدی بیش از همه در سوختگیها دیده می شود.</a:t>
            </a:r>
          </a:p>
          <a:p>
            <a:r>
              <a:rPr lang="fa-IR" dirty="0"/>
              <a:t>• این عفونتها در اثر استفاده از نوار زخم بندی آلوده به قارچ ایجاد می گردد</a:t>
            </a:r>
            <a:r>
              <a:rPr lang="fa-IR" dirty="0" smtClean="0"/>
              <a:t>.</a:t>
            </a:r>
            <a:endParaRPr lang="fa-IR" dirty="0"/>
          </a:p>
          <a:p>
            <a:r>
              <a:rPr lang="fa-IR" dirty="0"/>
              <a:t>• ضایعات باعث نکروز در بافت زمینه می شود</a:t>
            </a:r>
            <a:r>
              <a:rPr lang="fa-IR" dirty="0" smtClean="0"/>
              <a:t>.</a:t>
            </a:r>
          </a:p>
          <a:p>
            <a:r>
              <a:rPr lang="fa-IR" dirty="0" smtClean="0"/>
              <a:t>عدم حمله به بافت زیرین ولی سموم تولید شده جذب سیستمیک </a:t>
            </a:r>
          </a:p>
          <a:p>
            <a:pPr marL="109728" indent="0">
              <a:buNone/>
            </a:pPr>
            <a:r>
              <a:rPr lang="fa-IR" dirty="0" smtClean="0"/>
              <a:t>شده وایجاد مسمومیت خونی وحتی مرگ میکند</a:t>
            </a:r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موکورمیکوزیس جلدی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03" y="3445101"/>
            <a:ext cx="3427723" cy="29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276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fa-IR" sz="2400" dirty="0">
              <a:solidFill>
                <a:prstClr val="black"/>
              </a:solidFill>
              <a:latin typeface="Calibri"/>
              <a:cs typeface="B Nazanin" panose="00000400000000000000" pitchFamily="2" charset="-78"/>
            </a:endParaRPr>
          </a:p>
          <a:p>
            <a:pPr algn="just"/>
            <a:r>
              <a:rPr lang="fa-IR" sz="2400" dirty="0" smtClean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بعلت ایجاد ذات الریه به همراه تجمع پلاسما سلها به آن </a:t>
            </a:r>
            <a:r>
              <a:rPr lang="fa-IR" sz="2400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ذات الریه  </a:t>
            </a:r>
            <a:r>
              <a:rPr lang="fa-IR" sz="2400" dirty="0" smtClean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پلاسما سلی بین آلوئولی (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IPCP</a:t>
            </a:r>
            <a:r>
              <a:rPr lang="fa-IR" sz="2400" dirty="0" smtClean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)نامگذاری شد</a:t>
            </a:r>
          </a:p>
          <a:p>
            <a:r>
              <a:rPr lang="fa-IR" sz="2400" dirty="0" smtClean="0">
                <a:cs typeface="B Nazanin" panose="00000400000000000000" pitchFamily="2" charset="-78"/>
              </a:rPr>
              <a:t>این قارچ در ریه پستانداران وجود داشته وقادر به بقا در طبیعت نیست</a:t>
            </a:r>
          </a:p>
          <a:p>
            <a:r>
              <a:rPr lang="fa-IR" sz="2400" dirty="0" smtClean="0">
                <a:cs typeface="B Nazanin" panose="00000400000000000000" pitchFamily="2" charset="-78"/>
              </a:rPr>
              <a:t>انتقال از بدو تولد از افراد درجه یک آغاز میشود(حرف زدن،سرفه کردن،بوسیدن)</a:t>
            </a:r>
          </a:p>
          <a:p>
            <a:r>
              <a:rPr lang="fa-IR" sz="2400" dirty="0" smtClean="0">
                <a:cs typeface="B Nazanin" panose="00000400000000000000" pitchFamily="2" charset="-78"/>
              </a:rPr>
              <a:t>ابتلا اختصاصی بوده وانسان فقط به نوع انسانی مبتلا میشود(پ.جیروسی)</a:t>
            </a:r>
          </a:p>
          <a:p>
            <a:pPr algn="just"/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پنوموسیستوزیس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474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00043"/>
            <a:ext cx="109728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800" dirty="0" smtClean="0"/>
              <a:t>بیماریهای سیستمیک که توسط قارچها ایجاد می شوند در 2 طبقه مجزا قرار میگیرند:</a:t>
            </a:r>
          </a:p>
          <a:p>
            <a:pPr>
              <a:buNone/>
            </a:pPr>
            <a:endParaRPr lang="fa-IR" sz="2800" dirty="0" smtClean="0"/>
          </a:p>
          <a:p>
            <a:pPr>
              <a:buNone/>
            </a:pPr>
            <a:r>
              <a:rPr lang="en-US" sz="2800" dirty="0" smtClean="0"/>
              <a:t>A</a:t>
            </a:r>
            <a:r>
              <a:rPr lang="fa-IR" sz="2800" dirty="0" smtClean="0"/>
              <a:t>)قارچهایی که ذاتا بیماریزا هستند</a:t>
            </a:r>
          </a:p>
          <a:p>
            <a:pPr>
              <a:buNone/>
            </a:pPr>
            <a:r>
              <a:rPr lang="en-US" sz="2800" dirty="0" smtClean="0"/>
              <a:t>B</a:t>
            </a:r>
            <a:r>
              <a:rPr lang="fa-IR" sz="2800" dirty="0" smtClean="0"/>
              <a:t>)نیاز به فاکتور مستعد کننده در میزبان دارند</a:t>
            </a:r>
            <a:endParaRPr lang="fa-I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599" y="1388564"/>
            <a:ext cx="10972800" cy="4525963"/>
          </a:xfrm>
        </p:spPr>
        <p:txBody>
          <a:bodyPr/>
          <a:lstStyle/>
          <a:p>
            <a:pPr marL="109728" indent="0">
              <a:buNone/>
            </a:pPr>
            <a:r>
              <a:rPr lang="fa-IR" dirty="0" smtClean="0"/>
              <a:t>-نوزادان نارس تا 6 ماهگی</a:t>
            </a:r>
          </a:p>
          <a:p>
            <a:pPr marL="109728" indent="0">
              <a:buNone/>
            </a:pPr>
            <a:r>
              <a:rPr lang="fa-IR" dirty="0" smtClean="0"/>
              <a:t>-نوزادان مبتلا به نارسایی مادرزادی سیستم ایمنی</a:t>
            </a:r>
          </a:p>
          <a:p>
            <a:pPr marL="109728" indent="0">
              <a:buNone/>
            </a:pPr>
            <a:r>
              <a:rPr lang="fa-IR" dirty="0" smtClean="0"/>
              <a:t>-کودکان گرفتار سوء تغذیه با عفونت مکرر</a:t>
            </a:r>
          </a:p>
          <a:p>
            <a:pPr marL="109728" indent="0">
              <a:buNone/>
            </a:pPr>
            <a:r>
              <a:rPr lang="fa-IR" dirty="0" smtClean="0"/>
              <a:t>-بدخیمی ها :لنفوم،هوچکین،لوسمی </a:t>
            </a:r>
          </a:p>
          <a:p>
            <a:pPr marL="109728" indent="0">
              <a:buNone/>
            </a:pPr>
            <a:r>
              <a:rPr lang="fa-IR" dirty="0" smtClean="0"/>
              <a:t>-بیماری های تضعیف کننده سیستم ایمنی: ایدز،آنمی آپلاستیک</a:t>
            </a:r>
          </a:p>
          <a:p>
            <a:pPr>
              <a:buFontTx/>
              <a:buChar char="-"/>
            </a:pPr>
            <a:r>
              <a:rPr lang="fa-IR" sz="28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افراد </a:t>
            </a:r>
            <a:r>
              <a:rPr lang="fa-IR" sz="28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مصرف کننده داروهای سرکوب کننده سیستم ایمنی</a:t>
            </a:r>
            <a:r>
              <a:rPr lang="fa-IR" sz="18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:</a:t>
            </a:r>
            <a:r>
              <a:rPr lang="ar-SA" sz="28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مصرف‌ </a:t>
            </a:r>
            <a:r>
              <a:rPr lang="ar-SA" sz="28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کورتیزون‌ یا داروهای‌ </a:t>
            </a:r>
            <a:r>
              <a:rPr lang="ar-SA" sz="28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کورتیکواستروییدی‌</a:t>
            </a:r>
            <a:endParaRPr lang="fa-IR" sz="2800" dirty="0" smtClean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2800" dirty="0" smtClean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fa-IR" sz="2800" dirty="0" smtClean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fa-IR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5774" y="146222"/>
            <a:ext cx="11900451" cy="1143000"/>
          </a:xfrm>
        </p:spPr>
        <p:txBody>
          <a:bodyPr/>
          <a:lstStyle/>
          <a:p>
            <a:pPr algn="ctr"/>
            <a:r>
              <a:rPr lang="fa-IR" dirty="0" smtClean="0"/>
              <a:t>افراد مستعد به ابتلا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107675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سرکوب سیستم ایمنی سلولی و تکثیر زیاد</a:t>
            </a:r>
          </a:p>
          <a:p>
            <a:r>
              <a:rPr lang="fa-IR" dirty="0"/>
              <a:t> </a:t>
            </a:r>
            <a:r>
              <a:rPr lang="fa-IR" dirty="0" smtClean="0"/>
              <a:t>تولید آنتی ژنهای محلول</a:t>
            </a:r>
          </a:p>
          <a:p>
            <a:r>
              <a:rPr lang="fa-IR" dirty="0" smtClean="0"/>
              <a:t>افزایش تعداد پلاسما سل ها</a:t>
            </a:r>
          </a:p>
          <a:p>
            <a:r>
              <a:rPr lang="fa-IR" dirty="0" smtClean="0"/>
              <a:t>فعال شدن کمپلمان</a:t>
            </a:r>
          </a:p>
          <a:p>
            <a:r>
              <a:rPr lang="fa-IR" dirty="0" smtClean="0"/>
              <a:t>پاره شدن جدار رگ ناشی از اگزوسیتوز و خروج نوتروفیلها</a:t>
            </a:r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پاتوژنز</a:t>
            </a:r>
            <a:endParaRPr lang="fa-I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38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در ابتدا تنگی نفس حرکتی به تدریج در حال استراحت</a:t>
            </a:r>
          </a:p>
          <a:p>
            <a:r>
              <a:rPr lang="fa-IR" dirty="0" smtClean="0"/>
              <a:t>تندی ضربان قلب</a:t>
            </a:r>
          </a:p>
          <a:p>
            <a:r>
              <a:rPr lang="fa-IR" dirty="0" smtClean="0"/>
              <a:t>کوتاهی نفس و احساس کمبود هوا</a:t>
            </a:r>
          </a:p>
          <a:p>
            <a:r>
              <a:rPr lang="fa-IR" dirty="0" smtClean="0"/>
              <a:t>سیانوزه شدن انتهای انگشتان دست وپا و لبها</a:t>
            </a:r>
          </a:p>
          <a:p>
            <a:r>
              <a:rPr lang="fa-IR" dirty="0" smtClean="0"/>
              <a:t>مرگ به علت هیپوکسی شدید</a:t>
            </a:r>
          </a:p>
          <a:p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علائم بیماری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75396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پنومونی پنوموسیستیس در بیماران با نقص ایمنی بوجود می </a:t>
            </a:r>
            <a:r>
              <a:rPr lang="fa-IR" dirty="0" smtClean="0"/>
              <a:t>آید</a:t>
            </a:r>
          </a:p>
          <a:p>
            <a:r>
              <a:rPr lang="fa-IR" dirty="0" smtClean="0"/>
              <a:t>در </a:t>
            </a:r>
            <a:r>
              <a:rPr lang="fa-IR" dirty="0"/>
              <a:t>نتیجه تجویز دارو جهت پروفیلاکسی برای این بیماران و رعایت نکات بهداشتی در جلوگیری از انتقال مستقیم در مورد کودکان و بیماران مذکور لازم می باشد.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پیشگیری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405221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1-کورتیکو استروییدها ممکن‌ است‌ تجویز شوند</a:t>
            </a:r>
            <a:br>
              <a:rPr lang="fa-IR" dirty="0"/>
            </a:br>
            <a:r>
              <a:rPr lang="fa-IR" dirty="0" smtClean="0"/>
              <a:t>2- </a:t>
            </a:r>
            <a:r>
              <a:rPr lang="fa-IR" dirty="0"/>
              <a:t>داروهای‌ ضد سرفه‌ جهت‌ مهار </a:t>
            </a:r>
            <a:r>
              <a:rPr lang="fa-IR" dirty="0" smtClean="0"/>
              <a:t>سرفه‌</a:t>
            </a: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3- آنتی‌بیوتیک‌ها نظیرکوتریموکسازول( تری‌متوپریم+ سولفامتوکسازول‌)، </a:t>
            </a:r>
            <a:r>
              <a:rPr lang="fa-IR" dirty="0"/>
              <a:t>یا </a:t>
            </a:r>
            <a:r>
              <a:rPr lang="fa-IR" dirty="0" smtClean="0"/>
              <a:t>پنتامیدین‌</a:t>
            </a: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4- </a:t>
            </a:r>
            <a:r>
              <a:rPr lang="fa-IR" dirty="0"/>
              <a:t>داروهای‌ ضد </a:t>
            </a:r>
            <a:r>
              <a:rPr lang="fa-IR" dirty="0" smtClean="0"/>
              <a:t>احتقان</a:t>
            </a:r>
          </a:p>
          <a:p>
            <a:pPr marL="109728" indent="0">
              <a:buNone/>
            </a:pPr>
            <a:r>
              <a:rPr lang="fa-IR" dirty="0" smtClean="0"/>
              <a:t>   5-داروهای‌ جدید در این‌ زمینه‌ در حال‌ حاضر تحت‌ بررسی‌ قرار دارند </a:t>
            </a:r>
          </a:p>
          <a:p>
            <a:pPr marL="109728" indent="0">
              <a:buNone/>
            </a:pPr>
            <a:r>
              <a:rPr lang="fa-IR" dirty="0"/>
              <a:t> </a:t>
            </a:r>
            <a:r>
              <a:rPr lang="fa-IR" dirty="0" smtClean="0"/>
              <a:t>  از قارچ پیچیا آنومالا داروی </a:t>
            </a:r>
            <a:r>
              <a:rPr lang="en-US" dirty="0" smtClean="0"/>
              <a:t>PAKT </a:t>
            </a:r>
            <a:r>
              <a:rPr lang="fa-IR" dirty="0" smtClean="0"/>
              <a:t> که یک سم است استخراج شده که موثر واقع شده است</a:t>
            </a:r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درمان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8510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85753" y="188640"/>
          <a:ext cx="11525247" cy="6791969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3841749"/>
                <a:gridCol w="3841749"/>
                <a:gridCol w="3841749"/>
              </a:tblGrid>
              <a:tr h="725033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تفاوت قارچهای فرصت طلب و</a:t>
                      </a:r>
                      <a:r>
                        <a:rPr lang="fa-IR" baseline="0" dirty="0" smtClean="0"/>
                        <a:t> پاتوژنیک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عفونت قارچی پاتوژن حقیقی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عفونت قارچی فرصت طلب</a:t>
                      </a:r>
                      <a:endParaRPr lang="fa-IR" dirty="0"/>
                    </a:p>
                  </a:txBody>
                  <a:tcPr marL="121920" marR="121920"/>
                </a:tc>
              </a:tr>
              <a:tr h="81917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بیماری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هیستوپلاسموزیس، بلاستومایکوزیس</a:t>
                      </a:r>
                    </a:p>
                    <a:p>
                      <a:pPr algn="ctr" rtl="1"/>
                      <a:r>
                        <a:rPr lang="fa-IR" dirty="0" smtClean="0"/>
                        <a:t>کوکسیدیوئیدومایکوزیس،</a:t>
                      </a:r>
                      <a:r>
                        <a:rPr lang="fa-IR" baseline="0" dirty="0" smtClean="0"/>
                        <a:t> پاراکوکسیدیوئیدومایکوزیس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آسپرژیلوزیس، کاندیدیازیس</a:t>
                      </a:r>
                    </a:p>
                    <a:p>
                      <a:pPr algn="ctr" rtl="1"/>
                      <a:r>
                        <a:rPr lang="fa-IR" dirty="0" smtClean="0"/>
                        <a:t>زیگومایکوزیس، کریپتوکوکوزیس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میزبان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سالم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نقص سیستم ایمنی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محل ورود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غفونت های پولموناری 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راههای مختلف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نوع پاسخ سلولی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T</a:t>
                      </a:r>
                      <a:r>
                        <a:rPr lang="en-US" baseline="0" dirty="0" err="1" smtClean="0"/>
                        <a:t>cell</a:t>
                      </a:r>
                      <a:r>
                        <a:rPr lang="fa-IR" baseline="0" dirty="0" smtClean="0"/>
                        <a:t> - گرانولوم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N</a:t>
                      </a:r>
                      <a:r>
                        <a:rPr lang="fa-IR" baseline="0" dirty="0" smtClean="0"/>
                        <a:t> -چرکی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عود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99درصد</a:t>
                      </a:r>
                      <a:r>
                        <a:rPr lang="fa-IR" baseline="0" dirty="0" smtClean="0"/>
                        <a:t> بدون بازگشت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عود</a:t>
                      </a:r>
                      <a:r>
                        <a:rPr lang="fa-IR" baseline="0" dirty="0" smtClean="0"/>
                        <a:t> بسته به شدت ضعف دفاع میزبان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مورفولوژی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دوشکلی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بدون تغییر در مورفولوژی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توزیع جغرافیایی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محدود به نواحی جغرافیای خاص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گسترش جهانی</a:t>
                      </a:r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جنس-نژاد-شغل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+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fa-IR" dirty="0"/>
                    </a:p>
                  </a:txBody>
                  <a:tcPr marL="121920" marR="121920"/>
                </a:tc>
              </a:tr>
              <a:tr h="644067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بیماری در ایران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_</a:t>
                      </a:r>
                      <a:endParaRPr lang="fa-I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+</a:t>
                      </a:r>
                      <a:endParaRPr lang="fa-IR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275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9115" y="1854559"/>
            <a:ext cx="5177308" cy="1028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fa-IR" sz="6000" dirty="0" smtClean="0">
                <a:solidFill>
                  <a:srgbClr val="FF0000"/>
                </a:solidFill>
                <a:latin typeface="Calibri"/>
                <a:cs typeface="B Titr" panose="00000700000000000000" pitchFamily="2" charset="-78"/>
              </a:rPr>
              <a:t>آسپرژیلوزیس</a:t>
            </a:r>
            <a:endParaRPr lang="fa-IR" sz="6000" dirty="0">
              <a:solidFill>
                <a:srgbClr val="FF0000"/>
              </a:solidFill>
              <a:latin typeface="Calibri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89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6785" y="1265238"/>
            <a:ext cx="8915400" cy="4983163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fa-IR" sz="2400" dirty="0" smtClean="0">
                <a:cs typeface="B Nazanin" pitchFamily="2" charset="-78"/>
              </a:rPr>
              <a:t>بیماری توسط گونه های مختلف جنس آسپرژیلوس ایجاد میشود</a:t>
            </a:r>
          </a:p>
          <a:p>
            <a:pPr marL="457200" indent="-457200" algn="just">
              <a:buNone/>
            </a:pPr>
            <a:r>
              <a:rPr lang="fa-IR" sz="2400" dirty="0" smtClean="0">
                <a:cs typeface="B Nazanin" pitchFamily="2" charset="-78"/>
              </a:rPr>
              <a:t>ببش از 900 گونه که همگی در طبیعت وجود دارد شناخته شده است (در خاک،روی سبزی هاو مواد آلی در حال فساد،دیواره یخچال،لباسهای کهنه،قالی،موکت و...)</a:t>
            </a:r>
          </a:p>
          <a:p>
            <a:pPr marL="457200" indent="-457200" algn="just">
              <a:buNone/>
            </a:pPr>
            <a:r>
              <a:rPr lang="fa-IR" sz="2400" dirty="0" smtClean="0">
                <a:cs typeface="B Nazanin" pitchFamily="2" charset="-78"/>
              </a:rPr>
              <a:t>مهمترین گونه هایی که در انسان ایجاد بیماری میکنند: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آ.فومیگاتوس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آ.فلاووس             از گونه های شایع و بیماریزا در افراد با نقص ایمنی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آ.نایجر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960438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chemeClr val="accent4">
                    <a:lumMod val="75000"/>
                  </a:schemeClr>
                </a:solidFill>
                <a:cs typeface="B Nazanin" pitchFamily="2" charset="-78"/>
              </a:rPr>
              <a:t>آسپرژیلوزیس</a:t>
            </a:r>
            <a:endParaRPr lang="en-US" dirty="0">
              <a:solidFill>
                <a:schemeClr val="accent4">
                  <a:lumMod val="75000"/>
                </a:schemeClr>
              </a:solidFill>
              <a:cs typeface="B Nazanin" pitchFamily="2" charset="-78"/>
            </a:endParaRPr>
          </a:p>
        </p:txBody>
      </p:sp>
      <p:sp>
        <p:nvSpPr>
          <p:cNvPr id="4" name="Right Brace 3"/>
          <p:cNvSpPr/>
          <p:nvPr/>
        </p:nvSpPr>
        <p:spPr>
          <a:xfrm flipH="1">
            <a:off x="8319752" y="3099996"/>
            <a:ext cx="218941" cy="94015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96360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18941"/>
            <a:ext cx="10972800" cy="5788351"/>
          </a:xfrm>
        </p:spPr>
        <p:txBody>
          <a:bodyPr/>
          <a:lstStyle/>
          <a:p>
            <a:pPr algn="just"/>
            <a:r>
              <a:rPr lang="fa-IR" dirty="0" smtClean="0">
                <a:cs typeface="B Nazanin" panose="00000400000000000000" pitchFamily="2" charset="-78"/>
              </a:rPr>
              <a:t>آسپرژیلوزیس ثانویه در بیماران گرفتار ضعف ایمنی(نقص نوتروفیلی،پیوند اعضا،مبتلایان به لوسمی و لنفوم،بیماری </a:t>
            </a:r>
            <a:r>
              <a:rPr lang="en-US" dirty="0" smtClean="0">
                <a:cs typeface="B Nazanin" panose="00000400000000000000" pitchFamily="2" charset="-78"/>
              </a:rPr>
              <a:t>CGD</a:t>
            </a:r>
            <a:r>
              <a:rPr lang="fa-IR" dirty="0" smtClean="0">
                <a:cs typeface="B Nazanin" panose="00000400000000000000" pitchFamily="2" charset="-78"/>
              </a:rPr>
              <a:t>،مصرف آنتی بیوتیک ،کورتون تراپی) دیده شده وبه جنس و سن ارتباط ندارد</a:t>
            </a:r>
          </a:p>
          <a:p>
            <a:pPr algn="just"/>
            <a:r>
              <a:rPr lang="fa-IR" dirty="0" smtClean="0">
                <a:cs typeface="B Nazanin" panose="00000400000000000000" pitchFamily="2" charset="-78"/>
              </a:rPr>
              <a:t>با استقرار گونه های آسپرژیلوس در بدن میزبان بویژه مستعدها علائم بالینی متعددی بوجود می آید</a:t>
            </a:r>
          </a:p>
          <a:p>
            <a:pPr algn="just"/>
            <a:endParaRPr lang="fa-IR" dirty="0">
              <a:cs typeface="B Nazanin" panose="00000400000000000000" pitchFamily="2" charset="-78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آسپرژلوزیس ریوی: دارای اشکال متنوعی است</a:t>
            </a:r>
          </a:p>
          <a:p>
            <a:pPr marL="109728" indent="0" algn="just">
              <a:buNone/>
            </a:pPr>
            <a:r>
              <a:rPr lang="fa-IR" dirty="0" smtClean="0">
                <a:cs typeface="B Nazanin" panose="00000400000000000000" pitchFamily="2" charset="-78"/>
              </a:rPr>
              <a:t>الف:ضایعات آلرژیک:</a:t>
            </a:r>
          </a:p>
          <a:p>
            <a:pPr marL="109728" indent="0" algn="just">
              <a:buNone/>
            </a:pPr>
            <a:r>
              <a:rPr lang="fa-IR" dirty="0" smtClean="0">
                <a:cs typeface="B Nazanin" panose="00000400000000000000" pitchFamily="2" charset="-78"/>
              </a:rPr>
              <a:t>در افراد با سیستم ایمنی سالم نیز دیده میشودمهمترین اشکال عبارتند از:</a:t>
            </a:r>
          </a:p>
          <a:p>
            <a:pPr algn="just">
              <a:buFontTx/>
              <a:buChar char="-"/>
            </a:pPr>
            <a:r>
              <a:rPr lang="fa-IR" dirty="0" smtClean="0">
                <a:cs typeface="B Nazanin" panose="00000400000000000000" pitchFamily="2" charset="-78"/>
              </a:rPr>
              <a:t>آسم:در اثر استنشاق اسپور به میزان بسیار بالا ایجاد میشود</a:t>
            </a:r>
          </a:p>
          <a:p>
            <a:pPr marL="109728" indent="0" algn="just">
              <a:buNone/>
            </a:pP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6674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47731"/>
            <a:ext cx="10972800" cy="5659562"/>
          </a:xfrm>
        </p:spPr>
        <p:txBody>
          <a:bodyPr/>
          <a:lstStyle/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r>
              <a:rPr lang="fa-IR" dirty="0" smtClean="0"/>
              <a:t>-</a:t>
            </a:r>
            <a:r>
              <a:rPr lang="fa-IR" dirty="0" smtClean="0">
                <a:cs typeface="B Nazanin" panose="00000400000000000000" pitchFamily="2" charset="-78"/>
              </a:rPr>
              <a:t>آلوئولیت آلرژیک: بیشتر در افرادی که در تماس فراوان با اسپور و گرد وغبار محیطی هستند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افزایش حساسیت تیپ سه میزان </a:t>
            </a:r>
            <a:r>
              <a:rPr lang="en-US" dirty="0" err="1" smtClean="0">
                <a:cs typeface="B Nazanin" panose="00000400000000000000" pitchFamily="2" charset="-78"/>
              </a:rPr>
              <a:t>IgG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افزایش چشمگیر دارد</a:t>
            </a:r>
          </a:p>
          <a:p>
            <a:pPr marL="109728" indent="0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-</a:t>
            </a:r>
            <a:r>
              <a:rPr lang="en-US" dirty="0" smtClean="0">
                <a:cs typeface="B Nazanin" panose="00000400000000000000" pitchFamily="2" charset="-78"/>
              </a:rPr>
              <a:t>ABPA</a:t>
            </a:r>
            <a:r>
              <a:rPr lang="fa-IR" dirty="0" smtClean="0">
                <a:cs typeface="B Nazanin" panose="00000400000000000000" pitchFamily="2" charset="-78"/>
              </a:rPr>
              <a:t> (آلرژیک برونکو پولموناری آسپرژیلوزیس):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شایعترین شکل آلرژی متعاقب آسم آلرژیک</a:t>
            </a:r>
          </a:p>
        </p:txBody>
      </p:sp>
    </p:spTree>
    <p:extLst>
      <p:ext uri="{BB962C8B-B14F-4D97-AF65-F5344CB8AC3E}">
        <p14:creationId xmlns:p14="http://schemas.microsoft.com/office/powerpoint/2010/main" xmlns="" val="18209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06063"/>
            <a:ext cx="10972800" cy="5801230"/>
          </a:xfrm>
        </p:spPr>
        <p:txBody>
          <a:bodyPr/>
          <a:lstStyle/>
          <a:p>
            <a:pPr>
              <a:buFontTx/>
              <a:buChar char="-"/>
            </a:pPr>
            <a:r>
              <a:rPr lang="fa-IR" dirty="0" smtClean="0">
                <a:solidFill>
                  <a:srgbClr val="FF0000"/>
                </a:solidFill>
              </a:rPr>
              <a:t>آسپرژیلوزیس کلونیزه(توپ قارچی یا </a:t>
            </a:r>
            <a:r>
              <a:rPr lang="en-US" dirty="0" smtClean="0">
                <a:solidFill>
                  <a:srgbClr val="FF0000"/>
                </a:solidFill>
              </a:rPr>
              <a:t>fungus ball</a:t>
            </a:r>
            <a:r>
              <a:rPr lang="fa-IR" dirty="0" smtClean="0">
                <a:solidFill>
                  <a:srgbClr val="FF0000"/>
                </a:solidFill>
              </a:rPr>
              <a:t>):آسپرژیلوما</a:t>
            </a:r>
          </a:p>
          <a:p>
            <a:pPr marL="109728" indent="0">
              <a:buNone/>
            </a:pPr>
            <a:r>
              <a:rPr lang="fa-IR" dirty="0" smtClean="0"/>
              <a:t>متعاقب کلونیزه شدن عوامل قارچی در حفرات قدیمی ریه (غار ریوی)</a:t>
            </a:r>
          </a:p>
          <a:p>
            <a:pPr marL="109728" indent="0">
              <a:buNone/>
            </a:pPr>
            <a:r>
              <a:rPr lang="fa-IR" dirty="0" smtClean="0"/>
              <a:t>هموپتزی (خلط خونی) از اختصاصات این بیماری است</a:t>
            </a:r>
          </a:p>
          <a:p>
            <a:pPr marL="109728" indent="0">
              <a:buNone/>
            </a:pPr>
            <a:r>
              <a:rPr lang="fa-IR" dirty="0" smtClean="0"/>
              <a:t>هیچگونه حمله ای به بافت اطراف نداردو بصورت گنده رو رشد میکند.</a:t>
            </a:r>
          </a:p>
          <a:p>
            <a:pPr marL="109728" indent="0">
              <a:buNone/>
            </a:pPr>
            <a:endParaRPr lang="fa-IR" dirty="0" smtClean="0"/>
          </a:p>
          <a:p>
            <a:pPr marL="109728" indent="0">
              <a:buNone/>
            </a:pPr>
            <a:endParaRPr lang="fa-IR" dirty="0" smtClean="0"/>
          </a:p>
          <a:p>
            <a:pPr marL="109728" indent="0">
              <a:buNone/>
            </a:pPr>
            <a:r>
              <a:rPr lang="fa-IR" dirty="0" smtClean="0">
                <a:solidFill>
                  <a:srgbClr val="FF0000"/>
                </a:solidFill>
              </a:rPr>
              <a:t>آسپرژیلوزیس ریوی مهاجم: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بصورت حاد تا مزمن درافراد دچار نقص سیستم ایمنی (کاهش نوترفیلها،لوسمی ولنفوم،</a:t>
            </a:r>
            <a:r>
              <a:rPr lang="en-US" dirty="0" smtClean="0">
                <a:cs typeface="B Nazanin" panose="00000400000000000000" pitchFamily="2" charset="-78"/>
              </a:rPr>
              <a:t>CGD</a:t>
            </a:r>
            <a:r>
              <a:rPr lang="fa-IR" dirty="0" smtClean="0">
                <a:cs typeface="B Nazanin" panose="00000400000000000000" pitchFamily="2" charset="-78"/>
              </a:rPr>
              <a:t>)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اگر اسپور به تعداد زیاد وارد ریه افراد سالم شود بیماری مشابهی میتوان ایجاد کند</a:t>
            </a:r>
          </a:p>
          <a:p>
            <a:pPr marL="109728" indent="0">
              <a:buNone/>
            </a:pPr>
            <a:r>
              <a:rPr lang="fa-IR" dirty="0" smtClean="0">
                <a:cs typeface="B Nazanin" panose="00000400000000000000" pitchFamily="2" charset="-78"/>
              </a:rPr>
              <a:t>ارگانیسم به عروق خونی حمله کرده منجر به ترومبوز شده ،ارگانیسم از طریق خون ایجاد آبسه در ارگانهای دیگر مانند مغز،قلب،کبد و کلیه نماید</a:t>
            </a:r>
          </a:p>
          <a:p>
            <a:pPr marL="109728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5743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721" y="257612"/>
            <a:ext cx="5507865" cy="6465194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648" y="257612"/>
            <a:ext cx="4855335" cy="64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92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991</Words>
  <Application>Microsoft Office PowerPoint</Application>
  <PresentationFormat>Custom</PresentationFormat>
  <Paragraphs>144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Slide 1</vt:lpstr>
      <vt:lpstr>Slide 2</vt:lpstr>
      <vt:lpstr>Slide 3</vt:lpstr>
      <vt:lpstr>Slide 4</vt:lpstr>
      <vt:lpstr>آسپرژیلوزیس</vt:lpstr>
      <vt:lpstr>Slide 6</vt:lpstr>
      <vt:lpstr>Slide 7</vt:lpstr>
      <vt:lpstr>Slide 8</vt:lpstr>
      <vt:lpstr>Slide 9</vt:lpstr>
      <vt:lpstr>سینوزیت آسپرژیلوسی</vt:lpstr>
      <vt:lpstr>Slide 11</vt:lpstr>
      <vt:lpstr>پیشگیری</vt:lpstr>
      <vt:lpstr>درمان</vt:lpstr>
      <vt:lpstr>Slide 14</vt:lpstr>
      <vt:lpstr>تظاهرات بالینی </vt:lpstr>
      <vt:lpstr>تظاهرات بالینی </vt:lpstr>
      <vt:lpstr>Slide 17</vt:lpstr>
      <vt:lpstr>موکورمیکوزیس جلدی</vt:lpstr>
      <vt:lpstr>پنوموسیستوزیس</vt:lpstr>
      <vt:lpstr>افراد مستعد به ابتلا</vt:lpstr>
      <vt:lpstr>پاتوژنز</vt:lpstr>
      <vt:lpstr>علائم بیماری</vt:lpstr>
      <vt:lpstr>پیشگیری</vt:lpstr>
      <vt:lpstr>درمان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آسپرژیلوزیس</dc:title>
  <dc:creator>mr-ameri</dc:creator>
  <cp:lastModifiedBy>Ameri</cp:lastModifiedBy>
  <cp:revision>91</cp:revision>
  <dcterms:created xsi:type="dcterms:W3CDTF">2015-02-20T06:56:11Z</dcterms:created>
  <dcterms:modified xsi:type="dcterms:W3CDTF">2018-12-17T19:51:13Z</dcterms:modified>
</cp:coreProperties>
</file>