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sldIdLst>
    <p:sldId id="324" r:id="rId2"/>
    <p:sldId id="325" r:id="rId3"/>
    <p:sldId id="326" r:id="rId4"/>
    <p:sldId id="327" r:id="rId5"/>
    <p:sldId id="329" r:id="rId6"/>
    <p:sldId id="333" r:id="rId7"/>
    <p:sldId id="334" r:id="rId8"/>
    <p:sldId id="335" r:id="rId9"/>
    <p:sldId id="336" r:id="rId10"/>
    <p:sldId id="337" r:id="rId11"/>
    <p:sldId id="338" r:id="rId12"/>
    <p:sldId id="344" r:id="rId13"/>
    <p:sldId id="376" r:id="rId14"/>
    <p:sldId id="377" r:id="rId15"/>
    <p:sldId id="347" r:id="rId16"/>
    <p:sldId id="256" r:id="rId17"/>
    <p:sldId id="257" r:id="rId18"/>
    <p:sldId id="258" r:id="rId19"/>
    <p:sldId id="260" r:id="rId20"/>
    <p:sldId id="262" r:id="rId21"/>
    <p:sldId id="369" r:id="rId22"/>
    <p:sldId id="276" r:id="rId2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2DC74-B84C-476D-90F6-EE3980F9BF5E}" type="datetimeFigureOut">
              <a:rPr lang="fa-IR" smtClean="0"/>
              <a:pPr/>
              <a:t>1439/09/01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61050-8570-4F99-8F4F-BC787B70B3E5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pin.com.mx/~aalanis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ctr" rtl="1"/>
            <a:endParaRPr lang="en-US" dirty="0" smtClean="0"/>
          </a:p>
          <a:p>
            <a:pPr algn="ctr" rtl="1"/>
            <a:endParaRPr lang="en-US" dirty="0" smtClean="0"/>
          </a:p>
          <a:p>
            <a:pPr algn="ctr" rtl="1">
              <a:buNone/>
            </a:pPr>
            <a:r>
              <a:rPr lang="fa-IR" sz="6600" dirty="0" smtClean="0">
                <a:solidFill>
                  <a:srgbClr val="FFFF00"/>
                </a:solidFill>
              </a:rPr>
              <a:t>قارچهای زیرجلدی</a:t>
            </a:r>
            <a:endParaRPr lang="en-US" sz="6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mir\Desktop\mycetoma\211212-211459-23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14290"/>
            <a:ext cx="400052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Amir\Desktop\mycetoma\mycetoma on fa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14313"/>
            <a:ext cx="41021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mir\Desktop\mycetoma\mycetoma in bac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814393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fa-IR" dirty="0" smtClean="0">
                <a:solidFill>
                  <a:srgbClr val="FFFF00"/>
                </a:solidFill>
              </a:rPr>
              <a:t>آزمایش مستقیم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28736"/>
            <a:ext cx="8501122" cy="4857784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FF00"/>
                </a:solidFill>
              </a:rPr>
              <a:t>استفاده از </a:t>
            </a:r>
            <a:r>
              <a:rPr lang="en-US" dirty="0" smtClean="0">
                <a:solidFill>
                  <a:srgbClr val="FFFF00"/>
                </a:solidFill>
              </a:rPr>
              <a:t>KOH</a:t>
            </a:r>
            <a:r>
              <a:rPr lang="fa-IR" dirty="0" smtClean="0">
                <a:solidFill>
                  <a:srgbClr val="FFFF00"/>
                </a:solidFill>
              </a:rPr>
              <a:t> (بعد از له کردن دانه ها)</a:t>
            </a:r>
          </a:p>
          <a:p>
            <a:pPr algn="r" rtl="1">
              <a:buNone/>
            </a:pPr>
            <a:r>
              <a:rPr lang="fa-IR" dirty="0" smtClean="0"/>
              <a:t>-</a:t>
            </a:r>
            <a:r>
              <a:rPr lang="fa-IR" dirty="0" smtClean="0">
                <a:solidFill>
                  <a:srgbClr val="FF0000"/>
                </a:solidFill>
              </a:rPr>
              <a:t>یومایکوتا:</a:t>
            </a:r>
          </a:p>
          <a:p>
            <a:pPr algn="r" rtl="1">
              <a:buNone/>
            </a:pPr>
            <a:r>
              <a:rPr lang="fa-IR" sz="2800" dirty="0" smtClean="0"/>
              <a:t>گرانول با جدار صاف و نازک</a:t>
            </a:r>
          </a:p>
          <a:p>
            <a:pPr algn="r" rtl="1">
              <a:buNone/>
            </a:pPr>
            <a:r>
              <a:rPr lang="fa-IR" sz="2800" dirty="0" smtClean="0"/>
              <a:t>هایف های پهن 6-2میکرون </a:t>
            </a:r>
          </a:p>
          <a:p>
            <a:pPr algn="r" rtl="1">
              <a:buNone/>
            </a:pPr>
            <a:r>
              <a:rPr lang="fa-IR" dirty="0" smtClean="0"/>
              <a:t>-</a:t>
            </a:r>
            <a:r>
              <a:rPr lang="fa-IR" dirty="0" smtClean="0">
                <a:solidFill>
                  <a:srgbClr val="FF0000"/>
                </a:solidFill>
              </a:rPr>
              <a:t>آکتینومایکوتا:</a:t>
            </a:r>
          </a:p>
          <a:p>
            <a:pPr algn="r" rtl="1">
              <a:buNone/>
            </a:pPr>
            <a:r>
              <a:rPr lang="fa-IR" sz="2800" dirty="0" smtClean="0"/>
              <a:t>گرانول با جدار ضخیم ونامنظم</a:t>
            </a:r>
          </a:p>
          <a:p>
            <a:pPr algn="r" rtl="1">
              <a:buNone/>
            </a:pPr>
            <a:r>
              <a:rPr lang="fa-IR" sz="2800" dirty="0" smtClean="0"/>
              <a:t>درون گرانول رشته های باسیلی کشیده به قطر 2-0/5میکرون</a:t>
            </a:r>
          </a:p>
          <a:p>
            <a:pPr algn="r" rtl="1">
              <a:buNone/>
            </a:pPr>
            <a:r>
              <a:rPr lang="fa-IR" sz="2800" dirty="0" smtClean="0"/>
              <a:t>از کشت هم میتوان در تشخیص استفاده کرد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4" name="Picture 3" descr="D:\SLIDES NEW\green\6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149" y="548680"/>
            <a:ext cx="8224651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3049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4" name="Picture 2" descr="E:\قارچ شناسی\nocardia\nocardia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8363272" cy="4708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6677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rtl="1"/>
            <a:r>
              <a:rPr lang="fa-IR" dirty="0" smtClean="0">
                <a:solidFill>
                  <a:srgbClr val="FFFF00"/>
                </a:solidFill>
              </a:rPr>
              <a:t>درمان و پروفیلاکسی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857784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solidFill>
                  <a:srgbClr val="FF0000"/>
                </a:solidFill>
              </a:rPr>
              <a:t>یومایستوما:</a:t>
            </a:r>
          </a:p>
          <a:p>
            <a:pPr algn="r" rtl="1">
              <a:buNone/>
            </a:pPr>
            <a:r>
              <a:rPr lang="fa-IR" sz="2800" dirty="0" smtClean="0"/>
              <a:t>-درمان مشکل است</a:t>
            </a:r>
          </a:p>
          <a:p>
            <a:pPr algn="r" rtl="1">
              <a:buNone/>
            </a:pPr>
            <a:r>
              <a:rPr lang="fa-IR" sz="2800" dirty="0" smtClean="0"/>
              <a:t>-کتوکونازول و ایتراکونازول خوراکی</a:t>
            </a:r>
          </a:p>
          <a:p>
            <a:pPr algn="r" rtl="1">
              <a:buNone/>
            </a:pPr>
            <a:r>
              <a:rPr lang="fa-IR" sz="2800" dirty="0" smtClean="0"/>
              <a:t>-آمفوتریسین</a:t>
            </a:r>
            <a:r>
              <a:rPr lang="en-US" sz="2800" dirty="0" smtClean="0"/>
              <a:t>B</a:t>
            </a:r>
            <a:r>
              <a:rPr lang="fa-IR" sz="2800" dirty="0" smtClean="0"/>
              <a:t> برای گونه های مادورلا و فوزاریوم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solidFill>
                  <a:srgbClr val="FF0000"/>
                </a:solidFill>
              </a:rPr>
              <a:t>آکتینومایستوما:</a:t>
            </a:r>
          </a:p>
          <a:p>
            <a:pPr algn="r" rtl="1">
              <a:buNone/>
            </a:pPr>
            <a:r>
              <a:rPr lang="fa-IR" sz="2800" dirty="0" smtClean="0"/>
              <a:t>-داپسون +استرپتومایسین یا تری متوپریم سولفامتاکسازول واسترپتومایسین</a:t>
            </a:r>
          </a:p>
          <a:p>
            <a:pPr algn="r" rtl="1">
              <a:buNone/>
            </a:pPr>
            <a:r>
              <a:rPr lang="fa-IR" sz="2800" dirty="0" smtClean="0"/>
              <a:t>-در موارد مزمن و طولانی: جراحی</a:t>
            </a:r>
          </a:p>
          <a:p>
            <a:pPr algn="r" rt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sz="6600" dirty="0" smtClean="0">
                <a:solidFill>
                  <a:srgbClr val="FFFF00"/>
                </a:solidFill>
              </a:rPr>
              <a:t>اسپوروتریکوزیس</a:t>
            </a:r>
            <a:endParaRPr lang="fa-IR" sz="6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5"/>
            <a:ext cx="8229600" cy="5972196"/>
          </a:xfrm>
        </p:spPr>
        <p:txBody>
          <a:bodyPr/>
          <a:lstStyle/>
          <a:p>
            <a:pPr>
              <a:buNone/>
            </a:pPr>
            <a:endParaRPr lang="fa-IR" dirty="0" smtClean="0"/>
          </a:p>
          <a:p>
            <a:pPr>
              <a:buNone/>
            </a:pPr>
            <a:endParaRPr lang="fa-IR" dirty="0" smtClean="0"/>
          </a:p>
          <a:p>
            <a:pPr algn="r" rtl="1">
              <a:buNone/>
            </a:pPr>
            <a:r>
              <a:rPr lang="fa-IR" sz="2800" dirty="0" smtClean="0"/>
              <a:t>مشهور به بیماری گل فروشان</a:t>
            </a:r>
          </a:p>
          <a:p>
            <a:pPr algn="r" rtl="1">
              <a:buNone/>
            </a:pPr>
            <a:r>
              <a:rPr lang="fa-IR" sz="3600" dirty="0" smtClean="0">
                <a:solidFill>
                  <a:srgbClr val="FFFF00"/>
                </a:solidFill>
              </a:rPr>
              <a:t>اتیولوژی</a:t>
            </a:r>
          </a:p>
          <a:p>
            <a:pPr algn="r" rtl="1">
              <a:buNone/>
            </a:pPr>
            <a:r>
              <a:rPr lang="fa-IR" sz="2800" dirty="0" smtClean="0"/>
              <a:t>قارچ دیمورفیک اسپوروتریکس شنکئی</a:t>
            </a:r>
          </a:p>
          <a:p>
            <a:pPr algn="r" rtl="1">
              <a:buNone/>
            </a:pPr>
            <a:r>
              <a:rPr lang="fa-IR" sz="2800" dirty="0" smtClean="0"/>
              <a:t>این قارچ عفونتهای زیرجلدی ایجاد می کند</a:t>
            </a:r>
            <a:endParaRPr lang="fa-I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fa-IR" dirty="0" smtClean="0">
                <a:solidFill>
                  <a:srgbClr val="FFFF00"/>
                </a:solidFill>
              </a:rPr>
              <a:t>اپیدمیولوژی</a:t>
            </a:r>
            <a:endParaRPr lang="fa-I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96752"/>
            <a:ext cx="8786874" cy="5661247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2800" dirty="0" smtClean="0"/>
              <a:t>انتشار جهانی دارد و در همه گروههای سنی شایع است</a:t>
            </a:r>
          </a:p>
          <a:p>
            <a:pPr algn="r" rtl="1">
              <a:buNone/>
            </a:pPr>
            <a:r>
              <a:rPr lang="fa-IR" sz="2800" dirty="0" smtClean="0"/>
              <a:t>با این وجود بیشتر در مناطق گرمسیری شایع است</a:t>
            </a:r>
          </a:p>
          <a:p>
            <a:pPr algn="r" rtl="1">
              <a:buNone/>
            </a:pPr>
            <a:endParaRPr lang="fa-IR" sz="2800" dirty="0" smtClean="0"/>
          </a:p>
          <a:p>
            <a:pPr algn="r" rtl="1">
              <a:buNone/>
            </a:pPr>
            <a:r>
              <a:rPr lang="fa-IR" sz="2800" dirty="0" smtClean="0"/>
              <a:t>بیماری بیشتر در مردان به علت </a:t>
            </a:r>
            <a:r>
              <a:rPr lang="fa-IR" sz="2800" dirty="0" smtClean="0">
                <a:solidFill>
                  <a:srgbClr val="FF0000"/>
                </a:solidFill>
              </a:rPr>
              <a:t>شغلشان</a:t>
            </a:r>
            <a:r>
              <a:rPr lang="fa-IR" sz="2800" dirty="0" smtClean="0"/>
              <a:t> اتفاق می افتد </a:t>
            </a:r>
            <a:r>
              <a:rPr lang="fa-IR" sz="2400" dirty="0" smtClean="0"/>
              <a:t>(در کشاورزان و یا باغبانان، افرادی که در کار حصیر بافی هستند</a:t>
            </a:r>
          </a:p>
          <a:p>
            <a:pPr algn="r" rtl="1">
              <a:buNone/>
            </a:pPr>
            <a:endParaRPr lang="fa-IR" sz="2400" dirty="0" smtClean="0"/>
          </a:p>
          <a:p>
            <a:pPr algn="r" rtl="1">
              <a:buNone/>
            </a:pPr>
            <a:r>
              <a:rPr lang="fa-IR" sz="2800" dirty="0" smtClean="0"/>
              <a:t>اسپوروتریکس شنکئی به عنوان یک ساپروفیت محیطی روی شاخ و برگ گیاهان و خاک غنی از مواد آلی رشد می کند</a:t>
            </a:r>
          </a:p>
          <a:p>
            <a:pPr algn="r" rtl="1">
              <a:buNone/>
            </a:pPr>
            <a:r>
              <a:rPr lang="fa-IR" sz="2800" dirty="0" smtClean="0"/>
              <a:t>تلقیح عمدتا از راه اجسام تیز و برنده، خار گیاهان و گلها، شاخ و برگ درختان ، خزه اسفاگنوم و گاز گرفتن طوطی و سگ ایجاد می شود</a:t>
            </a:r>
          </a:p>
          <a:p>
            <a:pPr algn="r" rtl="1">
              <a:buNone/>
            </a:pP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FF00"/>
                </a:solidFill>
              </a:rPr>
              <a:t>علائم بالینی</a:t>
            </a:r>
            <a:endParaRPr lang="fa-I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268761"/>
            <a:ext cx="8715436" cy="5132040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solidFill>
                  <a:srgbClr val="FF0000"/>
                </a:solidFill>
              </a:rPr>
              <a:t>فرم جلدی-لنفاوی:</a:t>
            </a:r>
          </a:p>
          <a:p>
            <a:pPr algn="r" rtl="1">
              <a:buNone/>
            </a:pPr>
            <a:r>
              <a:rPr lang="fa-IR" sz="2800" dirty="0" smtClean="0"/>
              <a:t>شایعترین فرم بیماری است</a:t>
            </a:r>
          </a:p>
          <a:p>
            <a:pPr algn="r" rtl="1">
              <a:buNone/>
            </a:pPr>
            <a:r>
              <a:rPr lang="fa-IR" sz="2800" dirty="0" smtClean="0"/>
              <a:t>در مناطق غیراندمیک نیز دیده می شود</a:t>
            </a:r>
          </a:p>
          <a:p>
            <a:pPr algn="r" rtl="1">
              <a:buNone/>
            </a:pPr>
            <a:r>
              <a:rPr lang="fa-IR" sz="2800" dirty="0" smtClean="0"/>
              <a:t>ندول سفت و متحرک که چسبندگی به بافت های زیرین ندارد دیده می شود</a:t>
            </a:r>
          </a:p>
          <a:p>
            <a:pPr algn="r" rtl="1">
              <a:buNone/>
            </a:pPr>
            <a:r>
              <a:rPr lang="fa-IR" sz="2800" dirty="0" smtClean="0"/>
              <a:t>محل ضایعه در بزرگسالان بیشتر در دست و در کودکان در صورت است </a:t>
            </a:r>
          </a:p>
          <a:p>
            <a:pPr algn="r" rtl="1">
              <a:buNone/>
            </a:pPr>
            <a:r>
              <a:rPr lang="fa-IR" sz="2800" dirty="0" smtClean="0"/>
              <a:t>ضایعه به رنگ سیاه است به تدریج گسترش یافته و ایجاد شانکر اسپوروتریکوتیک را می نماید</a:t>
            </a:r>
            <a:endParaRPr lang="fa-I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71480"/>
            <a:ext cx="8643998" cy="5786478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fa-IR" sz="2400" dirty="0" smtClean="0"/>
              <a:t>معمولا به دنبال تروما یا صدمات مکانیکی </a:t>
            </a:r>
            <a:r>
              <a:rPr lang="fa-IR" sz="2400" smtClean="0"/>
              <a:t>ایجاد می شوند</a:t>
            </a:r>
            <a:endParaRPr lang="fa-IR" sz="2400" dirty="0" smtClean="0"/>
          </a:p>
          <a:p>
            <a:pPr algn="r" rtl="1">
              <a:buFont typeface="Wingdings" pitchFamily="2" charset="2"/>
              <a:buChar char="v"/>
            </a:pPr>
            <a:r>
              <a:rPr lang="fa-IR" sz="2400" dirty="0" smtClean="0"/>
              <a:t>عامل ایجاد کننده به صورت ساپروفیت در طبیعت وجود دارد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2400" dirty="0" smtClean="0"/>
              <a:t>یک بیماری شغلی است</a:t>
            </a:r>
          </a:p>
          <a:p>
            <a:pPr algn="r" rtl="1">
              <a:buNone/>
            </a:pPr>
            <a:r>
              <a:rPr lang="fa-IR" sz="2400" dirty="0" smtClean="0">
                <a:solidFill>
                  <a:srgbClr val="FF0000"/>
                </a:solidFill>
              </a:rPr>
              <a:t>شامل:</a:t>
            </a:r>
          </a:p>
          <a:p>
            <a:pPr algn="r" rtl="1">
              <a:buNone/>
            </a:pPr>
            <a:r>
              <a:rPr lang="fa-IR" sz="2400" dirty="0" smtClean="0"/>
              <a:t>-میستوما</a:t>
            </a:r>
          </a:p>
          <a:p>
            <a:pPr algn="r" rtl="1">
              <a:buNone/>
            </a:pPr>
            <a:r>
              <a:rPr lang="fa-IR" sz="2400" dirty="0" smtClean="0"/>
              <a:t>-اسپوروتریکوزیس</a:t>
            </a:r>
          </a:p>
          <a:p>
            <a:pPr algn="r" rtl="1">
              <a:buNone/>
            </a:pPr>
            <a:r>
              <a:rPr lang="fa-IR" sz="2400" dirty="0" smtClean="0"/>
              <a:t>-کروموبلاستومایکوزیس</a:t>
            </a:r>
          </a:p>
          <a:p>
            <a:pPr algn="r" rtl="1">
              <a:buNone/>
            </a:pPr>
            <a:r>
              <a:rPr lang="fa-IR" sz="2400" dirty="0" smtClean="0"/>
              <a:t>-فئوهایفومایکوزیس</a:t>
            </a:r>
          </a:p>
          <a:p>
            <a:pPr algn="r" rtl="1">
              <a:buNone/>
            </a:pPr>
            <a:r>
              <a:rPr lang="fa-IR" sz="2400" dirty="0" smtClean="0"/>
              <a:t>-رینوسپوریدیوزیس</a:t>
            </a:r>
          </a:p>
          <a:p>
            <a:pPr algn="r" rtl="1">
              <a:buNone/>
            </a:pPr>
            <a:r>
              <a:rPr lang="fa-IR" sz="2400" dirty="0" smtClean="0"/>
              <a:t>-لوبومایکوزیس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rgbClr val="FFFF00"/>
                </a:solidFill>
              </a:rPr>
              <a:t>فرم جلدی</a:t>
            </a:r>
            <a:endParaRPr lang="fa-I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itchFamily="2" charset="2"/>
              <a:buChar char="v"/>
            </a:pPr>
            <a:r>
              <a:rPr lang="fa-IR" dirty="0" smtClean="0"/>
              <a:t>در مناطق اندمیک شایع است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 smtClean="0"/>
              <a:t>ضایعات به اشکال زگیلی شکل/برجسته (وروکوز) قابل مشاهده است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 smtClean="0"/>
              <a:t>این فرم در ایران بیشتر شایع است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 smtClean="0"/>
              <a:t>فرم جلدی به درمان مقاوم بوده و تا سالها می تواند باقی بماند</a:t>
            </a:r>
          </a:p>
          <a:p>
            <a:pPr>
              <a:buNone/>
            </a:pP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500062"/>
          </a:xfrm>
        </p:spPr>
        <p:txBody>
          <a:bodyPr/>
          <a:lstStyle/>
          <a:p>
            <a:pP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808080"/>
                  </a:outerShdw>
                </a:effectLst>
                <a:latin typeface="Garamond" pitchFamily="18" charset="0"/>
                <a:ea typeface="+mn-ea"/>
                <a:cs typeface="+mn-cs"/>
              </a:rPr>
              <a:t>Cutaneous</a:t>
            </a:r>
            <a:r>
              <a:rPr lang="en-US" sz="2400" dirty="0" smtClean="0">
                <a:effectLst>
                  <a:outerShdw blurRad="38100" dist="38100" dir="2700000" algn="tl">
                    <a:srgbClr val="808080"/>
                  </a:outerShdw>
                </a:effectLst>
                <a:latin typeface="Garamond" pitchFamily="18" charset="0"/>
                <a:ea typeface="+mn-ea"/>
                <a:cs typeface="+mn-cs"/>
              </a:rPr>
              <a:t> &amp; </a:t>
            </a:r>
            <a:r>
              <a:rPr lang="en-US" sz="2400" dirty="0" err="1" smtClean="0">
                <a:effectLst>
                  <a:outerShdw blurRad="38100" dist="38100" dir="2700000" algn="tl">
                    <a:srgbClr val="808080"/>
                  </a:outerShdw>
                </a:effectLst>
                <a:latin typeface="Garamond" pitchFamily="18" charset="0"/>
                <a:ea typeface="+mn-ea"/>
                <a:cs typeface="+mn-cs"/>
              </a:rPr>
              <a:t>lymphocutaneous</a:t>
            </a:r>
            <a:r>
              <a:rPr lang="en-US" sz="2400" dirty="0" smtClean="0">
                <a:effectLst>
                  <a:outerShdw blurRad="38100" dist="38100" dir="2700000" algn="tl">
                    <a:srgbClr val="808080"/>
                  </a:outerShdw>
                </a:effectLst>
                <a:latin typeface="Garamond" pitchFamily="18" charset="0"/>
                <a:ea typeface="+mn-ea"/>
                <a:cs typeface="+mn-cs"/>
              </a:rPr>
              <a:t> infections </a:t>
            </a:r>
          </a:p>
        </p:txBody>
      </p:sp>
      <p:pic>
        <p:nvPicPr>
          <p:cNvPr id="50179" name="Picture 6" descr="http://t1.gstatic.com/images?q=tbn:ANd9GcTtGuomd7duEcxuYvk30Q1FLNcIJZibiufCJeMerWwxKK6gO-QMGtbY9eX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3" y="1357313"/>
            <a:ext cx="3373437" cy="440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3" descr="96jun011">
            <a:hlinkClick r:id="rId3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29250" y="1373188"/>
            <a:ext cx="2405063" cy="4271962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rgbClr val="FFFF00"/>
                </a:solidFill>
              </a:rPr>
              <a:t>درمان</a:t>
            </a:r>
            <a:endParaRPr lang="fa-I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endParaRPr lang="fa-IR" dirty="0" smtClean="0"/>
          </a:p>
          <a:p>
            <a:pPr algn="r" rtl="1">
              <a:buNone/>
            </a:pPr>
            <a:r>
              <a:rPr lang="fa-IR" dirty="0" smtClean="0">
                <a:solidFill>
                  <a:srgbClr val="FF0000"/>
                </a:solidFill>
              </a:rPr>
              <a:t>عفونت های جلدی:</a:t>
            </a:r>
          </a:p>
          <a:p>
            <a:pPr algn="r" rtl="1">
              <a:buNone/>
            </a:pPr>
            <a:r>
              <a:rPr lang="fa-IR" dirty="0" smtClean="0"/>
              <a:t>یدور پتاسیم (موضعی و خوراکی)</a:t>
            </a:r>
          </a:p>
          <a:p>
            <a:pPr algn="r" rtl="1">
              <a:buNone/>
            </a:pPr>
            <a:r>
              <a:rPr lang="fa-IR" dirty="0" smtClean="0">
                <a:solidFill>
                  <a:srgbClr val="FF0000"/>
                </a:solidFill>
              </a:rPr>
              <a:t>عفونت های منتشره:</a:t>
            </a:r>
          </a:p>
          <a:p>
            <a:pPr algn="r" rtl="1">
              <a:buNone/>
            </a:pPr>
            <a:r>
              <a:rPr lang="fa-IR" dirty="0" smtClean="0"/>
              <a:t>داروی انتخابی ایتراکونازول،</a:t>
            </a:r>
          </a:p>
          <a:p>
            <a:pPr algn="r" rtl="1">
              <a:buNone/>
            </a:pPr>
            <a:r>
              <a:rPr lang="fa-IR" dirty="0" smtClean="0"/>
              <a:t>آمفوتریسین </a:t>
            </a:r>
            <a:r>
              <a:rPr lang="en-US" dirty="0" smtClean="0"/>
              <a:t>B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 algn="ctr" rtl="1">
              <a:buNone/>
            </a:pPr>
            <a:endParaRPr lang="fa-IR" dirty="0" smtClean="0"/>
          </a:p>
          <a:p>
            <a:pPr algn="ctr" rtl="1">
              <a:buNone/>
            </a:pPr>
            <a:endParaRPr lang="fa-IR" dirty="0" smtClean="0"/>
          </a:p>
          <a:p>
            <a:pPr algn="ctr" rtl="1">
              <a:buNone/>
            </a:pPr>
            <a:endParaRPr lang="fa-IR" dirty="0" smtClean="0"/>
          </a:p>
          <a:p>
            <a:pPr algn="ctr" rtl="1">
              <a:buNone/>
            </a:pPr>
            <a:r>
              <a:rPr lang="fa-IR" sz="7200" dirty="0" smtClean="0">
                <a:solidFill>
                  <a:srgbClr val="FFFF00"/>
                </a:solidFill>
              </a:rPr>
              <a:t>میستوما</a:t>
            </a:r>
            <a:endParaRPr lang="en-US" sz="7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r" rtl="1"/>
            <a:r>
              <a:rPr lang="fa-IR" sz="3600" dirty="0" smtClean="0">
                <a:solidFill>
                  <a:srgbClr val="FFFF00"/>
                </a:solidFill>
              </a:rPr>
              <a:t>نامهای مترادف:</a:t>
            </a:r>
          </a:p>
          <a:p>
            <a:pPr algn="r" rtl="1">
              <a:buNone/>
            </a:pPr>
            <a:r>
              <a:rPr lang="fa-IR" sz="2800" dirty="0" smtClean="0"/>
              <a:t>مادورامایکوزیس یا مادورافوت</a:t>
            </a:r>
          </a:p>
          <a:p>
            <a:pPr algn="r" rtl="1">
              <a:buNone/>
            </a:pPr>
            <a:r>
              <a:rPr lang="fa-IR" sz="3600" dirty="0" smtClean="0">
                <a:solidFill>
                  <a:srgbClr val="FFFF00"/>
                </a:solidFill>
              </a:rPr>
              <a:t>تعریف بیماری:</a:t>
            </a:r>
          </a:p>
          <a:p>
            <a:pPr algn="r" rtl="1">
              <a:buNone/>
            </a:pPr>
            <a:r>
              <a:rPr lang="fa-IR" sz="2800" dirty="0" smtClean="0"/>
              <a:t>عفونت گرانولوماتوز پوست با سیر بالینی آهسته و مزمن که گاهی موجب درگیری ماهیچه واستخوان می شوند</a:t>
            </a:r>
          </a:p>
          <a:p>
            <a:pPr algn="r" rtl="1">
              <a:buNone/>
            </a:pPr>
            <a:endParaRPr lang="fa-IR" sz="2800" dirty="0" smtClean="0"/>
          </a:p>
          <a:p>
            <a:pPr algn="r" rtl="1"/>
            <a:r>
              <a:rPr lang="fa-IR" sz="2800" dirty="0" smtClean="0"/>
              <a:t>شایع در کشورهای در حال توسعه خصوصا در مناطق روستایی</a:t>
            </a:r>
          </a:p>
          <a:p>
            <a:pPr algn="r" rtl="1"/>
            <a:r>
              <a:rPr lang="fa-IR" sz="2800" dirty="0" smtClean="0"/>
              <a:t>در مردان جوان در سنین 40-20 سال</a:t>
            </a:r>
          </a:p>
          <a:p>
            <a:pPr algn="r" rtl="1">
              <a:buNone/>
            </a:pPr>
            <a:endParaRPr lang="fa-IR" sz="2800" dirty="0" smtClean="0"/>
          </a:p>
          <a:p>
            <a:pPr algn="r" rt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FFFF00"/>
                </a:solidFill>
              </a:rPr>
              <a:t>علائم بالینی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r>
              <a:rPr lang="fa-IR" dirty="0" smtClean="0">
                <a:solidFill>
                  <a:srgbClr val="FF0000"/>
                </a:solidFill>
              </a:rPr>
              <a:t>1)تورم عضو:</a:t>
            </a:r>
          </a:p>
          <a:p>
            <a:pPr algn="r" rtl="1">
              <a:buNone/>
            </a:pPr>
            <a:r>
              <a:rPr lang="fa-IR" sz="2400" dirty="0" smtClean="0"/>
              <a:t>تومورهای برجسته و بدون درد</a:t>
            </a:r>
          </a:p>
          <a:p>
            <a:pPr algn="r" rtl="1">
              <a:buNone/>
            </a:pPr>
            <a:r>
              <a:rPr lang="fa-IR" dirty="0" smtClean="0">
                <a:solidFill>
                  <a:srgbClr val="FF0000"/>
                </a:solidFill>
              </a:rPr>
              <a:t>2)سینوسهای ترشحی در سطح پوست</a:t>
            </a:r>
          </a:p>
          <a:p>
            <a:pPr algn="r" rtl="1">
              <a:buNone/>
            </a:pPr>
            <a:r>
              <a:rPr lang="fa-IR" dirty="0" smtClean="0">
                <a:solidFill>
                  <a:srgbClr val="FF0000"/>
                </a:solidFill>
              </a:rPr>
              <a:t>3)خروج چرک و خون:</a:t>
            </a:r>
          </a:p>
          <a:p>
            <a:pPr algn="r" rtl="1">
              <a:buNone/>
            </a:pPr>
            <a:r>
              <a:rPr lang="fa-IR" sz="2400" dirty="0" smtClean="0"/>
              <a:t>وجود دانه یا گرانولها (تجمعی از عوامل ایجاد کننده قارچی) در سینوسها که بسته به عامل ایجاد کننده به رنگهای مختلفی دیده می شود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solidFill>
                  <a:srgbClr val="FFFF00"/>
                </a:solidFill>
              </a:rPr>
              <a:t>طبقه بندی میستوما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fa-IR" dirty="0" smtClean="0">
                <a:solidFill>
                  <a:srgbClr val="FF0000"/>
                </a:solidFill>
              </a:rPr>
              <a:t>براساس عوامل ایجاد کننده:</a:t>
            </a:r>
          </a:p>
          <a:p>
            <a:pPr algn="r" rtl="1"/>
            <a:r>
              <a:rPr lang="fa-IR" sz="2400" b="1" dirty="0" smtClean="0">
                <a:solidFill>
                  <a:srgbClr val="0070C0"/>
                </a:solidFill>
              </a:rPr>
              <a:t>باکتری ها</a:t>
            </a:r>
            <a:r>
              <a:rPr lang="fa-IR" sz="2400" b="1" dirty="0" smtClean="0"/>
              <a:t>: </a:t>
            </a:r>
            <a:r>
              <a:rPr lang="fa-IR" sz="2400" b="1" dirty="0" smtClean="0">
                <a:solidFill>
                  <a:srgbClr val="FFFF00"/>
                </a:solidFill>
              </a:rPr>
              <a:t>آکتینومایکوتیک مایستوما</a:t>
            </a:r>
            <a:r>
              <a:rPr lang="fa-IR" sz="2400" b="1" dirty="0" smtClean="0"/>
              <a:t> مانند نوکاردیاها، سیر بیماری سریع تر، بهتر به درمان جواب می دهد</a:t>
            </a:r>
          </a:p>
          <a:p>
            <a:pPr algn="r" rtl="1"/>
            <a:r>
              <a:rPr lang="fa-IR" sz="2400" b="1" dirty="0" smtClean="0">
                <a:solidFill>
                  <a:srgbClr val="0070C0"/>
                </a:solidFill>
              </a:rPr>
              <a:t>قارچ ها</a:t>
            </a:r>
            <a:r>
              <a:rPr lang="fa-IR" sz="2400" b="1" dirty="0" smtClean="0"/>
              <a:t>: </a:t>
            </a:r>
            <a:r>
              <a:rPr lang="fa-IR" sz="2400" b="1" dirty="0" smtClean="0">
                <a:solidFill>
                  <a:srgbClr val="FFFF00"/>
                </a:solidFill>
              </a:rPr>
              <a:t>یومایکوتیک مایستوما</a:t>
            </a:r>
            <a:r>
              <a:rPr lang="fa-IR" sz="2400" b="1" dirty="0" smtClean="0"/>
              <a:t>، سودوآلشریابویدی، سیر کند، به سختی به درمان جواب می </a:t>
            </a:r>
            <a:r>
              <a:rPr lang="fa-IR" sz="2400" b="1" dirty="0" smtClean="0"/>
              <a:t>دهد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ig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857232"/>
            <a:ext cx="357190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mir\Desktop\mycetoma\mycetoma_2_0402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792961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mir\Desktop\mycetoma\hand myceto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1539"/>
          <a:stretch>
            <a:fillRect/>
          </a:stretch>
        </p:blipFill>
        <p:spPr bwMode="auto">
          <a:xfrm>
            <a:off x="357158" y="571480"/>
            <a:ext cx="835824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2527</TotalTime>
  <Words>504</Words>
  <Application>Microsoft Office PowerPoint</Application>
  <PresentationFormat>On-screen Show (4:3)</PresentationFormat>
  <Paragraphs>86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علائم بالینی</vt:lpstr>
      <vt:lpstr>طبقه بندی میستوما</vt:lpstr>
      <vt:lpstr>Slide 7</vt:lpstr>
      <vt:lpstr>Slide 8</vt:lpstr>
      <vt:lpstr>Slide 9</vt:lpstr>
      <vt:lpstr>Slide 10</vt:lpstr>
      <vt:lpstr>Slide 11</vt:lpstr>
      <vt:lpstr>آزمایش مستقیم</vt:lpstr>
      <vt:lpstr>Slide 13</vt:lpstr>
      <vt:lpstr>Slide 14</vt:lpstr>
      <vt:lpstr>درمان و پروفیلاکسی</vt:lpstr>
      <vt:lpstr>اسپوروتریکوزیس</vt:lpstr>
      <vt:lpstr>Slide 17</vt:lpstr>
      <vt:lpstr>اپیدمیولوژی</vt:lpstr>
      <vt:lpstr>علائم بالینی</vt:lpstr>
      <vt:lpstr>فرم جلدی</vt:lpstr>
      <vt:lpstr>Cutaneous &amp; lymphocutaneous infections </vt:lpstr>
      <vt:lpstr>درمان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اسپوروتریکوزیس</dc:title>
  <dc:creator>Lovly only girl</dc:creator>
  <cp:lastModifiedBy>Ameri</cp:lastModifiedBy>
  <cp:revision>362</cp:revision>
  <dcterms:created xsi:type="dcterms:W3CDTF">2012-09-23T14:51:57Z</dcterms:created>
  <dcterms:modified xsi:type="dcterms:W3CDTF">2018-05-15T05:39:17Z</dcterms:modified>
</cp:coreProperties>
</file>