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96" r:id="rId1"/>
    <p:sldMasterId id="2147483708" r:id="rId2"/>
  </p:sldMasterIdLst>
  <p:notesMasterIdLst>
    <p:notesMasterId r:id="rId53"/>
  </p:notesMasterIdLst>
  <p:sldIdLst>
    <p:sldId id="347" r:id="rId3"/>
    <p:sldId id="268" r:id="rId4"/>
    <p:sldId id="349" r:id="rId5"/>
    <p:sldId id="382" r:id="rId6"/>
    <p:sldId id="269" r:id="rId7"/>
    <p:sldId id="271" r:id="rId8"/>
    <p:sldId id="350" r:id="rId9"/>
    <p:sldId id="272" r:id="rId10"/>
    <p:sldId id="352" r:id="rId11"/>
    <p:sldId id="351" r:id="rId12"/>
    <p:sldId id="273" r:id="rId13"/>
    <p:sldId id="298" r:id="rId14"/>
    <p:sldId id="299" r:id="rId15"/>
    <p:sldId id="300" r:id="rId16"/>
    <p:sldId id="354" r:id="rId17"/>
    <p:sldId id="373" r:id="rId18"/>
    <p:sldId id="274" r:id="rId19"/>
    <p:sldId id="275" r:id="rId20"/>
    <p:sldId id="372" r:id="rId21"/>
    <p:sldId id="374" r:id="rId22"/>
    <p:sldId id="302" r:id="rId23"/>
    <p:sldId id="304" r:id="rId24"/>
    <p:sldId id="305" r:id="rId25"/>
    <p:sldId id="276" r:id="rId26"/>
    <p:sldId id="355" r:id="rId27"/>
    <p:sldId id="371" r:id="rId28"/>
    <p:sldId id="356" r:id="rId29"/>
    <p:sldId id="375" r:id="rId30"/>
    <p:sldId id="357" r:id="rId31"/>
    <p:sldId id="358" r:id="rId32"/>
    <p:sldId id="380" r:id="rId33"/>
    <p:sldId id="381" r:id="rId34"/>
    <p:sldId id="360" r:id="rId35"/>
    <p:sldId id="361" r:id="rId36"/>
    <p:sldId id="364" r:id="rId37"/>
    <p:sldId id="366" r:id="rId38"/>
    <p:sldId id="367" r:id="rId39"/>
    <p:sldId id="287" r:id="rId40"/>
    <p:sldId id="282" r:id="rId41"/>
    <p:sldId id="283" r:id="rId42"/>
    <p:sldId id="284" r:id="rId43"/>
    <p:sldId id="312" r:id="rId44"/>
    <p:sldId id="313" r:id="rId45"/>
    <p:sldId id="285" r:id="rId46"/>
    <p:sldId id="314" r:id="rId47"/>
    <p:sldId id="286" r:id="rId48"/>
    <p:sldId id="288" r:id="rId49"/>
    <p:sldId id="289" r:id="rId50"/>
    <p:sldId id="315" r:id="rId51"/>
    <p:sldId id="291" r:id="rId52"/>
  </p:sldIdLst>
  <p:sldSz cx="9144000" cy="6858000" type="screen4x3"/>
  <p:notesSz cx="6858000" cy="9144000"/>
  <p:defaultTextStyle>
    <a:defPPr>
      <a:defRPr lang="fa-IR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80"/>
    <p:restoredTop sz="94660"/>
  </p:normalViewPr>
  <p:slideViewPr>
    <p:cSldViewPr>
      <p:cViewPr varScale="1">
        <p:scale>
          <a:sx n="68" d="100"/>
          <a:sy n="68" d="100"/>
        </p:scale>
        <p:origin x="144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viewProps" Target="viewProp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theme" Target="theme/theme1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tableStyles" Target="tableStyles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fa-I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87B170E4-1559-4EE1-94C7-D031DE87CB0C}" type="datetimeFigureOut">
              <a:rPr lang="fa-IR" smtClean="0"/>
              <a:pPr/>
              <a:t>04/07/1447</a:t>
            </a:fld>
            <a:endParaRPr lang="fa-I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fa-I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A929850C-CCAF-47EE-871A-02E7D8F078A1}" type="slidenum">
              <a:rPr lang="fa-IR" smtClean="0"/>
              <a:pPr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6503618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8206F46D-A643-43B6-92C1-EEA75E863B00}" type="slidenum">
              <a:rPr lang="ar-SA" sz="1200">
                <a:latin typeface="Arial" pitchFamily="34" charset="0"/>
              </a:rPr>
              <a:pPr algn="r"/>
              <a:t>49</a:t>
            </a:fld>
            <a:endParaRPr lang="en-GB" sz="1200">
              <a:latin typeface="Arial" pitchFamily="34" charset="0"/>
            </a:endParaRPr>
          </a:p>
        </p:txBody>
      </p:sp>
      <p:sp>
        <p:nvSpPr>
          <p:cNvPr id="1085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85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27110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fa-I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4148F-0857-4151-B133-4EEDB2E273E2}" type="datetimeFigureOut">
              <a:rPr lang="fa-IR" smtClean="0"/>
              <a:pPr/>
              <a:t>04/07/1447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991BFD-3C9A-4CC9-955F-C8FEFA41FA20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4148F-0857-4151-B133-4EEDB2E273E2}" type="datetimeFigureOut">
              <a:rPr lang="fa-IR" smtClean="0"/>
              <a:pPr/>
              <a:t>04/07/1447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991BFD-3C9A-4CC9-955F-C8FEFA41FA20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4148F-0857-4151-B133-4EEDB2E273E2}" type="datetimeFigureOut">
              <a:rPr lang="fa-IR" smtClean="0"/>
              <a:pPr/>
              <a:t>04/07/1447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991BFD-3C9A-4CC9-955F-C8FEFA41FA20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1B6BED-8CE5-42C7-8C87-2687D9D029FC}" type="datetime1">
              <a:rPr lang="en-US" smtClean="0">
                <a:solidFill>
                  <a:srgbClr val="DBF5F9">
                    <a:shade val="90000"/>
                  </a:srgbClr>
                </a:solidFill>
              </a:rPr>
              <a:pPr/>
              <a:t>12/23/2025</a:t>
            </a:fld>
            <a:endParaRPr lang="en-US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0E1001-7E1E-42BE-8AEC-145C436A5FB2}" type="slidenum">
              <a:rPr lang="en-US" smtClean="0">
                <a:solidFill>
                  <a:srgbClr val="DBF5F9">
                    <a:shade val="90000"/>
                  </a:srgbClr>
                </a:solidFill>
              </a:rPr>
              <a:pPr/>
              <a:t>‹#›</a:t>
            </a:fld>
            <a:endParaRPr lang="en-US">
              <a:solidFill>
                <a:srgbClr val="DBF5F9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459611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randomBar dir="vert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398D7F-AA54-4F74-8C48-3D75F08FD218}" type="datetime1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12/23/2025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0E1001-7E1E-42BE-8AEC-145C436A5FB2}" type="slidenum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8407142"/>
      </p:ext>
    </p:extLst>
  </p:cSld>
  <p:clrMapOvr>
    <a:masterClrMapping/>
  </p:clrMapOvr>
  <p:transition>
    <p:randomBar dir="vert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9D928C-F312-4AF0-ABF8-73BB7078F4EB}" type="datetime1">
              <a:rPr lang="en-US" smtClean="0">
                <a:solidFill>
                  <a:srgbClr val="DBF5F9">
                    <a:shade val="90000"/>
                  </a:srgbClr>
                </a:solidFill>
              </a:rPr>
              <a:pPr/>
              <a:t>12/23/2025</a:t>
            </a:fld>
            <a:endParaRPr lang="en-US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0E1001-7E1E-42BE-8AEC-145C436A5FB2}" type="slidenum">
              <a:rPr lang="en-US" smtClean="0">
                <a:solidFill>
                  <a:srgbClr val="DBF5F9">
                    <a:shade val="90000"/>
                  </a:srgbClr>
                </a:solidFill>
              </a:rPr>
              <a:pPr/>
              <a:t>‹#›</a:t>
            </a:fld>
            <a:endParaRPr lang="en-US">
              <a:solidFill>
                <a:srgbClr val="DBF5F9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701029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randomBar dir="vert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75A0F5-943B-425A-8D7C-34F1FA5CF78C}" type="datetime1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12/23/2025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0E1001-7E1E-42BE-8AEC-145C436A5FB2}" type="slidenum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9634106"/>
      </p:ext>
    </p:extLst>
  </p:cSld>
  <p:clrMapOvr>
    <a:masterClrMapping/>
  </p:clrMapOvr>
  <p:transition>
    <p:randomBar dir="vert"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8236D1-DA55-4640-A6E2-C3C002C1F3FD}" type="datetime1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12/23/2025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0E1001-7E1E-42BE-8AEC-145C436A5FB2}" type="slidenum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9044577"/>
      </p:ext>
    </p:extLst>
  </p:cSld>
  <p:clrMapOvr>
    <a:masterClrMapping/>
  </p:clrMapOvr>
  <p:transition>
    <p:randomBar dir="vert"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298852-5E84-4AA0-A6FA-6C673A14877C}" type="datetime1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12/23/2025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0E1001-7E1E-42BE-8AEC-145C436A5FB2}" type="slidenum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023509"/>
      </p:ext>
    </p:extLst>
  </p:cSld>
  <p:clrMapOvr>
    <a:masterClrMapping/>
  </p:clrMapOvr>
  <p:transition>
    <p:randomBar dir="vert"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D17D9-D5E8-4704-A11E-F2E6166A0E29}" type="datetime1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12/23/2025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0E1001-7E1E-42BE-8AEC-145C436A5FB2}" type="slidenum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3770858"/>
      </p:ext>
    </p:extLst>
  </p:cSld>
  <p:clrMapOvr>
    <a:masterClrMapping/>
  </p:clrMapOvr>
  <p:transition>
    <p:randomBar dir="vert"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E4B9B6-B8A0-49F3-B3C3-BE786DDC3013}" type="datetime1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12/23/2025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0E1001-7E1E-42BE-8AEC-145C436A5FB2}" type="slidenum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6830448"/>
      </p:ext>
    </p:extLst>
  </p:cSld>
  <p:clrMapOvr>
    <a:masterClrMapping/>
  </p:clrMapOvr>
  <p:transition>
    <p:randomBar dir="vert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4148F-0857-4151-B133-4EEDB2E273E2}" type="datetimeFigureOut">
              <a:rPr lang="fa-IR" smtClean="0"/>
              <a:pPr/>
              <a:t>04/07/1447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991BFD-3C9A-4CC9-955F-C8FEFA41FA20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17588F-2E4C-4D6D-BB4A-E35CE06B1429}" type="datetime1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12/23/2025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EB0E1001-7E1E-42BE-8AEC-145C436A5FB2}" type="slidenum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algn="l" rtl="0"/>
            <a:endParaRPr lang="en-US">
              <a:solidFill>
                <a:prstClr val="black"/>
              </a:solidFill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algn="l" rtl="0"/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9878571"/>
      </p:ext>
    </p:extLst>
  </p:cSld>
  <p:clrMapOvr>
    <a:masterClrMapping/>
  </p:clrMapOvr>
  <p:transition>
    <p:randomBar dir="vert"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F6399-389A-401D-B924-908264C08BA0}" type="datetime1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12/23/2025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0E1001-7E1E-42BE-8AEC-145C436A5FB2}" type="slidenum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5390699"/>
      </p:ext>
    </p:extLst>
  </p:cSld>
  <p:clrMapOvr>
    <a:masterClrMapping/>
  </p:clrMapOvr>
  <p:transition>
    <p:randomBar dir="vert"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C99583-1B03-4862-810D-266493F115F5}" type="datetime1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12/23/2025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0E1001-7E1E-42BE-8AEC-145C436A5FB2}" type="slidenum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1557799"/>
      </p:ext>
    </p:extLst>
  </p:cSld>
  <p:clrMapOvr>
    <a:masterClrMapping/>
  </p:clrMapOvr>
  <p:transition>
    <p:randomBar dir="vert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4148F-0857-4151-B133-4EEDB2E273E2}" type="datetimeFigureOut">
              <a:rPr lang="fa-IR" smtClean="0"/>
              <a:pPr/>
              <a:t>04/07/1447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991BFD-3C9A-4CC9-955F-C8FEFA41FA20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4148F-0857-4151-B133-4EEDB2E273E2}" type="datetimeFigureOut">
              <a:rPr lang="fa-IR" smtClean="0"/>
              <a:pPr/>
              <a:t>04/07/1447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991BFD-3C9A-4CC9-955F-C8FEFA41FA20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4148F-0857-4151-B133-4EEDB2E273E2}" type="datetimeFigureOut">
              <a:rPr lang="fa-IR" smtClean="0"/>
              <a:pPr/>
              <a:t>04/07/1447</a:t>
            </a:fld>
            <a:endParaRPr lang="fa-I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991BFD-3C9A-4CC9-955F-C8FEFA41FA20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4148F-0857-4151-B133-4EEDB2E273E2}" type="datetimeFigureOut">
              <a:rPr lang="fa-IR" smtClean="0"/>
              <a:pPr/>
              <a:t>04/07/1447</a:t>
            </a:fld>
            <a:endParaRPr lang="fa-I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991BFD-3C9A-4CC9-955F-C8FEFA41FA20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4148F-0857-4151-B133-4EEDB2E273E2}" type="datetimeFigureOut">
              <a:rPr lang="fa-IR" smtClean="0"/>
              <a:pPr/>
              <a:t>04/07/1447</a:t>
            </a:fld>
            <a:endParaRPr lang="fa-I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991BFD-3C9A-4CC9-955F-C8FEFA41FA20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4148F-0857-4151-B133-4EEDB2E273E2}" type="datetimeFigureOut">
              <a:rPr lang="fa-IR" smtClean="0"/>
              <a:pPr/>
              <a:t>04/07/1447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991BFD-3C9A-4CC9-955F-C8FEFA41FA20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a-I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4148F-0857-4151-B133-4EEDB2E273E2}" type="datetimeFigureOut">
              <a:rPr lang="fa-IR" smtClean="0"/>
              <a:pPr/>
              <a:t>04/07/1447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991BFD-3C9A-4CC9-955F-C8FEFA41FA20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en-US"/>
              <a:t>Click to edit Master title style</a:t>
            </a:r>
            <a:endParaRPr lang="fa-I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F4148F-0857-4151-B133-4EEDB2E273E2}" type="datetimeFigureOut">
              <a:rPr lang="fa-IR" smtClean="0"/>
              <a:pPr/>
              <a:t>04/07/1447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991BFD-3C9A-4CC9-955F-C8FEFA41FA20}" type="slidenum">
              <a:rPr lang="fa-IR" smtClean="0"/>
              <a:pPr/>
              <a:t>‹#›</a:t>
            </a:fld>
            <a:endParaRPr lang="fa-IR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a-IR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algn="l" rtl="0"/>
            <a:endParaRPr lang="en-US">
              <a:solidFill>
                <a:prstClr val="black"/>
              </a:solidFill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algn="l" rtl="0"/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 rtl="0"/>
            <a:fld id="{1A50AD38-BE1A-4703-A0E3-375CF5715452}" type="datetime1">
              <a:rPr lang="en-US" smtClean="0">
                <a:solidFill>
                  <a:srgbClr val="04617B">
                    <a:shade val="90000"/>
                  </a:srgbClr>
                </a:solidFill>
              </a:rPr>
              <a:pPr rtl="0"/>
              <a:t>12/23/2025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 rtl="0"/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 rtl="0"/>
            <a:fld id="{EB0E1001-7E1E-42BE-8AEC-145C436A5FB2}" type="slidenum">
              <a:rPr lang="en-US" smtClean="0">
                <a:solidFill>
                  <a:srgbClr val="04617B">
                    <a:shade val="90000"/>
                  </a:srgbClr>
                </a:solidFill>
              </a:rPr>
              <a:pPr rtl="0"/>
              <a:t>‹#›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pPr algn="l" rtl="0"/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pPr algn="l" rtl="0"/>
              <a:endParaRPr lang="en-US">
                <a:solidFill>
                  <a:prstClr val="black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938081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ransition>
    <p:randomBar dir="vert"/>
  </p:transition>
  <p:hf hdr="0" ftr="0" dt="0"/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emf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a-IR" dirty="0"/>
          </a:p>
          <a:p>
            <a:endParaRPr lang="fa-IR" dirty="0"/>
          </a:p>
          <a:p>
            <a:pPr algn="ctr">
              <a:buNone/>
            </a:pPr>
            <a:r>
              <a:rPr lang="fa-IR" sz="4800" dirty="0">
                <a:solidFill>
                  <a:srgbClr val="FFFF00"/>
                </a:solidFill>
              </a:rPr>
              <a:t>به نام خدا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>
                <a:solidFill>
                  <a:srgbClr val="FF0000"/>
                </a:solidFill>
              </a:rPr>
              <a:t>عوامل مستعد کننده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fa-IR" dirty="0"/>
              <a:t>زندگی در مناطق گرم و مرطوب</a:t>
            </a:r>
          </a:p>
          <a:p>
            <a:r>
              <a:rPr lang="fa-IR" dirty="0"/>
              <a:t>استرس واستفاده از داروهای استروئیدی</a:t>
            </a:r>
          </a:p>
          <a:p>
            <a:r>
              <a:rPr lang="fa-IR" dirty="0"/>
              <a:t>سوء تغذیه</a:t>
            </a:r>
          </a:p>
          <a:p>
            <a:r>
              <a:rPr lang="fa-IR" dirty="0"/>
              <a:t>عامل ژنتیکی</a:t>
            </a:r>
          </a:p>
          <a:p>
            <a:r>
              <a:rPr lang="fa-IR" dirty="0"/>
              <a:t>استفاده از آنتی بیوتیک های وسیع الطیف</a:t>
            </a:r>
          </a:p>
          <a:p>
            <a:r>
              <a:rPr lang="fa-IR" dirty="0"/>
              <a:t>پوشش های تنگ ونایلونی</a:t>
            </a:r>
          </a:p>
          <a:p>
            <a:r>
              <a:rPr lang="fa-IR" dirty="0"/>
              <a:t>عامل فیزیولوژیک ودر راس آنها سن</a:t>
            </a:r>
          </a:p>
          <a:p>
            <a:r>
              <a:rPr lang="fa-IR" dirty="0"/>
              <a:t>جنس</a:t>
            </a:r>
          </a:p>
          <a:p>
            <a:endParaRPr lang="fa-IR" dirty="0"/>
          </a:p>
          <a:p>
            <a:endParaRPr lang="fa-IR" dirty="0"/>
          </a:p>
        </p:txBody>
      </p:sp>
    </p:spTree>
    <p:extLst>
      <p:ext uri="{BB962C8B-B14F-4D97-AF65-F5344CB8AC3E}">
        <p14:creationId xmlns:p14="http://schemas.microsoft.com/office/powerpoint/2010/main" val="102899354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>
                <a:solidFill>
                  <a:srgbClr val="FF0000"/>
                </a:solidFill>
              </a:rPr>
              <a:t>علائم بالینی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2060848"/>
            <a:ext cx="8229600" cy="45259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fa-IR" sz="2800" dirty="0"/>
              <a:t>لزیونها به صورت ماکول های هیپو یا هیپر پیگمانته وجود دارند</a:t>
            </a:r>
          </a:p>
          <a:p>
            <a:pPr>
              <a:buNone/>
            </a:pPr>
            <a:r>
              <a:rPr lang="fa-IR" dirty="0">
                <a:solidFill>
                  <a:srgbClr val="FFFF00"/>
                </a:solidFill>
              </a:rPr>
              <a:t>شایعترین محل درگیری:</a:t>
            </a:r>
          </a:p>
          <a:p>
            <a:pPr>
              <a:buNone/>
            </a:pPr>
            <a:r>
              <a:rPr lang="fa-IR" sz="2800" dirty="0"/>
              <a:t>سینه و پشت و بازوها و گردن</a:t>
            </a:r>
          </a:p>
          <a:p>
            <a:pPr>
              <a:buNone/>
            </a:pPr>
            <a:r>
              <a:rPr lang="fa-IR" dirty="0">
                <a:solidFill>
                  <a:srgbClr val="FFFF00"/>
                </a:solidFill>
              </a:rPr>
              <a:t>فاکتورهای مستعدکننده:</a:t>
            </a:r>
          </a:p>
          <a:p>
            <a:pPr>
              <a:buNone/>
            </a:pPr>
            <a:r>
              <a:rPr lang="fa-IR" sz="2800" dirty="0"/>
              <a:t>تعریق زیاد، درمان با کورتیکوستروئید، تغذیه، استرس، فاکتورهای ژنتیکی و درمان با آنتی بیوتیک های وسیع الطیف</a:t>
            </a:r>
            <a:endParaRPr lang="en-US" sz="2800" dirty="0"/>
          </a:p>
          <a:p>
            <a:pPr>
              <a:buNone/>
            </a:pPr>
            <a:endParaRPr lang="fa-IR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3"/>
          <p:cNvSpPr>
            <a:spLocks noGrp="1" noChangeArrowheads="1"/>
          </p:cNvSpPr>
          <p:nvPr>
            <p:ph idx="1"/>
          </p:nvPr>
        </p:nvSpPr>
        <p:spPr>
          <a:xfrm>
            <a:off x="533400" y="4953000"/>
            <a:ext cx="8229600" cy="990600"/>
          </a:xfrm>
        </p:spPr>
        <p:txBody>
          <a:bodyPr>
            <a:normAutofit lnSpcReduction="10000"/>
          </a:bodyPr>
          <a:lstStyle/>
          <a:p>
            <a:pPr eaLnBrk="1" hangingPunct="1">
              <a:buFont typeface="Wingdings" pitchFamily="2" charset="2"/>
              <a:buNone/>
            </a:pPr>
            <a:r>
              <a:rPr lang="en-US">
                <a:effectLst/>
                <a:cs typeface="Angsana New" pitchFamily="18" charset="-34"/>
              </a:rPr>
              <a:t>   </a:t>
            </a:r>
            <a:r>
              <a:rPr lang="th-TH" sz="2800">
                <a:effectLst/>
                <a:cs typeface="Angsana New" pitchFamily="18" charset="-34"/>
              </a:rPr>
              <a:t>Pityriasis versicolor showing hyperpigmented lesions and hyphopigmented lesions</a:t>
            </a:r>
            <a:r>
              <a:rPr lang="en-US" sz="2800">
                <a:effectLst/>
                <a:cs typeface="Angsana New" pitchFamily="18" charset="-34"/>
              </a:rPr>
              <a:t>.</a:t>
            </a:r>
          </a:p>
        </p:txBody>
      </p:sp>
      <p:pic>
        <p:nvPicPr>
          <p:cNvPr id="33795" name="Picture 4" descr="mal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47800" y="903288"/>
            <a:ext cx="2701925" cy="3973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796" name="Picture 5" descr="mal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87925" y="915988"/>
            <a:ext cx="2500313" cy="3960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4" descr="pitver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0" y="533400"/>
            <a:ext cx="7467600" cy="5673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 descr="10-62%20copy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 advTm="6592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60648"/>
            <a:ext cx="8229600" cy="586551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a-IR" dirty="0">
                <a:solidFill>
                  <a:srgbClr val="FF0000"/>
                </a:solidFill>
              </a:rPr>
              <a:t>شوره سر</a:t>
            </a:r>
            <a:endParaRPr lang="fa-IR" dirty="0"/>
          </a:p>
          <a:p>
            <a:pPr marL="0" indent="0">
              <a:buNone/>
            </a:pPr>
            <a:r>
              <a:rPr lang="fa-IR" dirty="0"/>
              <a:t> </a:t>
            </a:r>
            <a:r>
              <a:rPr lang="fa-IR" sz="2400" dirty="0"/>
              <a:t>شکلی از تنیا ورسیکالر که پوست و اطراف فولیکول مو را گرفتار میکند</a:t>
            </a:r>
          </a:p>
          <a:p>
            <a:pPr marL="0" indent="0">
              <a:buNone/>
            </a:pPr>
            <a:r>
              <a:rPr lang="fa-IR" sz="2400" dirty="0"/>
              <a:t>عدم حمله به فولیکول </a:t>
            </a:r>
          </a:p>
          <a:p>
            <a:pPr marL="0" indent="0">
              <a:buNone/>
            </a:pPr>
            <a:r>
              <a:rPr lang="fa-IR" sz="2400" dirty="0"/>
              <a:t>با پوسته ریزی خفیف تا شدید </a:t>
            </a:r>
          </a:p>
          <a:p>
            <a:pPr marL="0" indent="0">
              <a:buNone/>
            </a:pPr>
            <a:r>
              <a:rPr lang="fa-IR" dirty="0">
                <a:solidFill>
                  <a:srgbClr val="FF0000"/>
                </a:solidFill>
              </a:rPr>
              <a:t>فولیکولیت مالاسزیایی:</a:t>
            </a:r>
          </a:p>
          <a:p>
            <a:pPr marL="0" indent="0">
              <a:buNone/>
            </a:pPr>
            <a:r>
              <a:rPr lang="fa-IR" sz="1600" dirty="0"/>
              <a:t> </a:t>
            </a:r>
            <a:r>
              <a:rPr lang="fa-IR" sz="2000" dirty="0"/>
              <a:t>بعضی گونه هاتوانایی رشد در فولیکول مو را داشته ومیتوانند بصورت بیهوازی یا کم هوازی رشد کنند </a:t>
            </a:r>
          </a:p>
          <a:p>
            <a:pPr marL="0" indent="0">
              <a:buNone/>
            </a:pPr>
            <a:r>
              <a:rPr lang="fa-IR" sz="2000" dirty="0"/>
              <a:t>ایجاد پاپول یا پوستول های فولیکولر در پشت ،سینه ،شانه،بازوگردن میکند </a:t>
            </a:r>
          </a:p>
          <a:p>
            <a:pPr marL="0" indent="0">
              <a:buNone/>
            </a:pPr>
            <a:r>
              <a:rPr lang="fa-IR" dirty="0">
                <a:solidFill>
                  <a:srgbClr val="FF0000"/>
                </a:solidFill>
              </a:rPr>
              <a:t>التهاب کیسه ومجرای اشکی</a:t>
            </a:r>
          </a:p>
          <a:p>
            <a:pPr marL="0" indent="0">
              <a:buNone/>
            </a:pPr>
            <a:r>
              <a:rPr lang="fa-IR" sz="2800" dirty="0"/>
              <a:t>کلنیزه شدن بعضی گونه ها در کیسه اشکی وبزرگی وانسداد آن</a:t>
            </a:r>
          </a:p>
          <a:p>
            <a:pPr marL="0" indent="0">
              <a:buNone/>
            </a:pPr>
            <a:r>
              <a:rPr lang="fa-IR" dirty="0">
                <a:solidFill>
                  <a:srgbClr val="FF0000"/>
                </a:solidFill>
              </a:rPr>
              <a:t>عفونتهای سیستمیک مالاسزیایی</a:t>
            </a:r>
          </a:p>
        </p:txBody>
      </p:sp>
    </p:spTree>
    <p:extLst>
      <p:ext uri="{BB962C8B-B14F-4D97-AF65-F5344CB8AC3E}">
        <p14:creationId xmlns:p14="http://schemas.microsoft.com/office/powerpoint/2010/main" val="282622650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548680"/>
            <a:ext cx="8352928" cy="6009531"/>
          </a:xfrm>
        </p:spPr>
      </p:pic>
    </p:spTree>
    <p:extLst>
      <p:ext uri="{BB962C8B-B14F-4D97-AF65-F5344CB8AC3E}">
        <p14:creationId xmlns:p14="http://schemas.microsoft.com/office/powerpoint/2010/main" val="212345204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/>
          <a:lstStyle/>
          <a:p>
            <a:r>
              <a:rPr lang="fa-IR" dirty="0">
                <a:solidFill>
                  <a:srgbClr val="FFFF00"/>
                </a:solidFill>
              </a:rPr>
              <a:t>تشخیص آزمایشگاهی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8112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fa-IR" dirty="0">
                <a:solidFill>
                  <a:srgbClr val="FF0000"/>
                </a:solidFill>
              </a:rPr>
              <a:t>)آزمایش مستقیم:</a:t>
            </a:r>
          </a:p>
          <a:p>
            <a:pPr>
              <a:buNone/>
            </a:pPr>
            <a:r>
              <a:rPr lang="en-US" dirty="0"/>
              <a:t>a</a:t>
            </a:r>
            <a:r>
              <a:rPr lang="fa-IR" sz="2800" dirty="0"/>
              <a:t>)روش چسب اسکاچ</a:t>
            </a:r>
          </a:p>
          <a:p>
            <a:pPr>
              <a:buNone/>
            </a:pPr>
            <a:r>
              <a:rPr lang="en-US" sz="2800" dirty="0"/>
              <a:t>b</a:t>
            </a:r>
            <a:r>
              <a:rPr lang="fa-IR" sz="2800" dirty="0"/>
              <a:t>)</a:t>
            </a:r>
            <a:r>
              <a:rPr lang="en-US" sz="2800" dirty="0" err="1"/>
              <a:t>KoH</a:t>
            </a:r>
            <a:r>
              <a:rPr lang="fa-IR" sz="2800" dirty="0"/>
              <a:t> 10درصد</a:t>
            </a:r>
          </a:p>
          <a:p>
            <a:pPr>
              <a:buNone/>
            </a:pPr>
            <a:r>
              <a:rPr lang="en-US" sz="2800" dirty="0"/>
              <a:t>C</a:t>
            </a:r>
            <a:r>
              <a:rPr lang="fa-IR" sz="2800" dirty="0"/>
              <a:t>)رنگ آمیزی گرم و گیمسا</a:t>
            </a:r>
          </a:p>
          <a:p>
            <a:pPr>
              <a:buNone/>
            </a:pPr>
            <a:r>
              <a:rPr lang="fa-IR" dirty="0">
                <a:solidFill>
                  <a:srgbClr val="FF0000"/>
                </a:solidFill>
              </a:rPr>
              <a:t>2)کشت:</a:t>
            </a:r>
            <a:endParaRPr lang="fa-IR" dirty="0">
              <a:solidFill>
                <a:srgbClr val="FFFF00"/>
              </a:solidFill>
            </a:endParaRPr>
          </a:p>
          <a:p>
            <a:pPr>
              <a:buNone/>
            </a:pPr>
            <a:r>
              <a:rPr lang="en-US" dirty="0"/>
              <a:t>a</a:t>
            </a:r>
            <a:r>
              <a:rPr lang="fa-IR" sz="2800" dirty="0"/>
              <a:t>)دیکسون آگار: (اختصاصی برای گونه های مالاسزیا)</a:t>
            </a:r>
          </a:p>
          <a:p>
            <a:pPr>
              <a:buNone/>
            </a:pPr>
            <a:r>
              <a:rPr lang="en-US" sz="2800" dirty="0"/>
              <a:t>b</a:t>
            </a:r>
            <a:r>
              <a:rPr lang="fa-IR" sz="2800" dirty="0"/>
              <a:t>)</a:t>
            </a:r>
            <a:r>
              <a:rPr lang="en-US" sz="2800" dirty="0"/>
              <a:t>SDA</a:t>
            </a:r>
            <a:r>
              <a:rPr lang="fa-IR" sz="2800" dirty="0"/>
              <a:t> با روغن زیتون در 25 درجه سانتیگراد</a:t>
            </a:r>
          </a:p>
          <a:p>
            <a:pPr>
              <a:buNone/>
            </a:pPr>
            <a:r>
              <a:rPr lang="fa-IR" sz="2800" dirty="0">
                <a:solidFill>
                  <a:srgbClr val="92D050"/>
                </a:solidFill>
              </a:rPr>
              <a:t>کشت نمونه برای تشخیص ضروری نیست</a:t>
            </a:r>
          </a:p>
          <a:p>
            <a:pPr>
              <a:buNone/>
            </a:pPr>
            <a:endParaRPr lang="en-US" dirty="0"/>
          </a:p>
          <a:p>
            <a:pPr>
              <a:buNone/>
            </a:pPr>
            <a:endParaRPr lang="fa-IR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fa-IR" dirty="0">
                <a:solidFill>
                  <a:srgbClr val="FF0000"/>
                </a:solidFill>
              </a:rPr>
              <a:t>3)تابیدن نور </a:t>
            </a:r>
            <a:r>
              <a:rPr lang="en-US" dirty="0">
                <a:solidFill>
                  <a:srgbClr val="FF0000"/>
                </a:solidFill>
              </a:rPr>
              <a:t>UV</a:t>
            </a:r>
            <a:r>
              <a:rPr lang="fa-IR" dirty="0">
                <a:solidFill>
                  <a:srgbClr val="FF0000"/>
                </a:solidFill>
              </a:rPr>
              <a:t>:</a:t>
            </a:r>
          </a:p>
          <a:p>
            <a:pPr>
              <a:buNone/>
            </a:pPr>
            <a:endParaRPr lang="fa-IR" dirty="0">
              <a:solidFill>
                <a:srgbClr val="FFFF00"/>
              </a:solidFill>
            </a:endParaRPr>
          </a:p>
          <a:p>
            <a:pPr>
              <a:buNone/>
            </a:pPr>
            <a:r>
              <a:rPr lang="fa-IR" sz="2800" dirty="0"/>
              <a:t>این نور حاوی اشعه اولتراویولت با فیلتر اکسید نیکلی است</a:t>
            </a:r>
          </a:p>
          <a:p>
            <a:pPr>
              <a:buNone/>
            </a:pPr>
            <a:r>
              <a:rPr lang="fa-IR" sz="2800" dirty="0"/>
              <a:t>فلورسانس زرد طلایی می دهد</a:t>
            </a:r>
          </a:p>
          <a:p>
            <a:endParaRPr lang="fa-IR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/>
              <a:t>تشخیص افتراقی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fa-IR" dirty="0"/>
          </a:p>
          <a:p>
            <a:pPr>
              <a:buFont typeface="Wingdings" panose="05000000000000000000" pitchFamily="2" charset="2"/>
              <a:buChar char="Ø"/>
            </a:pPr>
            <a:r>
              <a:rPr lang="fa-IR" dirty="0"/>
              <a:t> ویتیلیگو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fa-IR" dirty="0"/>
              <a:t>اریتراسما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fa-IR" dirty="0"/>
              <a:t>درماتیت سبوروئیک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fa-IR" dirty="0"/>
              <a:t>کلوآسما</a:t>
            </a:r>
          </a:p>
        </p:txBody>
      </p:sp>
    </p:spTree>
    <p:extLst>
      <p:ext uri="{BB962C8B-B14F-4D97-AF65-F5344CB8AC3E}">
        <p14:creationId xmlns:p14="http://schemas.microsoft.com/office/powerpoint/2010/main" val="41423730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>
                <a:solidFill>
                  <a:srgbClr val="FFFF00"/>
                </a:solidFill>
              </a:rPr>
              <a:t>عفونت های قارچی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50926" indent="-514350">
              <a:buNone/>
            </a:pPr>
            <a:r>
              <a:rPr lang="fa-IR" dirty="0"/>
              <a:t>1)عفونت قارچی سطحی</a:t>
            </a:r>
          </a:p>
          <a:p>
            <a:pPr marL="550926" indent="-514350">
              <a:buNone/>
            </a:pPr>
            <a:r>
              <a:rPr lang="fa-IR" dirty="0"/>
              <a:t>2)عفونت قارچی جلدی</a:t>
            </a:r>
          </a:p>
          <a:p>
            <a:pPr marL="550926" indent="-514350">
              <a:buNone/>
            </a:pPr>
            <a:r>
              <a:rPr lang="fa-IR" dirty="0"/>
              <a:t>3)عفونت قارچی زیر جلدی</a:t>
            </a:r>
          </a:p>
          <a:p>
            <a:pPr marL="550926" indent="-514350">
              <a:buNone/>
            </a:pPr>
            <a:r>
              <a:rPr lang="fa-IR" dirty="0"/>
              <a:t>4)عفونت قارچی احشایی</a:t>
            </a:r>
          </a:p>
          <a:p>
            <a:pPr>
              <a:buNone/>
            </a:pPr>
            <a:endParaRPr lang="fa-IR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628800"/>
            <a:ext cx="4572000" cy="4178300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3830" y="1601862"/>
            <a:ext cx="4572000" cy="42052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67346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00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Picture 2" descr="Malassezia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228600"/>
            <a:ext cx="8382000" cy="6286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8" name="Picture 2" descr="pas-skin-malassezia-furfur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>
                <a:solidFill>
                  <a:srgbClr val="FFFF00"/>
                </a:solidFill>
              </a:rPr>
              <a:t>درمان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fa-IR" sz="2800" dirty="0"/>
              <a:t>1)ضد عفونی کردن و جوشاندن لباسها</a:t>
            </a:r>
          </a:p>
          <a:p>
            <a:pPr>
              <a:buNone/>
            </a:pPr>
            <a:r>
              <a:rPr lang="fa-IR" sz="2800" dirty="0"/>
              <a:t>2)پماد وایت فیلد</a:t>
            </a:r>
          </a:p>
          <a:p>
            <a:pPr>
              <a:buNone/>
            </a:pPr>
            <a:r>
              <a:rPr lang="fa-IR" sz="2800" dirty="0"/>
              <a:t>3)پماد میکونازول، کلوتریمازول، شامپو سلنیوم سولفاید (2-1درصد)</a:t>
            </a:r>
            <a:endParaRPr lang="en-US" sz="2800" dirty="0"/>
          </a:p>
          <a:p>
            <a:r>
              <a:rPr lang="fa-IR" dirty="0"/>
              <a:t>شامپوی کتوکونازول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/>
              <a:t>کچلی سیاه (تینه آ نیگرا)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a-IR" dirty="0">
                <a:cs typeface="B Nazanin" panose="00000400000000000000" pitchFamily="2" charset="-78"/>
              </a:rPr>
              <a:t>عفونت سطحی مزمنی است که عامل قارچی به طبقه شاخی پوست حمله میکند</a:t>
            </a:r>
          </a:p>
          <a:p>
            <a:r>
              <a:rPr lang="fa-IR" dirty="0">
                <a:cs typeface="B Nazanin" panose="00000400000000000000" pitchFamily="2" charset="-78"/>
              </a:rPr>
              <a:t>غالبا کف دست وپا</a:t>
            </a:r>
          </a:p>
          <a:p>
            <a:r>
              <a:rPr lang="fa-IR" dirty="0">
                <a:cs typeface="B Nazanin" panose="00000400000000000000" pitchFamily="2" charset="-78"/>
              </a:rPr>
              <a:t>عامل بیماری قارچی سیاه به وفور در خاک،زباله،گیاهان و سبزیهای در حال فساد،خاکهای دارای مواد آلی </a:t>
            </a:r>
          </a:p>
          <a:p>
            <a:r>
              <a:rPr lang="fa-IR" dirty="0">
                <a:cs typeface="B Nazanin" panose="00000400000000000000" pitchFamily="2" charset="-78"/>
              </a:rPr>
              <a:t>در آب وهوای شرجی </a:t>
            </a:r>
          </a:p>
          <a:p>
            <a:r>
              <a:rPr lang="fa-IR" dirty="0">
                <a:cs typeface="B Nazanin" panose="00000400000000000000" pitchFamily="2" charset="-78"/>
              </a:rPr>
              <a:t>عامل: اگزوفیالا ورنیکی</a:t>
            </a:r>
          </a:p>
        </p:txBody>
      </p:sp>
    </p:spTree>
    <p:extLst>
      <p:ext uri="{BB962C8B-B14F-4D97-AF65-F5344CB8AC3E}">
        <p14:creationId xmlns:p14="http://schemas.microsoft.com/office/powerpoint/2010/main" val="29319326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62" y="116632"/>
            <a:ext cx="4320480" cy="3496773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626820"/>
            <a:ext cx="4341542" cy="349677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24444" y="188640"/>
            <a:ext cx="4420569" cy="66693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028350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/>
              <a:t>تشخیص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a-IR" dirty="0">
                <a:cs typeface="B Nazanin" panose="00000400000000000000" pitchFamily="2" charset="-78"/>
              </a:rPr>
              <a:t>آزمایش مستقیم ،میسیلیوم های قهوه ای تا زیتونی با شاخه های جانبی مشاهده میشود </a:t>
            </a:r>
          </a:p>
          <a:p>
            <a:r>
              <a:rPr lang="fa-IR" dirty="0">
                <a:cs typeface="B Nazanin" panose="00000400000000000000" pitchFamily="2" charset="-78"/>
              </a:rPr>
              <a:t>میسیلیوم دارای تیغه میانی انشعابات زیاد ولی فاقد بلاستوکونیدی</a:t>
            </a:r>
          </a:p>
          <a:p>
            <a:r>
              <a:rPr lang="fa-IR" dirty="0">
                <a:cs typeface="B Nazanin" panose="00000400000000000000" pitchFamily="2" charset="-78"/>
              </a:rPr>
              <a:t>قسمت راسی نازکتر ودارای رنگ پریدگی میباشد</a:t>
            </a:r>
          </a:p>
          <a:p>
            <a:r>
              <a:rPr lang="fa-IR" dirty="0">
                <a:cs typeface="B Nazanin" panose="00000400000000000000" pitchFamily="2" charset="-78"/>
              </a:rPr>
              <a:t>کشت:</a:t>
            </a:r>
          </a:p>
          <a:p>
            <a:pPr marL="0" indent="0">
              <a:buNone/>
            </a:pPr>
            <a:r>
              <a:rPr lang="fa-IR" dirty="0">
                <a:cs typeface="B Nazanin" panose="00000400000000000000" pitchFamily="2" charset="-78"/>
              </a:rPr>
              <a:t>در محیط فاقد سیکلو هگزاماید </a:t>
            </a:r>
          </a:p>
        </p:txBody>
      </p:sp>
    </p:spTree>
    <p:extLst>
      <p:ext uri="{BB962C8B-B14F-4D97-AF65-F5344CB8AC3E}">
        <p14:creationId xmlns:p14="http://schemas.microsoft.com/office/powerpoint/2010/main" val="407399700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620688"/>
            <a:ext cx="7632848" cy="5328592"/>
          </a:xfrm>
        </p:spPr>
      </p:pic>
    </p:spTree>
    <p:extLst>
      <p:ext uri="{BB962C8B-B14F-4D97-AF65-F5344CB8AC3E}">
        <p14:creationId xmlns:p14="http://schemas.microsoft.com/office/powerpoint/2010/main" val="236262492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48680"/>
            <a:ext cx="8229600" cy="5577483"/>
          </a:xfrm>
        </p:spPr>
        <p:txBody>
          <a:bodyPr/>
          <a:lstStyle/>
          <a:p>
            <a:pPr marL="0" indent="0">
              <a:buNone/>
            </a:pPr>
            <a:r>
              <a:rPr lang="fa-IR" dirty="0">
                <a:solidFill>
                  <a:srgbClr val="FF0000"/>
                </a:solidFill>
              </a:rPr>
              <a:t>افتراق:</a:t>
            </a:r>
          </a:p>
          <a:p>
            <a:pPr marL="0" indent="0">
              <a:buNone/>
            </a:pPr>
            <a:r>
              <a:rPr lang="fa-IR" dirty="0">
                <a:cs typeface="B Nazanin" panose="00000400000000000000" pitchFamily="2" charset="-78"/>
              </a:rPr>
              <a:t> بیماری آدیسون</a:t>
            </a:r>
          </a:p>
          <a:p>
            <a:pPr marL="0" indent="0">
              <a:buNone/>
            </a:pPr>
            <a:r>
              <a:rPr lang="fa-IR" dirty="0">
                <a:cs typeface="B Nazanin" panose="00000400000000000000" pitchFamily="2" charset="-78"/>
              </a:rPr>
              <a:t>لک وپیس</a:t>
            </a:r>
          </a:p>
          <a:p>
            <a:pPr marL="0" indent="0">
              <a:buNone/>
            </a:pPr>
            <a:r>
              <a:rPr lang="fa-IR" dirty="0">
                <a:cs typeface="B Nazanin" panose="00000400000000000000" pitchFamily="2" charset="-78"/>
              </a:rPr>
              <a:t>خال </a:t>
            </a:r>
          </a:p>
          <a:p>
            <a:pPr marL="0" indent="0">
              <a:buNone/>
            </a:pPr>
            <a:r>
              <a:rPr lang="fa-IR" dirty="0">
                <a:cs typeface="B Nazanin" panose="00000400000000000000" pitchFamily="2" charset="-78"/>
              </a:rPr>
              <a:t>ملانوم بد خیم </a:t>
            </a:r>
          </a:p>
          <a:p>
            <a:pPr marL="0" indent="0">
              <a:buNone/>
            </a:pPr>
            <a:r>
              <a:rPr lang="fa-IR" dirty="0">
                <a:cs typeface="B Nazanin" panose="00000400000000000000" pitchFamily="2" charset="-78"/>
              </a:rPr>
              <a:t>تغییر رنگ بعلت تماس با  موادشیمیایی (ترکیبات نقره)</a:t>
            </a:r>
          </a:p>
          <a:p>
            <a:pPr marL="0" indent="0">
              <a:buNone/>
            </a:pPr>
            <a:r>
              <a:rPr lang="fa-IR" dirty="0">
                <a:solidFill>
                  <a:srgbClr val="FF0000"/>
                </a:solidFill>
                <a:cs typeface="B Nazanin" panose="00000400000000000000" pitchFamily="2" charset="-78"/>
              </a:rPr>
              <a:t>درمان:</a:t>
            </a:r>
          </a:p>
          <a:p>
            <a:pPr marL="0" indent="0">
              <a:buNone/>
            </a:pPr>
            <a:r>
              <a:rPr lang="fa-IR" dirty="0">
                <a:cs typeface="B Nazanin" panose="00000400000000000000" pitchFamily="2" charset="-78"/>
              </a:rPr>
              <a:t>داروهای کراتولیتیک مانند پماد وایت فیلد</a:t>
            </a:r>
          </a:p>
        </p:txBody>
      </p:sp>
    </p:spTree>
    <p:extLst>
      <p:ext uri="{BB962C8B-B14F-4D97-AF65-F5344CB8AC3E}">
        <p14:creationId xmlns:p14="http://schemas.microsoft.com/office/powerpoint/2010/main" val="26939205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8725" y="1268760"/>
            <a:ext cx="4744741" cy="4752528"/>
          </a:xfrm>
        </p:spPr>
      </p:pic>
      <p:pic>
        <p:nvPicPr>
          <p:cNvPr id="3" name="Picture 5" descr="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1268760"/>
            <a:ext cx="4032448" cy="47525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0028664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/>
              <a:t>پیدرا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lvl="1" indent="0" algn="just">
              <a:buSzPct val="180000"/>
              <a:buNone/>
            </a:pPr>
            <a:r>
              <a:rPr lang="fa-IR" dirty="0">
                <a:cs typeface="B Nazanin" panose="00000400000000000000" pitchFamily="2" charset="-78"/>
              </a:rPr>
              <a:t>پیدرا عارضه قارچی </a:t>
            </a:r>
            <a:r>
              <a:rPr lang="fa-IR" dirty="0">
                <a:solidFill>
                  <a:srgbClr val="FF0000"/>
                </a:solidFill>
                <a:cs typeface="B Nazanin" panose="00000400000000000000" pitchFamily="2" charset="-78"/>
              </a:rPr>
              <a:t>ساقه مو</a:t>
            </a:r>
            <a:r>
              <a:rPr lang="fa-IR" dirty="0">
                <a:cs typeface="B Nazanin" panose="00000400000000000000" pitchFamily="2" charset="-78"/>
              </a:rPr>
              <a:t> می باشد که با ایجاد گره های نامنظم و متعدد در طول ساقه مو مشخص می گردد. </a:t>
            </a:r>
          </a:p>
          <a:p>
            <a:pPr marL="0" indent="0" algn="just">
              <a:buSzPct val="180000"/>
              <a:buNone/>
            </a:pPr>
            <a:r>
              <a:rPr lang="fa-IR" dirty="0">
                <a:cs typeface="B Nazanin" panose="00000400000000000000" pitchFamily="2" charset="-78"/>
              </a:rPr>
              <a:t>گره ها در واقع توده های متراکم قارچ در اطراف ساقه مو بوده و برحسب رنگ گره دو نوع </a:t>
            </a:r>
            <a:r>
              <a:rPr lang="fa-IR" dirty="0">
                <a:solidFill>
                  <a:srgbClr val="008000"/>
                </a:solidFill>
                <a:cs typeface="B Nazanin" panose="00000400000000000000" pitchFamily="2" charset="-78"/>
              </a:rPr>
              <a:t>پیدرای سیاه و سفید</a:t>
            </a:r>
            <a:r>
              <a:rPr lang="fa-IR" dirty="0">
                <a:cs typeface="B Nazanin" panose="00000400000000000000" pitchFamily="2" charset="-78"/>
              </a:rPr>
              <a:t> قابل تشخیص است.</a:t>
            </a:r>
            <a:endParaRPr lang="en-US" dirty="0">
              <a:cs typeface="B Nazanin" panose="00000400000000000000" pitchFamily="2" charset="-78"/>
            </a:endParaRPr>
          </a:p>
          <a:p>
            <a:endParaRPr lang="fa-IR" dirty="0"/>
          </a:p>
        </p:txBody>
      </p:sp>
    </p:spTree>
    <p:extLst>
      <p:ext uri="{BB962C8B-B14F-4D97-AF65-F5344CB8AC3E}">
        <p14:creationId xmlns:p14="http://schemas.microsoft.com/office/powerpoint/2010/main" val="103344764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12160" y="476673"/>
            <a:ext cx="2808312" cy="504056"/>
          </a:xfrm>
        </p:spPr>
        <p:txBody>
          <a:bodyPr>
            <a:normAutofit fontScale="90000"/>
          </a:bodyPr>
          <a:lstStyle/>
          <a:p>
            <a:pPr algn="r" rtl="1"/>
            <a:endParaRPr lang="en-US" sz="3600" dirty="0">
              <a:cs typeface="B Nazanin" pitchFamily="2" charset="-78"/>
            </a:endParaRPr>
          </a:p>
        </p:txBody>
      </p:sp>
      <p:pic>
        <p:nvPicPr>
          <p:cNvPr id="3" name="Picture 2" descr="black_piedra_1_04122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917" y="0"/>
            <a:ext cx="9144000" cy="6768665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0E1001-7E1E-42BE-8AEC-145C436A5FB2}" type="slidenum">
              <a:rPr lang="en-US" smtClean="0"/>
              <a:pPr/>
              <a:t>31</a:t>
            </a:fld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6876256" y="292007"/>
            <a:ext cx="154390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a-IR" sz="2400" dirty="0">
                <a:cs typeface="B Nazanin" pitchFamily="2" charset="-78"/>
              </a:rPr>
              <a:t>پیدرای سیاه</a:t>
            </a:r>
            <a:endParaRPr lang="fa-IR" sz="2400" dirty="0"/>
          </a:p>
        </p:txBody>
      </p:sp>
    </p:spTree>
    <p:extLst>
      <p:ext uri="{BB962C8B-B14F-4D97-AF65-F5344CB8AC3E}">
        <p14:creationId xmlns:p14="http://schemas.microsoft.com/office/powerpoint/2010/main" val="266938251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piedra-white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6929454" y="500042"/>
            <a:ext cx="1833546" cy="775542"/>
          </a:xfrm>
        </p:spPr>
        <p:txBody>
          <a:bodyPr>
            <a:normAutofit/>
          </a:bodyPr>
          <a:lstStyle/>
          <a:p>
            <a:pPr algn="r" rtl="1"/>
            <a:r>
              <a:rPr lang="fa-IR" sz="3600" dirty="0">
                <a:solidFill>
                  <a:srgbClr val="FFFF00"/>
                </a:solidFill>
                <a:cs typeface="B Nazanin" pitchFamily="2" charset="-78"/>
              </a:rPr>
              <a:t>پیدرای سفید</a:t>
            </a:r>
            <a:endParaRPr lang="en-US" sz="3600" dirty="0">
              <a:solidFill>
                <a:srgbClr val="FFFF00"/>
              </a:solidFill>
              <a:cs typeface="B Nazanin" pitchFamily="2" charset="-78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0E1001-7E1E-42BE-8AEC-145C436A5FB2}" type="slidenum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32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3799653"/>
      </p:ext>
    </p:extLst>
  </p:cSld>
  <p:clrMapOvr>
    <a:masterClrMapping/>
  </p:clrMapOvr>
  <p:transition>
    <p:randomBar dir="vert"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/>
              <a:t>تظاهرات بالینی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fa-IR" dirty="0">
                <a:cs typeface="B Nazanin" panose="00000400000000000000" pitchFamily="2" charset="-78"/>
              </a:rPr>
              <a:t>مو در محل گره باریک شده و یا می شکند</a:t>
            </a:r>
          </a:p>
          <a:p>
            <a:pPr algn="just"/>
            <a:r>
              <a:rPr lang="fa-IR" dirty="0">
                <a:cs typeface="B Nazanin" panose="00000400000000000000" pitchFamily="2" charset="-78"/>
              </a:rPr>
              <a:t>عدم گرفتاری فولیکول (تاسی دیده نمیشود)</a:t>
            </a:r>
          </a:p>
          <a:p>
            <a:pPr algn="just"/>
            <a:r>
              <a:rPr lang="fa-IR" dirty="0">
                <a:cs typeface="B Nazanin" panose="00000400000000000000" pitchFamily="2" charset="-78"/>
              </a:rPr>
              <a:t>احتمال انتقال به موهای صورت</a:t>
            </a:r>
          </a:p>
          <a:p>
            <a:pPr marL="0" indent="0" algn="just">
              <a:buNone/>
            </a:pPr>
            <a:endParaRPr lang="fa-IR" dirty="0">
              <a:cs typeface="B Nazanin" panose="00000400000000000000" pitchFamily="2" charset="-78"/>
            </a:endParaRPr>
          </a:p>
          <a:p>
            <a:pPr marL="0" indent="0" algn="just">
              <a:buNone/>
            </a:pPr>
            <a:endParaRPr lang="fa-IR" dirty="0">
              <a:cs typeface="B Nazanin" panose="00000400000000000000" pitchFamily="2" charset="-78"/>
            </a:endParaRPr>
          </a:p>
          <a:p>
            <a:pPr marL="0" indent="0" algn="just">
              <a:buNone/>
            </a:pPr>
            <a:r>
              <a:rPr lang="fa-IR" dirty="0">
                <a:solidFill>
                  <a:srgbClr val="FFFF00"/>
                </a:solidFill>
                <a:cs typeface="B Nazanin" panose="00000400000000000000" pitchFamily="2" charset="-78"/>
              </a:rPr>
              <a:t>باید از رشک(تخم شپش) افتراق داد</a:t>
            </a:r>
          </a:p>
        </p:txBody>
      </p:sp>
    </p:spTree>
    <p:extLst>
      <p:ext uri="{BB962C8B-B14F-4D97-AF65-F5344CB8AC3E}">
        <p14:creationId xmlns:p14="http://schemas.microsoft.com/office/powerpoint/2010/main" val="267417770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/>
              <a:t>تشخیص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fa-IR" dirty="0">
                <a:solidFill>
                  <a:srgbClr val="C00000"/>
                </a:solidFill>
                <a:cs typeface="B Titr" panose="00000700000000000000" pitchFamily="2" charset="-78"/>
              </a:rPr>
              <a:t>پیدرای سفید</a:t>
            </a:r>
          </a:p>
          <a:p>
            <a:pPr marL="0" indent="0">
              <a:buNone/>
            </a:pPr>
            <a:r>
              <a:rPr lang="fa-IR" dirty="0"/>
              <a:t>در داخل گره سلولهای مخمری با جوانه و بدون جوانه ،میسیلیوم، و آرتروکنیدی </a:t>
            </a:r>
          </a:p>
          <a:p>
            <a:pPr marL="0" indent="0">
              <a:buNone/>
            </a:pPr>
            <a:endParaRPr lang="fa-IR" dirty="0"/>
          </a:p>
          <a:p>
            <a:pPr marL="0" indent="0">
              <a:buNone/>
            </a:pPr>
            <a:r>
              <a:rPr lang="fa-IR" dirty="0">
                <a:solidFill>
                  <a:srgbClr val="C00000"/>
                </a:solidFill>
                <a:cs typeface="B Titr" panose="00000700000000000000" pitchFamily="2" charset="-78"/>
              </a:rPr>
              <a:t>پیدرای سیاه:</a:t>
            </a:r>
          </a:p>
          <a:p>
            <a:pPr marL="0" indent="0" algn="just">
              <a:buNone/>
            </a:pPr>
            <a:r>
              <a:rPr lang="fa-IR" dirty="0">
                <a:cs typeface="B Nazanin" panose="00000400000000000000" pitchFamily="2" charset="-78"/>
              </a:rPr>
              <a:t>واجد گره های قهوه ای مایل به سیاه و گرد می باشد که از یک قسمت محیطی و یک قسمت مرکزی تشکیل شده است، در توده مرکزی استرومای حاوی آسک دیده می شود. </a:t>
            </a:r>
            <a:r>
              <a:rPr lang="fa-IR" dirty="0">
                <a:solidFill>
                  <a:srgbClr val="FF0000"/>
                </a:solidFill>
                <a:cs typeface="B Nazanin" panose="00000400000000000000" pitchFamily="2" charset="-78"/>
              </a:rPr>
              <a:t>(آسکوستروما)</a:t>
            </a:r>
            <a:r>
              <a:rPr lang="fa-IR" dirty="0">
                <a:cs typeface="B Nazanin" panose="00000400000000000000" pitchFamily="2" charset="-78"/>
              </a:rPr>
              <a:t> و در درون هر آسک 8 آسکسپور هلالی شکل و خمیده موجود می باشد.</a:t>
            </a:r>
          </a:p>
          <a:p>
            <a:pPr marL="0" indent="0">
              <a:buNone/>
            </a:pPr>
            <a:endParaRPr lang="fa-IR" dirty="0"/>
          </a:p>
        </p:txBody>
      </p:sp>
    </p:spTree>
    <p:extLst>
      <p:ext uri="{BB962C8B-B14F-4D97-AF65-F5344CB8AC3E}">
        <p14:creationId xmlns:p14="http://schemas.microsoft.com/office/powerpoint/2010/main" val="29588546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a-IR" b="1" dirty="0">
                <a:solidFill>
                  <a:srgbClr val="0000FF"/>
                </a:solidFill>
                <a:cs typeface="B Homa" panose="00000400000000000000" pitchFamily="2" charset="-78"/>
              </a:rPr>
              <a:t>اتومیکوزیس</a:t>
            </a:r>
            <a:br>
              <a:rPr lang="en-US" b="1" dirty="0">
                <a:solidFill>
                  <a:srgbClr val="0000FF"/>
                </a:solidFill>
                <a:cs typeface="B Homa" panose="00000400000000000000" pitchFamily="2" charset="-78"/>
              </a:rPr>
            </a:br>
            <a:endParaRPr lang="fa-I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28800"/>
            <a:ext cx="8229600" cy="4525963"/>
          </a:xfrm>
        </p:spPr>
        <p:txBody>
          <a:bodyPr/>
          <a:lstStyle/>
          <a:p>
            <a:pPr marL="0" indent="0">
              <a:buNone/>
            </a:pPr>
            <a:r>
              <a:rPr lang="fa-IR" dirty="0"/>
              <a:t>به وسیله دو دسته از عوامل عفونی ایجاد میشود</a:t>
            </a:r>
          </a:p>
          <a:p>
            <a:pPr marL="0" indent="0">
              <a:buNone/>
            </a:pPr>
            <a:r>
              <a:rPr lang="fa-IR" dirty="0">
                <a:solidFill>
                  <a:srgbClr val="C00000"/>
                </a:solidFill>
              </a:rPr>
              <a:t>باکتریایی</a:t>
            </a:r>
          </a:p>
          <a:p>
            <a:pPr marL="0" indent="0">
              <a:buNone/>
            </a:pPr>
            <a:r>
              <a:rPr lang="fa-IR" dirty="0"/>
              <a:t>-به علت تحریک سیستم ایمنی همراه با خروج چرک ،خونابه</a:t>
            </a:r>
            <a:endParaRPr lang="en-US" dirty="0"/>
          </a:p>
          <a:p>
            <a:pPr marL="0" indent="0">
              <a:buNone/>
            </a:pPr>
            <a:r>
              <a:rPr lang="fa-IR" dirty="0">
                <a:solidFill>
                  <a:srgbClr val="C00000"/>
                </a:solidFill>
              </a:rPr>
              <a:t>عوامل قارچی</a:t>
            </a:r>
          </a:p>
          <a:p>
            <a:pPr marL="0" indent="0">
              <a:buFontTx/>
              <a:buChar char="-"/>
            </a:pPr>
            <a:r>
              <a:rPr lang="fa-IR" dirty="0"/>
              <a:t>در کچلی سر و یا شوره سر</a:t>
            </a:r>
          </a:p>
          <a:p>
            <a:pPr marL="0" indent="0">
              <a:buFontTx/>
              <a:buChar char="-"/>
            </a:pPr>
            <a:r>
              <a:rPr lang="fa-IR" dirty="0"/>
              <a:t> به وسیله عوامل گندروی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fa-IR" dirty="0"/>
          </a:p>
        </p:txBody>
      </p:sp>
    </p:spTree>
    <p:extLst>
      <p:ext uri="{BB962C8B-B14F-4D97-AF65-F5344CB8AC3E}">
        <p14:creationId xmlns:p14="http://schemas.microsoft.com/office/powerpoint/2010/main" val="7953063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0"/>
            <a:ext cx="8229600" cy="6126163"/>
          </a:xfrm>
        </p:spPr>
        <p:txBody>
          <a:bodyPr>
            <a:normAutofit/>
          </a:bodyPr>
          <a:lstStyle/>
          <a:p>
            <a:endParaRPr lang="fa-IR" dirty="0">
              <a:cs typeface="B Nazanin" panose="00000400000000000000" pitchFamily="2" charset="-78"/>
            </a:endParaRPr>
          </a:p>
          <a:p>
            <a:pPr marL="0" indent="0">
              <a:buNone/>
            </a:pPr>
            <a:r>
              <a:rPr lang="fa-IR" dirty="0">
                <a:cs typeface="B Nazanin" panose="00000400000000000000" pitchFamily="2" charset="-78"/>
              </a:rPr>
              <a:t>درمان:</a:t>
            </a:r>
          </a:p>
          <a:p>
            <a:pPr marL="0" indent="0">
              <a:buNone/>
            </a:pPr>
            <a:r>
              <a:rPr lang="fa-IR" dirty="0">
                <a:cs typeface="B Nazanin" panose="00000400000000000000" pitchFamily="2" charset="-78"/>
              </a:rPr>
              <a:t>درمان کچلی ها و عوامل ایجاد کننده</a:t>
            </a:r>
          </a:p>
          <a:p>
            <a:pPr marL="0" indent="0">
              <a:buNone/>
            </a:pPr>
            <a:r>
              <a:rPr lang="fa-IR" dirty="0">
                <a:cs typeface="B Nazanin" panose="00000400000000000000" pitchFamily="2" charset="-78"/>
              </a:rPr>
              <a:t>جراحی و برطرف نمودن اختلال آناتومیک</a:t>
            </a:r>
          </a:p>
          <a:p>
            <a:pPr marL="0" indent="0">
              <a:buNone/>
            </a:pPr>
            <a:r>
              <a:rPr lang="fa-IR" dirty="0">
                <a:cs typeface="B Nazanin" panose="00000400000000000000" pitchFamily="2" charset="-78"/>
              </a:rPr>
              <a:t>جهت پیشگیری از ابتلاء به این بیماری </a:t>
            </a:r>
            <a:r>
              <a:rPr lang="fa-IR" dirty="0">
                <a:solidFill>
                  <a:srgbClr val="FF0000"/>
                </a:solidFill>
                <a:cs typeface="B Nazanin" panose="00000400000000000000" pitchFamily="2" charset="-78"/>
              </a:rPr>
              <a:t>خشک کردن و تمیز کردن گوش ها</a:t>
            </a:r>
            <a:r>
              <a:rPr lang="fa-IR" dirty="0">
                <a:cs typeface="B Nazanin" panose="00000400000000000000" pitchFamily="2" charset="-78"/>
              </a:rPr>
              <a:t> بعد از استحمام اکیدا توصیه می شود.</a:t>
            </a:r>
            <a:endParaRPr lang="en-US" dirty="0">
              <a:cs typeface="B Nazanin" panose="00000400000000000000" pitchFamily="2" charset="-78"/>
            </a:endParaRPr>
          </a:p>
          <a:p>
            <a:pPr marL="0" indent="0">
              <a:buNone/>
            </a:pPr>
            <a:endParaRPr lang="fa-IR" dirty="0"/>
          </a:p>
        </p:txBody>
      </p:sp>
    </p:spTree>
    <p:extLst>
      <p:ext uri="{BB962C8B-B14F-4D97-AF65-F5344CB8AC3E}">
        <p14:creationId xmlns:p14="http://schemas.microsoft.com/office/powerpoint/2010/main" val="104299048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3" descr="otomycosis_09060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60" y="116633"/>
            <a:ext cx="4257708" cy="35283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7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-45181"/>
            <a:ext cx="4403444" cy="38342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 descr="C:\Documents and Settings\vahidi\My Documents\otomycosis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6260" y="3789040"/>
            <a:ext cx="4545740" cy="3068960"/>
          </a:xfrm>
          <a:prstGeom prst="rect">
            <a:avLst/>
          </a:prstGeom>
          <a:noFill/>
        </p:spPr>
      </p:pic>
      <p:pic>
        <p:nvPicPr>
          <p:cNvPr id="7" name="Picture 3" descr="C:\Documents and Settings\vahidi\My Documents\otomycosis1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572001" y="3789040"/>
            <a:ext cx="4572000" cy="306896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6718558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654560"/>
          </a:xfrm>
        </p:spPr>
        <p:txBody>
          <a:bodyPr>
            <a:normAutofit/>
          </a:bodyPr>
          <a:lstStyle/>
          <a:p>
            <a:r>
              <a:rPr lang="fa-IR" sz="6000" dirty="0">
                <a:solidFill>
                  <a:srgbClr val="FFFF00"/>
                </a:solidFill>
              </a:rPr>
              <a:t>عفونتهای باکتریال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011618"/>
          </a:xfrm>
        </p:spPr>
        <p:txBody>
          <a:bodyPr>
            <a:normAutofit/>
          </a:bodyPr>
          <a:lstStyle/>
          <a:p>
            <a:r>
              <a:rPr lang="fa-IR" sz="6600" dirty="0">
                <a:solidFill>
                  <a:srgbClr val="FFFF00"/>
                </a:solidFill>
              </a:rPr>
              <a:t>اریتراسما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E25DEC-8A7E-0D40-A30B-9C0246F43A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2B417D-CCDD-8E7B-B936-402CEAA2D7A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C47BC2F-CECF-5A2E-3FBC-1A0CC0303C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0" y="0"/>
            <a:ext cx="90678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284724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>
                <a:solidFill>
                  <a:srgbClr val="FF0000"/>
                </a:solidFill>
              </a:rPr>
              <a:t>تظاهرات بالینی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fa-IR" sz="2800" dirty="0"/>
          </a:p>
          <a:p>
            <a:pPr>
              <a:buNone/>
            </a:pPr>
            <a:r>
              <a:rPr lang="fa-IR" sz="2800" dirty="0">
                <a:cs typeface="B Nazanin" panose="00000400000000000000" pitchFamily="2" charset="-78"/>
              </a:rPr>
              <a:t>بیماری آرام، مزمن، لوکالیزه شده، فلسی شکل، قرمز تا قهوه ای</a:t>
            </a:r>
          </a:p>
          <a:p>
            <a:pPr>
              <a:buNone/>
            </a:pPr>
            <a:r>
              <a:rPr lang="fa-IR" sz="2800" dirty="0">
                <a:cs typeface="B Nazanin" panose="00000400000000000000" pitchFamily="2" charset="-78"/>
              </a:rPr>
              <a:t>عفونت های سطحی قرمز پوست، بدون وزیکول و التهاب و ترشح</a:t>
            </a:r>
          </a:p>
          <a:p>
            <a:pPr>
              <a:buNone/>
            </a:pPr>
            <a:r>
              <a:rPr lang="fa-IR" sz="2800" dirty="0">
                <a:cs typeface="B Nazanin" panose="00000400000000000000" pitchFamily="2" charset="-78"/>
              </a:rPr>
              <a:t>معمولا در نواحی کشاله ران </a:t>
            </a:r>
            <a:r>
              <a:rPr lang="fa-IR" sz="2800" dirty="0">
                <a:solidFill>
                  <a:srgbClr val="FFFF00"/>
                </a:solidFill>
                <a:cs typeface="B Nazanin" panose="00000400000000000000" pitchFamily="2" charset="-78"/>
              </a:rPr>
              <a:t>(شایعترین)، </a:t>
            </a:r>
            <a:r>
              <a:rPr lang="fa-IR" sz="2800" dirty="0">
                <a:cs typeface="B Nazanin" panose="00000400000000000000" pitchFamily="2" charset="-78"/>
              </a:rPr>
              <a:t>زیر بغل و انگشتان پا </a:t>
            </a:r>
          </a:p>
          <a:p>
            <a:pPr>
              <a:buNone/>
            </a:pPr>
            <a:r>
              <a:rPr lang="fa-IR" sz="2800" dirty="0">
                <a:cs typeface="B Nazanin" panose="00000400000000000000" pitchFamily="2" charset="-78"/>
              </a:rPr>
              <a:t>ممکن است مناطق گسترده ای از تنه، دست یا پا را در برگیرد</a:t>
            </a:r>
            <a:endParaRPr lang="en-US" sz="2800" dirty="0">
              <a:cs typeface="B Nazanin" panose="00000400000000000000" pitchFamily="2" charset="-78"/>
            </a:endParaRPr>
          </a:p>
          <a:p>
            <a:pPr>
              <a:buNone/>
            </a:pPr>
            <a:endParaRPr lang="fa-IR" dirty="0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fa-IR" dirty="0">
                <a:solidFill>
                  <a:srgbClr val="FF0000"/>
                </a:solidFill>
              </a:rPr>
              <a:t>عوامل اتیولوژیکال:</a:t>
            </a:r>
          </a:p>
          <a:p>
            <a:pPr>
              <a:buNone/>
            </a:pPr>
            <a:r>
              <a:rPr lang="fa-IR" dirty="0"/>
              <a:t>کو</a:t>
            </a:r>
            <a:r>
              <a:rPr lang="fa-IR" sz="2800" dirty="0"/>
              <a:t>رینه باکتریوم مینوتیسموم</a:t>
            </a:r>
          </a:p>
          <a:p>
            <a:pPr>
              <a:buNone/>
            </a:pPr>
            <a:r>
              <a:rPr lang="fa-IR" dirty="0">
                <a:solidFill>
                  <a:srgbClr val="FF0000"/>
                </a:solidFill>
              </a:rPr>
              <a:t>توزیع جغرافیایی:</a:t>
            </a:r>
          </a:p>
          <a:p>
            <a:pPr>
              <a:buNone/>
            </a:pPr>
            <a:r>
              <a:rPr lang="fa-IR" sz="2800" dirty="0"/>
              <a:t>انتشار جهانی دارد </a:t>
            </a:r>
          </a:p>
          <a:p>
            <a:pPr>
              <a:buNone/>
            </a:pPr>
            <a:r>
              <a:rPr lang="fa-IR" sz="2800" dirty="0"/>
              <a:t>در مردان شایع است</a:t>
            </a:r>
          </a:p>
          <a:p>
            <a:pPr>
              <a:buNone/>
            </a:pPr>
            <a:r>
              <a:rPr lang="fa-IR" sz="2800" dirty="0"/>
              <a:t>در مناطق مرطوب و استوایی دیده می شود</a:t>
            </a:r>
            <a:endParaRPr lang="en-US" sz="2800" dirty="0"/>
          </a:p>
          <a:p>
            <a:endParaRPr lang="fa-IR" dirty="0"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1138" name="Picture 2" descr="Erythrasm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52600" y="990600"/>
            <a:ext cx="5991225" cy="4522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/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62" name="Picture 2" descr="Erythrasma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43000" y="838200"/>
            <a:ext cx="6905625" cy="5213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/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>
                <a:solidFill>
                  <a:srgbClr val="FFFF00"/>
                </a:solidFill>
              </a:rPr>
              <a:t>تشخیص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fa-IR" dirty="0">
                <a:solidFill>
                  <a:srgbClr val="FF0000"/>
                </a:solidFill>
              </a:rPr>
              <a:t>1)آزمایش مستقیم(رنگ آمیزی متیلن بلو)</a:t>
            </a:r>
          </a:p>
          <a:p>
            <a:pPr>
              <a:buNone/>
            </a:pPr>
            <a:r>
              <a:rPr lang="fa-IR" sz="2800" dirty="0"/>
              <a:t>ارگانیسم ها به شکل باسیل یا کوکو باسیل  و یا رشته های بلند</a:t>
            </a:r>
          </a:p>
          <a:p>
            <a:pPr>
              <a:buNone/>
            </a:pPr>
            <a:r>
              <a:rPr lang="fa-IR" sz="2800" dirty="0"/>
              <a:t>این عناصر کمتر از یک میکرومتر قطر دارند</a:t>
            </a:r>
          </a:p>
          <a:p>
            <a:pPr>
              <a:buNone/>
            </a:pPr>
            <a:r>
              <a:rPr lang="fa-IR" dirty="0">
                <a:solidFill>
                  <a:srgbClr val="FF0000"/>
                </a:solidFill>
              </a:rPr>
              <a:t>2)لامپ وود:</a:t>
            </a:r>
          </a:p>
          <a:p>
            <a:pPr>
              <a:buNone/>
            </a:pPr>
            <a:r>
              <a:rPr lang="fa-IR" sz="2800" dirty="0"/>
              <a:t>فلورسانس قرمز لعلی</a:t>
            </a:r>
            <a:endParaRPr lang="en-US" sz="2800" dirty="0"/>
          </a:p>
          <a:p>
            <a:pPr>
              <a:buNone/>
            </a:pPr>
            <a:endParaRPr lang="fa-IR" dirty="0"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5234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0" y="533400"/>
            <a:ext cx="7696200" cy="577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/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>
                <a:solidFill>
                  <a:srgbClr val="FFFF00"/>
                </a:solidFill>
              </a:rPr>
              <a:t>درمان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50926" indent="-514350">
              <a:buNone/>
            </a:pPr>
            <a:r>
              <a:rPr lang="fa-IR" dirty="0"/>
              <a:t>1</a:t>
            </a:r>
            <a:r>
              <a:rPr lang="fa-IR" sz="2800" dirty="0"/>
              <a:t>)اریترومایسین خوراکی(1گرم در روز برای 5 روز)</a:t>
            </a:r>
          </a:p>
          <a:p>
            <a:pPr marL="550926" indent="-514350">
              <a:buNone/>
            </a:pPr>
            <a:r>
              <a:rPr lang="fa-IR" sz="2800" dirty="0"/>
              <a:t>2)پماد وایت فیلد</a:t>
            </a:r>
          </a:p>
          <a:p>
            <a:pPr marL="550926" indent="-514350">
              <a:buNone/>
            </a:pPr>
            <a:r>
              <a:rPr lang="fa-IR" sz="2800" dirty="0"/>
              <a:t>3)پماد سولفور 3درصد</a:t>
            </a:r>
          </a:p>
          <a:p>
            <a:pPr marL="550926" indent="-514350">
              <a:buNone/>
            </a:pPr>
            <a:r>
              <a:rPr lang="fa-IR" sz="2800" dirty="0"/>
              <a:t>4)تتراسایکلین و کلرآمفنیکل</a:t>
            </a:r>
          </a:p>
          <a:p>
            <a:pPr marL="550926" indent="-514350">
              <a:buNone/>
            </a:pPr>
            <a:endParaRPr lang="fa-IR" dirty="0"/>
          </a:p>
          <a:p>
            <a:pPr>
              <a:buNone/>
            </a:pPr>
            <a:endParaRPr lang="fa-IR" dirty="0"/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4422"/>
            <a:ext cx="8229600" cy="4911741"/>
          </a:xfrm>
        </p:spPr>
        <p:txBody>
          <a:bodyPr/>
          <a:lstStyle/>
          <a:p>
            <a:pPr>
              <a:buNone/>
            </a:pPr>
            <a:endParaRPr lang="fa-IR" dirty="0"/>
          </a:p>
          <a:p>
            <a:pPr algn="ctr">
              <a:buNone/>
            </a:pPr>
            <a:r>
              <a:rPr lang="fa-IR" sz="6000" dirty="0">
                <a:solidFill>
                  <a:srgbClr val="FFFF00"/>
                </a:solidFill>
              </a:rPr>
              <a:t>تریکومایکوزیس</a:t>
            </a:r>
          </a:p>
          <a:p>
            <a:pPr algn="ctr">
              <a:buNone/>
            </a:pPr>
            <a:r>
              <a:rPr lang="fa-IR" sz="6000" dirty="0">
                <a:solidFill>
                  <a:srgbClr val="FFFF00"/>
                </a:solidFill>
              </a:rPr>
              <a:t> آگزیلاریس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28670"/>
            <a:ext cx="8229600" cy="5197493"/>
          </a:xfrm>
        </p:spPr>
        <p:txBody>
          <a:bodyPr/>
          <a:lstStyle/>
          <a:p>
            <a:pPr>
              <a:buNone/>
            </a:pPr>
            <a:r>
              <a:rPr lang="fa-IR" sz="2800" dirty="0"/>
              <a:t>عفونت سطحی موهای ژنیتال یا زیر بغل است</a:t>
            </a:r>
          </a:p>
          <a:p>
            <a:pPr>
              <a:buNone/>
            </a:pPr>
            <a:r>
              <a:rPr lang="fa-IR" sz="2800" dirty="0"/>
              <a:t>با تشکیل گره های زرد (فلاوا)، قرمز (روبرا) یا سیاه (نیگرا) در اطراف ساقه مو تشخیص داده می شود</a:t>
            </a:r>
          </a:p>
          <a:p>
            <a:pPr>
              <a:buNone/>
            </a:pPr>
            <a:r>
              <a:rPr lang="fa-IR" dirty="0">
                <a:solidFill>
                  <a:srgbClr val="FF0000"/>
                </a:solidFill>
              </a:rPr>
              <a:t>توزیع جغرافیایی:</a:t>
            </a:r>
          </a:p>
          <a:p>
            <a:pPr>
              <a:buNone/>
            </a:pPr>
            <a:r>
              <a:rPr lang="fa-IR" sz="2800" dirty="0"/>
              <a:t>بیماری در آب و هوای گرم و مرطوب شیوع می یابد</a:t>
            </a:r>
          </a:p>
          <a:p>
            <a:pPr>
              <a:buNone/>
            </a:pPr>
            <a:r>
              <a:rPr lang="fa-IR" dirty="0">
                <a:solidFill>
                  <a:srgbClr val="FF0000"/>
                </a:solidFill>
              </a:rPr>
              <a:t>عامل اتیولوژیکی:</a:t>
            </a:r>
          </a:p>
          <a:p>
            <a:pPr>
              <a:buNone/>
            </a:pPr>
            <a:r>
              <a:rPr lang="fa-IR" sz="2800" dirty="0"/>
              <a:t>کورینه باکتریوم تنوئیس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933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7504" y="1340768"/>
            <a:ext cx="4398640" cy="4704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1703" y="1340768"/>
            <a:ext cx="4427984" cy="4704184"/>
          </a:xfrm>
          <a:prstGeom prst="rect">
            <a:avLst/>
          </a:prstGeom>
        </p:spPr>
      </p:pic>
    </p:spTree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a-IR" dirty="0"/>
          </a:p>
          <a:p>
            <a:pPr algn="ctr">
              <a:buNone/>
            </a:pPr>
            <a:r>
              <a:rPr lang="fa-IR" sz="6000" dirty="0">
                <a:solidFill>
                  <a:srgbClr val="FFFF00"/>
                </a:solidFill>
              </a:rPr>
              <a:t>قارچهای سطحی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b="1" dirty="0">
                <a:solidFill>
                  <a:srgbClr val="FFFF00"/>
                </a:solidFill>
              </a:rPr>
              <a:t>درمان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fa-IR" dirty="0">
                <a:cs typeface="B Nazanin" panose="00000400000000000000" pitchFamily="2" charset="-78"/>
              </a:rPr>
              <a:t>1)تراشیدن موهای آلوده</a:t>
            </a:r>
          </a:p>
          <a:p>
            <a:pPr>
              <a:buNone/>
            </a:pPr>
            <a:r>
              <a:rPr lang="fa-IR" dirty="0">
                <a:cs typeface="B Nazanin" panose="00000400000000000000" pitchFamily="2" charset="-78"/>
              </a:rPr>
              <a:t>2)محلول فرمالین 2درصد در الکل 70درصد</a:t>
            </a:r>
          </a:p>
          <a:p>
            <a:pPr>
              <a:buNone/>
            </a:pPr>
            <a:r>
              <a:rPr lang="fa-IR" dirty="0">
                <a:cs typeface="B Nazanin" panose="00000400000000000000" pitchFamily="2" charset="-78"/>
              </a:rPr>
              <a:t>3)پماد سولفور 3درصد</a:t>
            </a:r>
          </a:p>
          <a:p>
            <a:pPr>
              <a:buNone/>
            </a:pPr>
            <a:endParaRPr lang="fa-IR" sz="36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1560" y="0"/>
            <a:ext cx="8229600" cy="1143000"/>
          </a:xfrm>
        </p:spPr>
        <p:txBody>
          <a:bodyPr/>
          <a:lstStyle/>
          <a:p>
            <a:r>
              <a:rPr lang="fa-IR" dirty="0">
                <a:solidFill>
                  <a:srgbClr val="FFFF00"/>
                </a:solidFill>
              </a:rPr>
              <a:t>تینه آ ورسیکالر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fa-IR" sz="2800" dirty="0"/>
              <a:t>بیماری سطحی و مزمن پوست </a:t>
            </a:r>
          </a:p>
          <a:p>
            <a:pPr>
              <a:buNone/>
            </a:pPr>
            <a:r>
              <a:rPr lang="fa-IR" sz="2800" dirty="0"/>
              <a:t>ماکول های رنگی سفید تا قهوه ای</a:t>
            </a:r>
          </a:p>
          <a:p>
            <a:pPr>
              <a:buNone/>
            </a:pPr>
            <a:r>
              <a:rPr lang="fa-IR" sz="2800" dirty="0"/>
              <a:t>به علت تغییر رنگ، این بیماری را ورسیکالر می نامند</a:t>
            </a:r>
          </a:p>
          <a:p>
            <a:pPr>
              <a:buNone/>
            </a:pPr>
            <a:r>
              <a:rPr lang="fa-IR" sz="2800" dirty="0"/>
              <a:t>این ضایعات بهم میپیوندند و حالت نقشه جغرافیا پیدا می کنند</a:t>
            </a:r>
          </a:p>
          <a:p>
            <a:pPr>
              <a:buNone/>
            </a:pPr>
            <a:endParaRPr lang="fa-IR" dirty="0">
              <a:solidFill>
                <a:srgbClr val="FFFF00"/>
              </a:solidFill>
            </a:endParaRPr>
          </a:p>
          <a:p>
            <a:endParaRPr lang="fa-I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L="342900" lvl="0" indent="-342900">
              <a:spcBef>
                <a:spcPct val="20000"/>
              </a:spcBef>
            </a:pPr>
            <a:r>
              <a:rPr lang="fa-IR" sz="3200" dirty="0">
                <a:solidFill>
                  <a:srgbClr val="FF0000"/>
                </a:solidFill>
                <a:cs typeface="Arial" panose="020B0604020202020204" pitchFamily="34" charset="0"/>
              </a:rPr>
              <a:t>عوامل اتیولوژیکال</a:t>
            </a:r>
            <a:br>
              <a:rPr lang="fa-IR" sz="3200" dirty="0">
                <a:solidFill>
                  <a:srgbClr val="FF0000"/>
                </a:solidFill>
                <a:cs typeface="Arial" panose="020B0604020202020204" pitchFamily="34" charset="0"/>
              </a:rPr>
            </a:br>
            <a:endParaRPr lang="fa-I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lvl="0">
              <a:buNone/>
            </a:pPr>
            <a:r>
              <a:rPr lang="fa-IR" sz="2800" dirty="0">
                <a:solidFill>
                  <a:prstClr val="white"/>
                </a:solidFill>
              </a:rPr>
              <a:t>مخمرهای لیپوفیلیک مالاسزیا می باشد مثل مالاسزیافورفور</a:t>
            </a:r>
            <a:endParaRPr lang="en-US" sz="2800" dirty="0">
              <a:solidFill>
                <a:prstClr val="white"/>
              </a:solidFill>
            </a:endParaRPr>
          </a:p>
          <a:p>
            <a:pPr marL="0" indent="0">
              <a:buNone/>
            </a:pPr>
            <a:r>
              <a:rPr lang="fa-IR" dirty="0"/>
              <a:t>عوامل دیگر :</a:t>
            </a:r>
          </a:p>
          <a:p>
            <a:pPr marL="0" indent="0">
              <a:buNone/>
            </a:pPr>
            <a:r>
              <a:rPr lang="fa-IR" dirty="0"/>
              <a:t>م.گلوبوزا                             م.سیمپودیالیس</a:t>
            </a:r>
          </a:p>
          <a:p>
            <a:pPr marL="0" indent="0">
              <a:buNone/>
            </a:pPr>
            <a:r>
              <a:rPr lang="fa-IR" dirty="0"/>
              <a:t>م.پاکی درماتیس                      م.رستریکتا</a:t>
            </a:r>
          </a:p>
          <a:p>
            <a:pPr marL="0" indent="0">
              <a:buNone/>
            </a:pPr>
            <a:r>
              <a:rPr lang="fa-IR" dirty="0"/>
              <a:t>م.اسلوفیا                               م.نانا</a:t>
            </a:r>
          </a:p>
          <a:p>
            <a:pPr marL="0" indent="0">
              <a:buNone/>
            </a:pPr>
            <a:r>
              <a:rPr lang="fa-IR" dirty="0"/>
              <a:t>م.ابتوزا</a:t>
            </a:r>
          </a:p>
          <a:p>
            <a:pPr marL="0" indent="0">
              <a:buNone/>
            </a:pPr>
            <a:r>
              <a:rPr lang="fa-IR" dirty="0"/>
              <a:t>م.درماتیس</a:t>
            </a:r>
          </a:p>
          <a:p>
            <a:pPr marL="0" indent="0">
              <a:buNone/>
            </a:pPr>
            <a:r>
              <a:rPr lang="fa-IR" dirty="0"/>
              <a:t>م.ژاپونیکوم</a:t>
            </a:r>
          </a:p>
        </p:txBody>
      </p:sp>
    </p:spTree>
    <p:extLst>
      <p:ext uri="{BB962C8B-B14F-4D97-AF65-F5344CB8AC3E}">
        <p14:creationId xmlns:p14="http://schemas.microsoft.com/office/powerpoint/2010/main" val="35628993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>
                <a:solidFill>
                  <a:srgbClr val="FF0000"/>
                </a:solidFill>
              </a:rPr>
              <a:t>اپیدمیولوژی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fa-IR" sz="2800" dirty="0"/>
              <a:t>این بیماری انتشار جهانی دارد اما بیشتر در مناطق گرمسیری شایع است.</a:t>
            </a:r>
          </a:p>
          <a:p>
            <a:pPr>
              <a:buNone/>
            </a:pPr>
            <a:endParaRPr lang="fa-IR" sz="2800" dirty="0"/>
          </a:p>
          <a:p>
            <a:pPr>
              <a:buNone/>
            </a:pPr>
            <a:r>
              <a:rPr lang="fa-IR" sz="2800" dirty="0"/>
              <a:t>این قارچ فلور نرمال پوست تنه، سر و گردن می باشد.</a:t>
            </a:r>
            <a:endParaRPr lang="en-US" sz="2800" dirty="0"/>
          </a:p>
          <a:p>
            <a:endParaRPr lang="fa-IR" sz="28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/>
              <a:t>ویژگیها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a-IR" dirty="0"/>
              <a:t>وجود اسید چرب با زنجیره متوسط در ساختمان دیواره</a:t>
            </a:r>
          </a:p>
          <a:p>
            <a:r>
              <a:rPr lang="fa-IR" dirty="0"/>
              <a:t>انتقال بر رو ی پوست در دوران نوزادی و خردسالی</a:t>
            </a:r>
          </a:p>
          <a:p>
            <a:r>
              <a:rPr lang="fa-IR" dirty="0"/>
              <a:t>افزایش ابتلا در دوران جوانی ونوجوانی</a:t>
            </a:r>
          </a:p>
          <a:p>
            <a:r>
              <a:rPr lang="fa-IR" dirty="0"/>
              <a:t>سر ،صورت ،گردن ،پشت تاکمر و بازوها بیشترین محل درگیری</a:t>
            </a:r>
          </a:p>
          <a:p>
            <a:r>
              <a:rPr lang="fa-IR" dirty="0"/>
              <a:t>استفاده ازوجود باکتری پروپیونی باکتریوم آکنه </a:t>
            </a:r>
          </a:p>
        </p:txBody>
      </p:sp>
    </p:spTree>
    <p:extLst>
      <p:ext uri="{BB962C8B-B14F-4D97-AF65-F5344CB8AC3E}">
        <p14:creationId xmlns:p14="http://schemas.microsoft.com/office/powerpoint/2010/main" val="3787276598"/>
      </p:ext>
    </p:extLst>
  </p:cSld>
  <p:clrMapOvr>
    <a:masterClrMapping/>
  </p:clrMapOvr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3302</TotalTime>
  <Words>1054</Words>
  <Application>Microsoft Office PowerPoint</Application>
  <PresentationFormat>On-screen Show (4:3)</PresentationFormat>
  <Paragraphs>176</Paragraphs>
  <Slides>50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50</vt:i4>
      </vt:variant>
    </vt:vector>
  </HeadingPairs>
  <TitlesOfParts>
    <vt:vector size="57" baseType="lpstr">
      <vt:lpstr>Arial</vt:lpstr>
      <vt:lpstr>Calibri</vt:lpstr>
      <vt:lpstr>Constantia</vt:lpstr>
      <vt:lpstr>Wingdings</vt:lpstr>
      <vt:lpstr>Wingdings 2</vt:lpstr>
      <vt:lpstr>Office Theme</vt:lpstr>
      <vt:lpstr>Flow</vt:lpstr>
      <vt:lpstr>PowerPoint Presentation</vt:lpstr>
      <vt:lpstr>عفونت های قارچی</vt:lpstr>
      <vt:lpstr>PowerPoint Presentation</vt:lpstr>
      <vt:lpstr>PowerPoint Presentation</vt:lpstr>
      <vt:lpstr>PowerPoint Presentation</vt:lpstr>
      <vt:lpstr>تینه آ ورسیکالر</vt:lpstr>
      <vt:lpstr>عوامل اتیولوژیکال </vt:lpstr>
      <vt:lpstr>اپیدمیولوژی</vt:lpstr>
      <vt:lpstr>ویژگیها</vt:lpstr>
      <vt:lpstr>عوامل مستعد کننده</vt:lpstr>
      <vt:lpstr>علائم بالینی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تشخیص آزمایشگاهی</vt:lpstr>
      <vt:lpstr>PowerPoint Presentation</vt:lpstr>
      <vt:lpstr>تشخیص افتراقی</vt:lpstr>
      <vt:lpstr>PowerPoint Presentation</vt:lpstr>
      <vt:lpstr>PowerPoint Presentation</vt:lpstr>
      <vt:lpstr>PowerPoint Presentation</vt:lpstr>
      <vt:lpstr>PowerPoint Presentation</vt:lpstr>
      <vt:lpstr>درمان</vt:lpstr>
      <vt:lpstr>کچلی سیاه (تینه آ نیگرا)</vt:lpstr>
      <vt:lpstr>PowerPoint Presentation</vt:lpstr>
      <vt:lpstr>تشخیص</vt:lpstr>
      <vt:lpstr>PowerPoint Presentation</vt:lpstr>
      <vt:lpstr>PowerPoint Presentation</vt:lpstr>
      <vt:lpstr>پیدرا</vt:lpstr>
      <vt:lpstr>PowerPoint Presentation</vt:lpstr>
      <vt:lpstr>پیدرای سفید</vt:lpstr>
      <vt:lpstr>تظاهرات بالینی</vt:lpstr>
      <vt:lpstr>تشخیص</vt:lpstr>
      <vt:lpstr>اتومیکوزیس </vt:lpstr>
      <vt:lpstr>PowerPoint Presentation</vt:lpstr>
      <vt:lpstr>PowerPoint Presentation</vt:lpstr>
      <vt:lpstr>عفونتهای باکتریال</vt:lpstr>
      <vt:lpstr>اریتراسما</vt:lpstr>
      <vt:lpstr>تظاهرات بالینی</vt:lpstr>
      <vt:lpstr>PowerPoint Presentation</vt:lpstr>
      <vt:lpstr>PowerPoint Presentation</vt:lpstr>
      <vt:lpstr>PowerPoint Presentation</vt:lpstr>
      <vt:lpstr>تشخیص</vt:lpstr>
      <vt:lpstr>PowerPoint Presentation</vt:lpstr>
      <vt:lpstr>درمان</vt:lpstr>
      <vt:lpstr>PowerPoint Presentation</vt:lpstr>
      <vt:lpstr>PowerPoint Presentation</vt:lpstr>
      <vt:lpstr>PowerPoint Presentation</vt:lpstr>
      <vt:lpstr>درمان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قارچها</dc:title>
  <dc:creator>Lovly only girl</dc:creator>
  <cp:lastModifiedBy>user</cp:lastModifiedBy>
  <cp:revision>198</cp:revision>
  <dcterms:created xsi:type="dcterms:W3CDTF">2012-10-23T04:53:40Z</dcterms:created>
  <dcterms:modified xsi:type="dcterms:W3CDTF">2025-12-23T05:53:38Z</dcterms:modified>
</cp:coreProperties>
</file>