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9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92" r:id="rId26"/>
    <p:sldId id="279" r:id="rId27"/>
    <p:sldId id="280" r:id="rId28"/>
    <p:sldId id="281" r:id="rId29"/>
    <p:sldId id="29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22" r:id="rId62"/>
    <p:sldId id="316" r:id="rId63"/>
    <p:sldId id="317" r:id="rId64"/>
    <p:sldId id="318" r:id="rId65"/>
    <p:sldId id="319" r:id="rId66"/>
    <p:sldId id="320" r:id="rId67"/>
    <p:sldId id="321" r:id="rId68"/>
    <p:sldId id="323" r:id="rId69"/>
    <p:sldId id="324" r:id="rId70"/>
    <p:sldId id="325" r:id="rId71"/>
    <p:sldId id="33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7" r:id="rId82"/>
    <p:sldId id="336" r:id="rId8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presProps" Target="pres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1A024-8169-4AD5-86A8-1F4C334F9C70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74927-357B-4F86-8B8D-BE1095CEB2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870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1A024-8169-4AD5-86A8-1F4C334F9C70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74927-357B-4F86-8B8D-BE1095CEB2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701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1A024-8169-4AD5-86A8-1F4C334F9C70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74927-357B-4F86-8B8D-BE1095CEB27A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169076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1A024-8169-4AD5-86A8-1F4C334F9C70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74927-357B-4F86-8B8D-BE1095CEB2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9234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1A024-8169-4AD5-86A8-1F4C334F9C70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74927-357B-4F86-8B8D-BE1095CEB27A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887084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1A024-8169-4AD5-86A8-1F4C334F9C70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74927-357B-4F86-8B8D-BE1095CEB2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9355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1A024-8169-4AD5-86A8-1F4C334F9C70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74927-357B-4F86-8B8D-BE1095CEB2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5303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1A024-8169-4AD5-86A8-1F4C334F9C70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74927-357B-4F86-8B8D-BE1095CEB2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070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1A024-8169-4AD5-86A8-1F4C334F9C70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74927-357B-4F86-8B8D-BE1095CEB2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75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1A024-8169-4AD5-86A8-1F4C334F9C70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74927-357B-4F86-8B8D-BE1095CEB2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296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1A024-8169-4AD5-86A8-1F4C334F9C70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74927-357B-4F86-8B8D-BE1095CEB2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240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1A024-8169-4AD5-86A8-1F4C334F9C70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74927-357B-4F86-8B8D-BE1095CEB2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893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1A024-8169-4AD5-86A8-1F4C334F9C70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74927-357B-4F86-8B8D-BE1095CEB2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951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1A024-8169-4AD5-86A8-1F4C334F9C70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74927-357B-4F86-8B8D-BE1095CEB2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818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1A024-8169-4AD5-86A8-1F4C334F9C70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74927-357B-4F86-8B8D-BE1095CEB2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08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1A024-8169-4AD5-86A8-1F4C334F9C70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74927-357B-4F86-8B8D-BE1095CEB2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346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1A024-8169-4AD5-86A8-1F4C334F9C70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BA74927-357B-4F86-8B8D-BE1095CEB2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108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a-IR" dirty="0" smtClean="0">
                <a:cs typeface="B Titr" panose="00000700000000000000" pitchFamily="2" charset="-78"/>
              </a:rPr>
              <a:t>تک یاخته شناسی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a-IR" sz="3200" dirty="0" smtClean="0">
                <a:cs typeface="B Titr" panose="00000700000000000000" pitchFamily="2" charset="-78"/>
              </a:rPr>
              <a:t>دکتر غریبی</a:t>
            </a:r>
            <a:endParaRPr lang="en-US" sz="320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62903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Entamoeba</a:t>
            </a:r>
            <a:r>
              <a:rPr lang="en-US" dirty="0" smtClean="0"/>
              <a:t> </a:t>
            </a:r>
            <a:r>
              <a:rPr lang="en-US" dirty="0" err="1" smtClean="0"/>
              <a:t>Histolytica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نام بیماری: آمیبیازیس، اسهال خونی آمیبی، هپاتیت آمیبی</a:t>
            </a:r>
          </a:p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ریخت شناسی و فیزیولوژی:</a:t>
            </a:r>
          </a:p>
          <a:p>
            <a:pPr algn="r" rtl="1"/>
            <a:r>
              <a:rPr lang="fa-IR" dirty="0" smtClean="0"/>
              <a:t>دیده شدن آمیب انتامبا هیستولیتیکا در مدفوع به اشکال زیر:</a:t>
            </a:r>
          </a:p>
          <a:p>
            <a:pPr algn="r" rtl="1"/>
            <a:r>
              <a:rPr lang="fa-IR" dirty="0" smtClean="0"/>
              <a:t>1) تروفوزوئیت 2) پری کیست 3) کیست</a:t>
            </a:r>
          </a:p>
          <a:p>
            <a:pPr algn="r" rtl="1"/>
            <a:endParaRPr lang="fa-IR" dirty="0"/>
          </a:p>
          <a:p>
            <a:pPr algn="ctr" rtl="1"/>
            <a:r>
              <a:rPr lang="fa-I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تروفوزوئیت شکل فعال انتامباهیستولیتیکا است.</a:t>
            </a: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139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تروفوزوئیت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اندازه آن از 10-60 میکرون متغیر بوده ولی اغلب بین 15-30 میکرون</a:t>
            </a:r>
          </a:p>
          <a:p>
            <a:pPr algn="r" rtl="1"/>
            <a:r>
              <a:rPr lang="fa-IR" dirty="0" smtClean="0"/>
              <a:t>دارای اکتوپلاسم هیالینی، پهن، شفاف و منعکس کننده نور </a:t>
            </a:r>
          </a:p>
          <a:p>
            <a:pPr algn="r" rtl="1"/>
            <a:r>
              <a:rPr lang="fa-IR" dirty="0" smtClean="0"/>
              <a:t>به طور مشخص از اندوپلاسم جدا بوده</a:t>
            </a:r>
          </a:p>
          <a:p>
            <a:pPr algn="r" rtl="1"/>
            <a:r>
              <a:rPr lang="fa-IR" dirty="0" smtClean="0"/>
              <a:t>تشکیل دهنده 1/3 کل بدن انگل</a:t>
            </a:r>
          </a:p>
          <a:p>
            <a:pPr algn="r" rtl="1"/>
            <a:r>
              <a:rPr lang="fa-IR" dirty="0" smtClean="0"/>
              <a:t>آمیب دارای پاهای کاذب انگشت مانند با منشا اکتوپلاسم</a:t>
            </a:r>
          </a:p>
          <a:p>
            <a:pPr algn="r" rtl="1"/>
            <a:r>
              <a:rPr lang="fa-IR" dirty="0" smtClean="0"/>
              <a:t>اندوپلاسم دارای دانه های ظریف و معمولا فاقد باکتری</a:t>
            </a:r>
          </a:p>
          <a:p>
            <a:pPr algn="r" rtl="1"/>
            <a:r>
              <a:rPr lang="fa-IR" dirty="0" smtClean="0"/>
              <a:t> یا ذرات خارجی ولی گاهی حاوی گلبولهای قرمز</a:t>
            </a:r>
          </a:p>
          <a:p>
            <a:pPr algn="r" rtl="1"/>
            <a:r>
              <a:rPr lang="fa-IR" dirty="0" smtClean="0"/>
              <a:t>دارای هسته منفرد و غیرمرکزی</a:t>
            </a:r>
          </a:p>
          <a:p>
            <a:pPr algn="r" rtl="1"/>
            <a:endParaRPr lang="fa-IR" dirty="0" smtClean="0"/>
          </a:p>
          <a:p>
            <a:pPr algn="r" rt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941" y="2653048"/>
            <a:ext cx="2923504" cy="3182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52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دارای کاریوزوم مرکزی، کوچک و شدیدا رنگ پذیر مرکب از دانه های متعددی در یک کپسول هاله مانند و انشعاب شبکه ای از رشته های شعاعی از آن به طرف محیط هسته</a:t>
            </a:r>
          </a:p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پری کیست: سلول های گرد یا بیضی بیرنگ، از تروفوزوئیت کوچکتر ولی از کیست بزرگتر </a:t>
            </a:r>
          </a:p>
          <a:p>
            <a:pPr algn="r" rtl="1"/>
            <a:r>
              <a:rPr lang="fa-IR" dirty="0" smtClean="0"/>
              <a:t>حرکت پاهای کاذب آرام و غیر پیشرونده </a:t>
            </a:r>
          </a:p>
          <a:p>
            <a:pPr algn="r" rtl="1"/>
            <a:r>
              <a:rPr lang="fa-IR" dirty="0" smtClean="0"/>
              <a:t>خروج ذرات غذای از پری کیست</a:t>
            </a:r>
          </a:p>
          <a:p>
            <a:pPr algn="r" rtl="1"/>
            <a:r>
              <a:rPr lang="fa-IR" dirty="0" smtClean="0"/>
              <a:t> </a:t>
            </a:r>
          </a:p>
          <a:p>
            <a:pPr algn="r" rt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35" y="4301544"/>
            <a:ext cx="4507604" cy="217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188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کیست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گرد یا بیضی</a:t>
            </a:r>
          </a:p>
          <a:p>
            <a:pPr algn="r" rtl="1"/>
            <a:r>
              <a:rPr lang="fa-IR" dirty="0" smtClean="0"/>
              <a:t>دارای اجسام هیالینی با تقارن کم و به قطر 10-20 میکرون</a:t>
            </a:r>
          </a:p>
          <a:p>
            <a:pPr algn="r" rtl="1"/>
            <a:r>
              <a:rPr lang="fa-IR" dirty="0" smtClean="0"/>
              <a:t>دارای دیواره صاف، منعکس کننده نور و غیر رنگ پذیر به ضخامت تقریبی 0/5 میکرون</a:t>
            </a:r>
          </a:p>
          <a:p>
            <a:pPr algn="r" rtl="1"/>
            <a:r>
              <a:rPr lang="fa-IR" dirty="0" smtClean="0"/>
              <a:t>کیست های نابالغ دارای هسته ای به قطر 1/3 خود کیست</a:t>
            </a:r>
          </a:p>
          <a:p>
            <a:pPr algn="r" rtl="1"/>
            <a:r>
              <a:rPr lang="fa-IR" dirty="0" smtClean="0"/>
              <a:t>کیست های عفونت زای بالغ دارای 4هسته</a:t>
            </a:r>
          </a:p>
          <a:p>
            <a:pPr algn="r" rtl="1"/>
            <a:r>
              <a:rPr lang="fa-IR" dirty="0" smtClean="0"/>
              <a:t> (به ندرت بیشتر) کوچکتر است</a:t>
            </a:r>
          </a:p>
          <a:p>
            <a:pPr algn="r" rtl="1"/>
            <a:r>
              <a:rPr lang="fa-IR" dirty="0" smtClean="0"/>
              <a:t>دفع کیست های یک تا چهار هسته ای همراه مدفوع</a:t>
            </a:r>
          </a:p>
          <a:p>
            <a:pPr algn="r" rt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72" y="3503053"/>
            <a:ext cx="2511379" cy="288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770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انتامباهیستولیتیکا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جایگاه تروفوزوئیت: دیواره و مجرای کولون، به ویژه در نواحی سکومی و انحنای سیگموئیدورکتال</a:t>
            </a:r>
          </a:p>
          <a:p>
            <a:pPr algn="r" rtl="1"/>
            <a:r>
              <a:rPr lang="fa-IR" dirty="0" smtClean="0"/>
              <a:t>تکثیر آمیب انتامبا از طریق تقسیم دوتایی و تقسیم هسته به صورت میتوز تغییریافته</a:t>
            </a:r>
          </a:p>
          <a:p>
            <a:pPr algn="r" rtl="1"/>
            <a:r>
              <a:rPr lang="fa-IR" dirty="0" smtClean="0"/>
              <a:t>تولیدمثل از طریق تشکیل کیست </a:t>
            </a:r>
          </a:p>
          <a:p>
            <a:pPr algn="r" rtl="1"/>
            <a:r>
              <a:rPr lang="fa-IR" dirty="0" smtClean="0"/>
              <a:t>پس از خروج از مرحله کیستی ایجاد هشت آمیب کوچک از آن</a:t>
            </a:r>
          </a:p>
          <a:p>
            <a:pPr algn="r" rtl="1"/>
            <a:r>
              <a:rPr lang="fa-IR" dirty="0" smtClean="0"/>
              <a:t>کیستی شدن جهت انتقال انگا ضروریست</a:t>
            </a:r>
          </a:p>
          <a:p>
            <a:pPr algn="r" rtl="1"/>
            <a:r>
              <a:rPr lang="fa-I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ایجاد عفونت تنها توسط کیست بالغ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319" y="5049499"/>
            <a:ext cx="4816697" cy="1441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49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چرخه زندگی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Ø"/>
            </a:pPr>
            <a:r>
              <a:rPr lang="fa-IR" dirty="0" smtClean="0"/>
              <a:t>تشکیل کیست های مقاوم و عفونت زای انگل در مجرای روده بزرگ و دفع با مدفوع</a:t>
            </a:r>
          </a:p>
          <a:p>
            <a:pPr algn="r" rtl="1">
              <a:buFont typeface="Wingdings" panose="05000000000000000000" pitchFamily="2" charset="2"/>
              <a:buChar char="Ø"/>
            </a:pPr>
            <a:endParaRPr lang="fa-IR" dirty="0" smtClean="0"/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dirty="0" smtClean="0"/>
              <a:t>کیست های دفع شده دارای قدرت ایجاد عفونت بلافاصله پس از دفع</a:t>
            </a:r>
          </a:p>
          <a:p>
            <a:pPr algn="r" rtl="1">
              <a:buFont typeface="Wingdings" panose="05000000000000000000" pitchFamily="2" charset="2"/>
              <a:buChar char="Ø"/>
            </a:pPr>
            <a:endParaRPr lang="fa-IR" dirty="0" smtClean="0"/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dirty="0" smtClean="0"/>
              <a:t>دفع کمتر کیست در اسهال خونی حاد</a:t>
            </a:r>
          </a:p>
          <a:p>
            <a:pPr algn="r" rtl="1">
              <a:buFont typeface="Wingdings" panose="05000000000000000000" pitchFamily="2" charset="2"/>
              <a:buChar char="Ø"/>
            </a:pPr>
            <a:endParaRPr lang="fa-IR" dirty="0" smtClean="0"/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dirty="0" smtClean="0"/>
              <a:t>دفع کیست غالبا در عفونتهای مزمن و در افراد ناقل</a:t>
            </a:r>
          </a:p>
          <a:p>
            <a:pPr algn="r" rtl="1">
              <a:buFont typeface="Wingdings" panose="05000000000000000000" pitchFamily="2" charset="2"/>
              <a:buChar char="Ø"/>
            </a:pPr>
            <a:endParaRPr lang="fa-IR" dirty="0" smtClean="0"/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dirty="0" smtClean="0"/>
              <a:t>انسان میزبان و مخزن عفونت</a:t>
            </a:r>
          </a:p>
          <a:p>
            <a:pPr algn="r" rtl="1"/>
            <a:endParaRPr lang="fa-IR" dirty="0" smtClean="0"/>
          </a:p>
        </p:txBody>
      </p:sp>
    </p:spTree>
    <p:extLst>
      <p:ext uri="{BB962C8B-B14F-4D97-AF65-F5344CB8AC3E}">
        <p14:creationId xmlns:p14="http://schemas.microsoft.com/office/powerpoint/2010/main" val="3001378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ادامه چرخه زندگی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بلع کیست های رسیده مقاوم در مقابل شیره های اسیدی معده</a:t>
            </a:r>
          </a:p>
          <a:p>
            <a:pPr algn="r" rtl="1"/>
            <a:r>
              <a:rPr lang="fa-IR" dirty="0" smtClean="0"/>
              <a:t>ورود به قسمت انتهایی روده کوچک</a:t>
            </a:r>
          </a:p>
          <a:p>
            <a:pPr algn="r" rtl="1"/>
            <a:r>
              <a:rPr lang="fa-IR" dirty="0" smtClean="0"/>
              <a:t>در این قسمت پاره شدن دیواره کیست، تحت تاثیر شیره های گوارشی و خروج آمیب چهار هسته ای(متاکیست) و تبدیل سریع آن به هشت تروفوزوئیت کوچک </a:t>
            </a:r>
          </a:p>
          <a:p>
            <a:pPr algn="r" rtl="1"/>
            <a:r>
              <a:rPr lang="fa-IR" dirty="0" smtClean="0"/>
              <a:t>حرکت آمیب های کوچک و نارسیده به طرف قسمت پایین روده بزرگ</a:t>
            </a:r>
          </a:p>
          <a:p>
            <a:pPr algn="r" rtl="1"/>
            <a:r>
              <a:rPr lang="fa-IR" dirty="0" smtClean="0"/>
              <a:t>سکون حرکات روده ای باعث تثبیت عفونت در ناحیه سکومی کولون</a:t>
            </a:r>
          </a:p>
          <a:p>
            <a:pPr algn="r" rtl="1"/>
            <a:r>
              <a:rPr lang="fa-IR" dirty="0" smtClean="0"/>
              <a:t>اما گاهی انگل تا ناحیه سیگموئید کشیده می شود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347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037" y="592428"/>
            <a:ext cx="9736428" cy="6040191"/>
          </a:xfrm>
        </p:spPr>
      </p:pic>
    </p:spTree>
    <p:extLst>
      <p:ext uri="{BB962C8B-B14F-4D97-AF65-F5344CB8AC3E}">
        <p14:creationId xmlns:p14="http://schemas.microsoft.com/office/powerpoint/2010/main" val="95275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همه گیرشناسی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rtl="1"/>
            <a:endParaRPr lang="fa-IR" b="1" dirty="0" smtClean="0"/>
          </a:p>
          <a:p>
            <a:pPr algn="ctr" rtl="1"/>
            <a:endParaRPr lang="fa-IR" b="1" dirty="0"/>
          </a:p>
          <a:p>
            <a:pPr algn="ctr" rtl="1"/>
            <a:r>
              <a:rPr lang="fa-IR" b="1" dirty="0" smtClean="0"/>
              <a:t>ایجاد عفونت در بین کسانی که در مکانهای پرجمعیت و با توالت ناکافی و تسهیلات بهداشتی کم مانند بیمارستانهای روانی و ...</a:t>
            </a:r>
          </a:p>
          <a:p>
            <a:pPr algn="ctr" rtl="1"/>
            <a:r>
              <a:rPr lang="fa-IR" b="1" dirty="0" smtClean="0"/>
              <a:t>زندگی در شرایط اقتصادی-اجتماعی بد باعث ایجاد بیشترین میزان شیوع</a:t>
            </a:r>
          </a:p>
          <a:p>
            <a:pPr algn="r" rtl="1"/>
            <a:endParaRPr lang="fa-IR" dirty="0" smtClean="0"/>
          </a:p>
          <a:p>
            <a:pPr algn="r" rtl="1"/>
            <a:endParaRPr lang="fa-IR" dirty="0" smtClean="0"/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9221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/>
              <a:t>منبع اصلی عفونت بیماران مبتلا به شکل مزمن عفونت و یا ناقلین بدون علامت دفع کننده </a:t>
            </a:r>
            <a:r>
              <a:rPr lang="fa-IR" dirty="0" smtClean="0"/>
              <a:t>کیست</a:t>
            </a:r>
          </a:p>
          <a:p>
            <a:pPr algn="r" rtl="1"/>
            <a:r>
              <a:rPr lang="fa-IR" dirty="0" smtClean="0"/>
              <a:t>مبتلایان دارای علامت عملا به عنوان منبع عفونت نقش مهمی ندارند، زیرا تروفوزئیت غیر عفونت زا دفع میکنند.</a:t>
            </a:r>
          </a:p>
          <a:p>
            <a:pPr algn="r" rtl="1"/>
            <a:r>
              <a:rPr lang="fa-IR" dirty="0" smtClean="0"/>
              <a:t>دریافت کیست در انسان از طریق:</a:t>
            </a:r>
          </a:p>
          <a:p>
            <a:pPr marL="514350" indent="-514350" algn="r" rtl="1">
              <a:buFont typeface="+mj-lt"/>
              <a:buAutoNum type="arabicParenR"/>
            </a:pPr>
            <a:r>
              <a:rPr lang="fa-IR" dirty="0" smtClean="0"/>
              <a:t>آب و سبزیجات آلوده به مدفوع عفونی</a:t>
            </a:r>
          </a:p>
          <a:p>
            <a:pPr marL="514350" indent="-514350" algn="r" rtl="1">
              <a:buFont typeface="+mj-lt"/>
              <a:buAutoNum type="arabicParenR"/>
            </a:pPr>
            <a:r>
              <a:rPr lang="fa-IR" dirty="0" smtClean="0"/>
              <a:t>غذای آلوده شده توسط حشرات</a:t>
            </a:r>
          </a:p>
          <a:p>
            <a:pPr marL="514350" indent="-514350" algn="r" rtl="1">
              <a:buFont typeface="+mj-lt"/>
              <a:buAutoNum type="arabicParenR"/>
            </a:pPr>
            <a:r>
              <a:rPr lang="fa-IR" dirty="0" smtClean="0"/>
              <a:t>دستهای افرادی که با مواد غذایی سر و کار داشته و عفونی هستند</a:t>
            </a:r>
          </a:p>
          <a:p>
            <a:pPr marL="514350" indent="-514350" algn="r" rtl="1">
              <a:buFont typeface="+mj-lt"/>
              <a:buAutoNum type="arabicParenR"/>
            </a:pPr>
            <a:r>
              <a:rPr lang="fa-IR" dirty="0" smtClean="0"/>
              <a:t>یا مستقیما از طریق ناقلین عفونت</a:t>
            </a:r>
            <a:endParaRPr lang="fa-IR" dirty="0"/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51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کلیات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موجوداتی تک سلولی</a:t>
            </a:r>
          </a:p>
          <a:p>
            <a:pPr algn="r" rtl="1"/>
            <a:r>
              <a:rPr lang="fa-IR" dirty="0" smtClean="0"/>
              <a:t>به صورت فردی یا گروهی</a:t>
            </a:r>
          </a:p>
          <a:p>
            <a:pPr algn="r" rtl="1"/>
            <a:r>
              <a:rPr lang="fa-IR" dirty="0" smtClean="0"/>
              <a:t>برخی دارای زندگی آزاد و برخی زندگی انگلی</a:t>
            </a:r>
          </a:p>
          <a:p>
            <a:pPr algn="r" rtl="1"/>
            <a:r>
              <a:rPr lang="fa-IR" dirty="0" smtClean="0"/>
              <a:t>انجام اعمال حیاتی تک یاخته ها توسط پروتوپلاسم( ماده دانه دار خشن و یا ظریف)</a:t>
            </a:r>
          </a:p>
          <a:p>
            <a:pPr algn="r" rtl="1"/>
            <a:r>
              <a:rPr lang="fa-IR" dirty="0" smtClean="0"/>
              <a:t>پروتوپلاسم متشکل از دو بخش نوکلئوپلاسم و سیتوپلاسم </a:t>
            </a:r>
          </a:p>
          <a:p>
            <a:pPr algn="r" rtl="1"/>
            <a:r>
              <a:rPr lang="fa-IR" dirty="0" smtClean="0"/>
              <a:t>سیتوپلاسم تشکیل شده ازاکتوپلاسم خارجی نازک و اندوپلاسم داخلی حجیم</a:t>
            </a:r>
          </a:p>
          <a:p>
            <a:pPr algn="r" rtl="1"/>
            <a:r>
              <a:rPr lang="fa-IR" dirty="0" smtClean="0"/>
              <a:t>نقش اکتوپلاسم: در اعمال حرکت، خوردن غذا، دفع، تنفس و محافظت انگل</a:t>
            </a:r>
          </a:p>
          <a:p>
            <a:pPr algn="r" rtl="1"/>
            <a:r>
              <a:rPr lang="fa-IR" dirty="0" smtClean="0"/>
              <a:t>زواید طویل حرکتی در اکتوپلاسم: پاهای کاذب، مژه ها، تاژکها و غشای مواج</a:t>
            </a:r>
          </a:p>
        </p:txBody>
      </p:sp>
    </p:spTree>
    <p:extLst>
      <p:ext uri="{BB962C8B-B14F-4D97-AF65-F5344CB8AC3E}">
        <p14:creationId xmlns:p14="http://schemas.microsoft.com/office/powerpoint/2010/main" val="198137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آسیب شناسی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ضایعات اولیه روده ای و ضایعات ثانویه آن خارج روده ای</a:t>
            </a:r>
          </a:p>
          <a:p>
            <a:pPr algn="r" rtl="1"/>
            <a:r>
              <a:rPr lang="fa-IR" dirty="0" smtClean="0"/>
              <a:t>ضایعات اولیه: به جز موارد معدودی که در قسمت انتهایی ایلئوم دیده می شود محدود به روده بزرگ هستند</a:t>
            </a:r>
          </a:p>
          <a:p>
            <a:pPr algn="r" rtl="1"/>
            <a:r>
              <a:rPr lang="fa-IR" dirty="0" smtClean="0"/>
              <a:t>کبد معمول ترین عضو مبتلا در عفونت خارج روده ای </a:t>
            </a:r>
          </a:p>
          <a:p>
            <a:pPr algn="r" rtl="1"/>
            <a:r>
              <a:rPr lang="fa-IR" dirty="0" smtClean="0"/>
              <a:t>اما هر عضو دیگری ممکن است درگیر عفونت شود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2966577"/>
            <a:ext cx="3327996" cy="3304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30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فعالیتهای بیماریزایی انتامباهیستولیتیکا به موارد زیر بستگی دارد:</a:t>
            </a:r>
          </a:p>
          <a:p>
            <a:pPr marL="514350" indent="-514350" algn="r" rtl="1">
              <a:buFont typeface="+mj-lt"/>
              <a:buAutoNum type="arabicParenR"/>
            </a:pPr>
            <a:r>
              <a:rPr lang="fa-IR" dirty="0" smtClean="0"/>
              <a:t>مقاومت میزبان</a:t>
            </a:r>
          </a:p>
          <a:p>
            <a:pPr marL="514350" indent="-514350" algn="r" rtl="1">
              <a:buFont typeface="+mj-lt"/>
              <a:buAutoNum type="arabicParenR"/>
            </a:pPr>
            <a:r>
              <a:rPr lang="fa-IR" dirty="0" smtClean="0"/>
              <a:t>حدت و قدرت تهاجمی سوش آمیب</a:t>
            </a:r>
          </a:p>
          <a:p>
            <a:pPr marL="514350" indent="-514350" algn="r" rtl="1">
              <a:buFont typeface="+mj-lt"/>
              <a:buAutoNum type="arabicParenR"/>
            </a:pPr>
            <a:r>
              <a:rPr lang="fa-IR" dirty="0" smtClean="0"/>
              <a:t>شرایط درونی لوله گوارش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fa-IR" dirty="0" smtClean="0"/>
              <a:t>مقاومت وابسته: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dirty="0" smtClean="0"/>
              <a:t>ایمنی ذاتی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dirty="0" smtClean="0"/>
              <a:t>وضعیت غذایی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dirty="0" smtClean="0"/>
              <a:t>عدم ابتلا به بیماریهای عفونی و ناتوان کننده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4163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buFont typeface="Wingdings" panose="05000000000000000000" pitchFamily="2" charset="2"/>
              <a:buChar char="q"/>
            </a:pPr>
            <a:r>
              <a:rPr lang="fa-IR" dirty="0" smtClean="0"/>
              <a:t>ضایعات اولیه عبارتست از یک ناحیه نکروتیک نازک در سطح مخاط و یا یک برجستگی دانه ای کوچک با یک منفذ ریز منجر به تشکیل یک حفره بطری مانند محتوی سلولهای مرده، موکوس  و آمیب </a:t>
            </a: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dirty="0" smtClean="0"/>
              <a:t>تغییرات بافت شناختی شامل:</a:t>
            </a: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fa-IR" dirty="0" smtClean="0"/>
              <a:t>انحلال بافت</a:t>
            </a: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fa-IR" dirty="0" smtClean="0"/>
              <a:t>ترومبوز مویرگها</a:t>
            </a: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fa-IR" dirty="0" smtClean="0"/>
              <a:t>خونریزیهای نقطه ای</a:t>
            </a: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fa-IR" dirty="0" smtClean="0"/>
              <a:t>ارتشاح سلولهای گرد</a:t>
            </a: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fa-IR" dirty="0" smtClean="0"/>
              <a:t>نکروز</a:t>
            </a:r>
          </a:p>
        </p:txBody>
      </p:sp>
    </p:spTree>
    <p:extLst>
      <p:ext uri="{BB962C8B-B14F-4D97-AF65-F5344CB8AC3E}">
        <p14:creationId xmlns:p14="http://schemas.microsoft.com/office/powerpoint/2010/main" val="171104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buFont typeface="Wingdings" panose="05000000000000000000" pitchFamily="2" charset="2"/>
              <a:buChar char="q"/>
            </a:pPr>
            <a:r>
              <a:rPr lang="fa-IR" dirty="0" smtClean="0"/>
              <a:t>عوارض آمیبیاز روده ای شامل: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dirty="0" smtClean="0"/>
              <a:t>آپاندیسیت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dirty="0" smtClean="0"/>
              <a:t>سوراخ شدن روده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dirty="0" smtClean="0"/>
              <a:t>خونریزی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dirty="0" smtClean="0"/>
              <a:t>تنگی مجرا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dirty="0" smtClean="0"/>
              <a:t>گرانولوما و ایجاد شبه پولیپ به نام آمبوما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64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انتشار آمیب از کانون اولیه روده به سایر ارگانها توسط جریان خون</a:t>
            </a:r>
          </a:p>
          <a:p>
            <a:pPr algn="r" rtl="1"/>
            <a:r>
              <a:rPr lang="fa-IR" dirty="0" smtClean="0"/>
              <a:t>هپاتیت منتشر آمیبی: کبد بزرگ و حساس </a:t>
            </a:r>
          </a:p>
          <a:p>
            <a:pPr algn="r" rtl="1"/>
            <a:r>
              <a:rPr lang="fa-IR" dirty="0" smtClean="0"/>
              <a:t>آبسه های آمیبی کبد: تقریبا 80% آبسه ها محدود به لوب راست کبد و با تمایل بیشتر به بخش خلفی</a:t>
            </a:r>
          </a:p>
          <a:p>
            <a:pPr algn="r" rtl="1"/>
            <a:r>
              <a:rPr lang="fa-IR" dirty="0" smtClean="0"/>
              <a:t>آمیبیازیس ریوی پس از آبسه کبدی معمولترین است</a:t>
            </a:r>
          </a:p>
          <a:p>
            <a:pPr algn="r" rtl="1"/>
            <a:r>
              <a:rPr lang="fa-IR" dirty="0" smtClean="0"/>
              <a:t>آبسه های مغزی</a:t>
            </a:r>
          </a:p>
          <a:p>
            <a:pPr algn="r" rtl="1"/>
            <a:r>
              <a:rPr lang="fa-IR" dirty="0" smtClean="0"/>
              <a:t>آبسه های طحال</a:t>
            </a:r>
          </a:p>
          <a:p>
            <a:pPr algn="r" rtl="1"/>
            <a:r>
              <a:rPr lang="fa-IR" dirty="0" smtClean="0"/>
              <a:t>واژینیت زخم شونده و ....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1224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515600" cy="6203100"/>
          </a:xfrm>
        </p:spPr>
      </p:pic>
    </p:spTree>
    <p:extLst>
      <p:ext uri="{BB962C8B-B14F-4D97-AF65-F5344CB8AC3E}">
        <p14:creationId xmlns:p14="http://schemas.microsoft.com/office/powerpoint/2010/main" val="18044328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در آمیبیاز حاد روده ای، اسهال خونی حاد همراه با تکرار دفع مدفوع کم، حاوی خون، موکوس، درد و حساسیت شکم، تب 38-39 درجه، از دادن آب بدن و مسمومیت و لاغری</a:t>
            </a:r>
          </a:p>
          <a:p>
            <a:pPr algn="r" rtl="1"/>
            <a:r>
              <a:rPr lang="fa-IR" dirty="0" smtClean="0"/>
              <a:t>در آمیبیازیس مزمن: حملات مکرر اسهال خونی، اختلالات معدی-روده ای خفیف یا متوسط، حساسیت موضعی شکم، بزرگ شدن کبد</a:t>
            </a:r>
          </a:p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مد نظر قرار دادن تشخیص افتراقی کولیت زخم شونده، کارسینومای روده بزرگ</a:t>
            </a:r>
          </a:p>
        </p:txBody>
      </p:sp>
    </p:spTree>
    <p:extLst>
      <p:ext uri="{BB962C8B-B14F-4D97-AF65-F5344CB8AC3E}">
        <p14:creationId xmlns:p14="http://schemas.microsoft.com/office/powerpoint/2010/main" val="2952207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تشخیص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buFont typeface="Wingdings" panose="05000000000000000000" pitchFamily="2" charset="2"/>
              <a:buChar char="v"/>
            </a:pPr>
            <a:r>
              <a:rPr lang="fa-IR" dirty="0" smtClean="0"/>
              <a:t>تشخیص نهایی مبتنی بر شناسایی انگل در مدفوع یا بافتها و مطالعات سرولوژیک</a:t>
            </a:r>
          </a:p>
          <a:p>
            <a:pPr algn="r" rtl="1">
              <a:buFont typeface="Wingdings" panose="05000000000000000000" pitchFamily="2" charset="2"/>
              <a:buChar char="v"/>
            </a:pPr>
            <a:endParaRPr lang="fa-IR" dirty="0" smtClean="0"/>
          </a:p>
          <a:p>
            <a:pPr algn="r" rtl="1">
              <a:buFont typeface="Wingdings" panose="05000000000000000000" pitchFamily="2" charset="2"/>
              <a:buChar char="v"/>
            </a:pPr>
            <a:r>
              <a:rPr lang="fa-IR" dirty="0" smtClean="0"/>
              <a:t>تفریق تشخیص بالینی آمیبیازیس روده ای از دیگر اسهال های خونی و بیماریهای روده ای و کیست هیداتید، عفونت کیسه صفرا و بدخیمی ها</a:t>
            </a:r>
          </a:p>
          <a:p>
            <a:pPr algn="r" rtl="1">
              <a:buFont typeface="Wingdings" panose="05000000000000000000" pitchFamily="2" charset="2"/>
              <a:buChar char="v"/>
            </a:pPr>
            <a:endParaRPr lang="fa-IR" dirty="0" smtClean="0"/>
          </a:p>
          <a:p>
            <a:pPr algn="r" rtl="1">
              <a:buFont typeface="Wingdings" panose="05000000000000000000" pitchFamily="2" charset="2"/>
              <a:buChar char="v"/>
            </a:pPr>
            <a:r>
              <a:rPr lang="fa-IR" dirty="0" smtClean="0"/>
              <a:t>تشخیص بالینی مبتنی بر سابقه مسافرت و یا اقامت در مناطق اندمیک، وجود علائم و نشانه های مشخص معدی – روده ای در معاینات بدنی، سیگموئیدوسکوپی و رادیوگرافی</a:t>
            </a:r>
          </a:p>
        </p:txBody>
      </p:sp>
    </p:spTree>
    <p:extLst>
      <p:ext uri="{BB962C8B-B14F-4D97-AF65-F5344CB8AC3E}">
        <p14:creationId xmlns:p14="http://schemas.microsoft.com/office/powerpoint/2010/main" val="24523453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تشخیص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rtl="1"/>
            <a:r>
              <a:rPr lang="fa-IR" dirty="0" smtClean="0"/>
              <a:t>تشخیص آزمایشگاهی با شناسایی میکروسکوپی انگل در مدفوع و بافتها</a:t>
            </a:r>
          </a:p>
          <a:p>
            <a:pPr algn="r" rtl="1"/>
            <a:endParaRPr lang="fa-IR" dirty="0" smtClean="0"/>
          </a:p>
          <a:p>
            <a:pPr algn="ctr" rtl="1"/>
            <a:r>
              <a:rPr lang="fa-IR" dirty="0" smtClean="0"/>
              <a:t>دلیل عدم تشخیص: ناشی از روش غلط، جستجوی ناکافی و یا اشتباه انتامباهیستولیتیکا با سایر تک یاخته ها، سلول ها، مواد شبه انگل و یا ماکروفاژها</a:t>
            </a:r>
          </a:p>
          <a:p>
            <a:pPr algn="ctr" rtl="1"/>
            <a:r>
              <a:rPr lang="fa-IR" dirty="0" smtClean="0"/>
              <a:t>آزمایش مدفوع به روش مستقیم مدفوع اسهالی و آبکی برای یافتن تروفوزوئیت </a:t>
            </a:r>
          </a:p>
          <a:p>
            <a:pPr algn="ctr" rtl="1"/>
            <a:r>
              <a:rPr lang="fa-IR" dirty="0" smtClean="0"/>
              <a:t>آزمایش هر دو نوع مدفوع قوام دار و آبکی </a:t>
            </a:r>
          </a:p>
          <a:p>
            <a:pPr algn="ctr" rtl="1"/>
            <a:r>
              <a:rPr lang="fa-IR" dirty="0" smtClean="0"/>
              <a:t>تهیه گسترش های دائمی با تریکروم یا هماتوکسیلین آهن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50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162" y="3254927"/>
            <a:ext cx="4026520" cy="3042842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762" y="420724"/>
            <a:ext cx="8993877" cy="301935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668" y="3254927"/>
            <a:ext cx="4893972" cy="3042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318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ادامه کلیات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dirty="0" smtClean="0"/>
              <a:t>ورود غذا در هر قسمتی از سیتوپلاسم </a:t>
            </a:r>
          </a:p>
          <a:p>
            <a:pPr algn="r" rtl="1"/>
            <a:r>
              <a:rPr lang="fa-IR" dirty="0" smtClean="0"/>
              <a:t>در بعضی گونه ها وجود ناحیه خاصی به نام پریستوم </a:t>
            </a:r>
          </a:p>
          <a:p>
            <a:pPr algn="r" rtl="1"/>
            <a:r>
              <a:rPr lang="fa-IR" dirty="0" smtClean="0"/>
              <a:t>ورود غذا از طریق پریستوم و ورود از طریق آن به سیتوستوم و سپس با عبور از عضو لوله مانند به نام سیتوفارنکس رسیدن به اندوپلاسم</a:t>
            </a:r>
          </a:p>
          <a:p>
            <a:pPr algn="r" rtl="1"/>
            <a:r>
              <a:rPr lang="fa-IR" dirty="0" smtClean="0"/>
              <a:t>نقش اندوپلاسم در تغذیه انگل و به علت دارا بودن هسته در تولید مثل</a:t>
            </a:r>
          </a:p>
          <a:p>
            <a:pPr algn="r" rtl="1"/>
            <a:r>
              <a:rPr lang="fa-IR" dirty="0" smtClean="0"/>
              <a:t>در بعضی انگل ها اندوپلاسم دارای واکوئل های غذایی، اجسام خارجی، واکوئل های انقباضی و اجسام کروماتوئیدی</a:t>
            </a:r>
          </a:p>
          <a:p>
            <a:pPr algn="r" rtl="1"/>
            <a:r>
              <a:rPr lang="fa-IR" dirty="0" smtClean="0"/>
              <a:t>عمل واکوئل های انقباضی: تنظیم فشار اسموتیک و دفع مواد زائد</a:t>
            </a:r>
          </a:p>
          <a:p>
            <a:pPr algn="r" rtl="1"/>
            <a:r>
              <a:rPr lang="fa-IR" dirty="0" smtClean="0"/>
              <a:t>وجود یک کینتوپلاست مرکب از جسم پارابازال و بلفاروبلاست در انگلهای شاخه ماستیگوفورا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1662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buFont typeface="Wingdings" panose="05000000000000000000" pitchFamily="2" charset="2"/>
              <a:buChar char="Ø"/>
            </a:pPr>
            <a:r>
              <a:rPr lang="fa-IR" dirty="0" smtClean="0"/>
              <a:t>مدفوع جامد یا قوام دار برای مشاهده کیست (ناقلین یا بیماران مزمن)</a:t>
            </a: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dirty="0" smtClean="0"/>
              <a:t>آزمایش در سرم فیزیولوژی یا ید</a:t>
            </a: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dirty="0" smtClean="0"/>
              <a:t>استفاده از روش های تغلیظ</a:t>
            </a: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dirty="0" smtClean="0"/>
              <a:t>آزمایش با سیگموئیدسکپ</a:t>
            </a: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dirty="0" smtClean="0"/>
              <a:t>نمونه های بیوپسی</a:t>
            </a: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dirty="0" smtClean="0"/>
              <a:t>کشت مدفوع</a:t>
            </a: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dirty="0" smtClean="0"/>
              <a:t>آزمایشات سرولوژیک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7835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rtl="1">
              <a:buFont typeface="Wingdings" panose="05000000000000000000" pitchFamily="2" charset="2"/>
              <a:buChar char="v"/>
            </a:pPr>
            <a:r>
              <a:rPr lang="fa-IR" dirty="0" smtClean="0"/>
              <a:t>در صورت انجام روش مستقیم با روش های تغلیظ احتمال یافتن انگل به 30-50% در هر نوبت افزایش می یابد</a:t>
            </a:r>
          </a:p>
          <a:p>
            <a:pPr algn="ctr" rtl="1">
              <a:buFont typeface="Wingdings" panose="05000000000000000000" pitchFamily="2" charset="2"/>
              <a:buChar char="v"/>
            </a:pPr>
            <a:endParaRPr lang="fa-IR" dirty="0" smtClean="0"/>
          </a:p>
          <a:p>
            <a:pPr algn="ctr" rtl="1">
              <a:buFont typeface="Wingdings" panose="05000000000000000000" pitchFamily="2" charset="2"/>
              <a:buChar char="v"/>
            </a:pPr>
            <a:r>
              <a:rPr lang="fa-IR" dirty="0" smtClean="0"/>
              <a:t>آزمایشات سرولوژیک </a:t>
            </a:r>
            <a:r>
              <a:rPr lang="en-US" dirty="0" smtClean="0"/>
              <a:t>IHA</a:t>
            </a:r>
            <a:r>
              <a:rPr lang="fa-IR" dirty="0"/>
              <a:t> </a:t>
            </a:r>
            <a:r>
              <a:rPr lang="fa-IR" dirty="0" smtClean="0"/>
              <a:t>و </a:t>
            </a:r>
            <a:r>
              <a:rPr lang="en-US" dirty="0" smtClean="0"/>
              <a:t>ELISA</a:t>
            </a:r>
            <a:r>
              <a:rPr lang="fa-IR" dirty="0" smtClean="0"/>
              <a:t> برای یافتن آنتی بادی های انتامباهیستولیتیکا و تشخیص آمیبیازیس مهاجم</a:t>
            </a: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41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درمان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buFont typeface="Wingdings" panose="05000000000000000000" pitchFamily="2" charset="2"/>
              <a:buChar char="Ø"/>
            </a:pPr>
            <a:r>
              <a:rPr lang="fa-IR" dirty="0" smtClean="0"/>
              <a:t>اثرات درمان دارویی عبارتند از:</a:t>
            </a:r>
          </a:p>
          <a:p>
            <a:pPr marL="514350" indent="-514350" algn="r" rtl="1">
              <a:buFont typeface="+mj-lt"/>
              <a:buAutoNum type="arabicParenR"/>
            </a:pPr>
            <a:r>
              <a:rPr lang="fa-IR" dirty="0" smtClean="0"/>
              <a:t>رهایی از حملات حاد بیماری</a:t>
            </a:r>
          </a:p>
          <a:p>
            <a:pPr marL="514350" indent="-514350" algn="r" rtl="1">
              <a:buFont typeface="+mj-lt"/>
              <a:buAutoNum type="arabicParenR"/>
            </a:pPr>
            <a:r>
              <a:rPr lang="fa-IR" dirty="0" smtClean="0"/>
              <a:t>از بین بردن تروفوزوئیت ها در مخاط روده و مجرا </a:t>
            </a:r>
          </a:p>
          <a:p>
            <a:pPr marL="514350" indent="-514350" algn="r" rtl="1">
              <a:buFont typeface="+mj-lt"/>
              <a:buAutoNum type="arabicParenR"/>
            </a:pPr>
            <a:r>
              <a:rPr lang="fa-IR" dirty="0" smtClean="0"/>
              <a:t>کنترل عفونت باکتریایی ثانویه</a:t>
            </a:r>
          </a:p>
          <a:p>
            <a:pPr marL="514350" indent="-514350" algn="r" rtl="1">
              <a:buFont typeface="+mj-lt"/>
              <a:buAutoNum type="arabicParenR"/>
            </a:pPr>
            <a:endParaRPr lang="fa-IR" dirty="0"/>
          </a:p>
          <a:p>
            <a:pPr algn="r" rtl="1">
              <a:buFont typeface="Wingdings" panose="05000000000000000000" pitchFamily="2" charset="2"/>
              <a:buChar char="v"/>
            </a:pPr>
            <a:r>
              <a:rPr lang="fa-I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در آمیبیازیس روده ای حاد، مترونیدازول ( فلاژیل ) داروی انتخابی است.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4014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buFont typeface="Wingdings" panose="05000000000000000000" pitchFamily="2" charset="2"/>
              <a:buChar char="ü"/>
            </a:pPr>
            <a:r>
              <a:rPr lang="fa-IR" dirty="0" smtClean="0"/>
              <a:t>داروی جانشین برای اسهال خونی آمیبی، دی هیدروامتین یا امتین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dirty="0" smtClean="0"/>
              <a:t>امتین تنها بر آمیب های درون بافتی موثر است و مصرف آن باید با داروهای موثر بر آمیب های درون مجرا، نظیر پارامومایسین و یدوکینول تداوم یابد.</a:t>
            </a:r>
          </a:p>
          <a:p>
            <a:pPr algn="r" rtl="1">
              <a:buFont typeface="Wingdings" panose="05000000000000000000" pitchFamily="2" charset="2"/>
              <a:buChar char="ü"/>
            </a:pPr>
            <a:endParaRPr lang="fa-IR" dirty="0"/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dirty="0" smtClean="0"/>
              <a:t>درمان هرگز بر علیه مرحله کیستی انگل صورت نمی گیرد خواه بیمار با علامت یا بدون علامت باشد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dirty="0" smtClean="0"/>
              <a:t>درمان بر علیه تروفوزوئیت ها انجام میشود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5467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پیشگیری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buFont typeface="Wingdings" panose="05000000000000000000" pitchFamily="2" charset="2"/>
              <a:buChar char="§"/>
            </a:pPr>
            <a:r>
              <a:rPr lang="fa-IR" dirty="0" smtClean="0"/>
              <a:t>از آنجا که انسان منبع اصلی عفونت است تمام مبتلایان باید درمان شده و نزدیکان آنها مورد آزمایش قرار گیرند.</a:t>
            </a:r>
            <a:endParaRPr lang="fa-IR" dirty="0"/>
          </a:p>
          <a:p>
            <a:pPr algn="r" rtl="1">
              <a:buFont typeface="Wingdings" panose="05000000000000000000" pitchFamily="2" charset="2"/>
              <a:buChar char="§"/>
            </a:pPr>
            <a:r>
              <a:rPr lang="fa-IR" dirty="0" smtClean="0"/>
              <a:t>روش های بهداشتی دفع فاضلاب باید به کار گرفته شود، توالتها باید سرپوشیده باشند، و مدفوعی که به عنوان بارور کننده زمین به کار می رود باید به مدت کافی روی هم انباشته شود.</a:t>
            </a:r>
            <a:endParaRPr lang="fa-IR" dirty="0"/>
          </a:p>
          <a:p>
            <a:pPr algn="r" rtl="1">
              <a:buFont typeface="Wingdings" panose="05000000000000000000" pitchFamily="2" charset="2"/>
              <a:buChar char="§"/>
            </a:pPr>
            <a:r>
              <a:rPr lang="fa-IR" dirty="0" smtClean="0"/>
              <a:t>محافظت صحیح و تصفیه منابع آب </a:t>
            </a: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fa-IR" dirty="0" smtClean="0"/>
              <a:t>جوشانیدن آب</a:t>
            </a: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fa-IR" dirty="0" smtClean="0"/>
              <a:t>کنترل حشرات با حشره کش</a:t>
            </a: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fa-IR" dirty="0" smtClean="0"/>
              <a:t>محافظت مواد غذایی از آلودگی با گرد وخاک</a:t>
            </a: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9902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4"/>
            <a:ext cx="10515600" cy="6492875"/>
          </a:xfrm>
        </p:spPr>
      </p:pic>
    </p:spTree>
    <p:extLst>
      <p:ext uri="{BB962C8B-B14F-4D97-AF65-F5344CB8AC3E}">
        <p14:creationId xmlns:p14="http://schemas.microsoft.com/office/powerpoint/2010/main" val="38936073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انتامبا </a:t>
            </a:r>
            <a:r>
              <a:rPr lang="fa-IR" dirty="0"/>
              <a:t>(آمیب) </a:t>
            </a:r>
            <a:r>
              <a:rPr lang="fa-IR" dirty="0" smtClean="0"/>
              <a:t>کلی</a:t>
            </a:r>
            <a:r>
              <a:rPr lang="fa-IR" dirty="0"/>
              <a:t>، گونه ای دیگر از آمیب ها</a:t>
            </a:r>
            <a:br>
              <a:rPr lang="fa-IR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en-US" dirty="0" err="1" smtClean="0"/>
              <a:t>Entamoeba</a:t>
            </a:r>
            <a:r>
              <a:rPr lang="en-US" dirty="0" smtClean="0"/>
              <a:t> coli </a:t>
            </a:r>
            <a:r>
              <a:rPr lang="fa-IR" dirty="0" smtClean="0"/>
              <a:t> گونه </a:t>
            </a:r>
            <a:r>
              <a:rPr lang="fa-IR" dirty="0"/>
              <a:t>ای دیگر از آمیب هاست که همه ویژگی های عمومی این خوانواده را داراست. </a:t>
            </a:r>
            <a:endParaRPr lang="fa-IR" dirty="0" smtClean="0"/>
          </a:p>
          <a:p>
            <a:pPr algn="r" rtl="1"/>
            <a:r>
              <a:rPr lang="fa-IR" dirty="0" smtClean="0"/>
              <a:t>انتامبا کلی </a:t>
            </a:r>
            <a:r>
              <a:rPr lang="fa-IR" dirty="0"/>
              <a:t>همانطور که گفتیم یک گونه دیگر از آمیب هاست پس دارای ویژگی های نظیر پای کاذب و وجود تروفوزوئیت در سیکل زندگی و کیست است</a:t>
            </a:r>
            <a:r>
              <a:rPr lang="fa-IR" dirty="0" smtClean="0"/>
              <a:t>.</a:t>
            </a:r>
          </a:p>
          <a:p>
            <a:pPr algn="r" rtl="1"/>
            <a:r>
              <a:rPr lang="fa-IR" dirty="0" smtClean="0"/>
              <a:t> </a:t>
            </a:r>
            <a:r>
              <a:rPr lang="fa-IR" dirty="0"/>
              <a:t>این انگل برای انسان بیماری زا نیست و بیماری ایجاد نمیکند ولی به دلیل شباهت بسیار بالای آن به آمیب هیستولیتیکا و اینکه این آمیب هم از میکروب های فلور روده بسیاری از افراد است، این آمیب را نیز مورد بررسی قرار میدهیم.</a:t>
            </a: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1005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/>
              <a:t>شیوع</a:t>
            </a:r>
            <a:br>
              <a:rPr lang="fa-IR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r" rtl="1">
              <a:buFont typeface="Wingdings" panose="05000000000000000000" pitchFamily="2" charset="2"/>
              <a:buChar char="Ø"/>
            </a:pPr>
            <a:r>
              <a:rPr lang="fa-IR" sz="3200" dirty="0" smtClean="0"/>
              <a:t>شایع </a:t>
            </a:r>
            <a:r>
              <a:rPr lang="fa-IR" sz="3200" dirty="0"/>
              <a:t>ترین آمیب غیر بیماري زاي روده بزرگ است و در ایران نیز فراوان </a:t>
            </a:r>
            <a:r>
              <a:rPr lang="fa-IR" sz="3200" dirty="0" smtClean="0"/>
              <a:t>است</a:t>
            </a:r>
          </a:p>
          <a:p>
            <a:pPr algn="r" rtl="1">
              <a:buFont typeface="Wingdings" panose="05000000000000000000" pitchFamily="2" charset="2"/>
              <a:buChar char="Ø"/>
            </a:pPr>
            <a:endParaRPr lang="fa-IR" sz="3200" dirty="0" smtClean="0"/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sz="3200" dirty="0" smtClean="0"/>
              <a:t>اکثرا </a:t>
            </a:r>
            <a:r>
              <a:rPr lang="fa-IR" sz="3200" dirty="0"/>
              <a:t>با هیستولیتیکا اشتباه می شود چون شیوع آن زیاد است و چهار فرم هیستولیتیکا را دارد</a:t>
            </a:r>
            <a:r>
              <a:rPr lang="fa-IR" sz="3200" dirty="0" smtClean="0"/>
              <a:t>.</a:t>
            </a:r>
          </a:p>
          <a:p>
            <a:pPr algn="r" rtl="1">
              <a:buFont typeface="Wingdings" panose="05000000000000000000" pitchFamily="2" charset="2"/>
              <a:buChar char="Ø"/>
            </a:pPr>
            <a:endParaRPr lang="fa-IR" sz="3200" dirty="0"/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sz="3200" dirty="0"/>
              <a:t>بیماری زا نیست ولی شاخص بهداشتی خوبیست چون سیکل زندگی آن </a:t>
            </a:r>
            <a:r>
              <a:rPr lang="fa-IR" sz="3200" dirty="0" smtClean="0"/>
              <a:t>شبیه هیستولیتیکاست</a:t>
            </a:r>
          </a:p>
          <a:p>
            <a:pPr algn="r" rtl="1">
              <a:buFont typeface="Wingdings" panose="05000000000000000000" pitchFamily="2" charset="2"/>
              <a:buChar char="Ø"/>
            </a:pPr>
            <a:endParaRPr lang="fa-IR" sz="3200" dirty="0" smtClean="0"/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sz="3200" dirty="0" smtClean="0"/>
              <a:t>وقتی </a:t>
            </a:r>
            <a:r>
              <a:rPr lang="fa-IR" sz="3200" dirty="0"/>
              <a:t>که این آمیب در جامعه زیاد باشد نشان دهنده این است هیستولیتیکا هم میتواند بالا باشد چون که راههاي انتقال و آلودگی آن شبیه هم است در ایران ۸ تا ۶۰ درصد شیوع </a:t>
            </a:r>
            <a:r>
              <a:rPr lang="fa-IR" sz="3200" dirty="0" smtClean="0"/>
              <a:t>داریم</a:t>
            </a:r>
            <a:endParaRPr lang="fa-IR" sz="3200" dirty="0"/>
          </a:p>
          <a:p>
            <a:pPr marL="0" indent="0" algn="r" rtl="1">
              <a:buNone/>
            </a:pPr>
            <a:r>
              <a:rPr lang="fa-IR" dirty="0"/>
              <a:t/>
            </a:r>
            <a:br>
              <a:rPr lang="fa-IR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36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515600" cy="612582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499892"/>
            <a:ext cx="2755006" cy="187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73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/>
              <a:t>تفاوت </a:t>
            </a:r>
            <a:r>
              <a:rPr lang="fa-IR" dirty="0" smtClean="0"/>
              <a:t>انتامبا کلی </a:t>
            </a:r>
            <a:r>
              <a:rPr lang="fa-IR" dirty="0"/>
              <a:t>با هیستولیتیکا</a:t>
            </a:r>
            <a:br>
              <a:rPr lang="fa-IR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dirty="0"/>
              <a:t>تروف هیستولیتیکا بیشکل تک هسته است این هم بی شکل و تک هسته اي است اما هسته ي آن فرق می کند</a:t>
            </a:r>
            <a:r>
              <a:rPr lang="fa-IR" dirty="0" smtClean="0"/>
              <a:t>.</a:t>
            </a:r>
          </a:p>
          <a:p>
            <a:pPr algn="r" rtl="1"/>
            <a:r>
              <a:rPr lang="fa-IR" dirty="0" smtClean="0"/>
              <a:t> </a:t>
            </a:r>
            <a:r>
              <a:rPr lang="fa-IR" dirty="0"/>
              <a:t>در هیستولیتیکا درهسته کاریوزوم در وسط است و کروماتید منظم است ولی در این کاریوزوم کنار است</a:t>
            </a:r>
            <a:r>
              <a:rPr lang="fa-IR" dirty="0" smtClean="0"/>
              <a:t>.</a:t>
            </a:r>
          </a:p>
          <a:p>
            <a:pPr algn="r" rtl="1"/>
            <a:r>
              <a:rPr lang="fa-IR" dirty="0" smtClean="0"/>
              <a:t> </a:t>
            </a:r>
            <a:r>
              <a:rPr lang="fa-IR" dirty="0"/>
              <a:t>شکل هسته ها و تعدادشان با یکدیگر از نظر مورفولوژیک متفاوت است یعنی </a:t>
            </a:r>
            <a:r>
              <a:rPr lang="fa-IR" dirty="0" smtClean="0"/>
              <a:t>انتامبا کلي </a:t>
            </a:r>
            <a:r>
              <a:rPr lang="fa-IR" dirty="0"/>
              <a:t>را بدون </a:t>
            </a:r>
            <a:r>
              <a:rPr lang="en-US" dirty="0"/>
              <a:t>PCR </a:t>
            </a:r>
            <a:r>
              <a:rPr lang="fa-IR" dirty="0"/>
              <a:t>هم میتوانیم تشخیص دهیم</a:t>
            </a:r>
            <a:r>
              <a:rPr lang="fa-IR" dirty="0" smtClean="0"/>
              <a:t>.</a:t>
            </a:r>
            <a:endParaRPr lang="fa-IR" dirty="0"/>
          </a:p>
          <a:p>
            <a:pPr algn="r" rtl="1"/>
            <a:r>
              <a:rPr lang="fa-IR" dirty="0"/>
              <a:t>کیست هیستولیتیکا کروي است و ۱تا ۴ هسته اي است در صورتی که کیست کولاي کروي و بیضی است و با یک تا هشت هسته(به صورت نادر حتی ۱۶تا ۳۲هسته اي) دارد.</a:t>
            </a:r>
          </a:p>
        </p:txBody>
      </p:sp>
    </p:spTree>
    <p:extLst>
      <p:ext uri="{BB962C8B-B14F-4D97-AF65-F5344CB8AC3E}">
        <p14:creationId xmlns:p14="http://schemas.microsoft.com/office/powerpoint/2010/main" val="19379453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ادامه کلیات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نقش هسته: حفظ بقا و تولید مثل </a:t>
            </a:r>
          </a:p>
          <a:p>
            <a:pPr algn="r" rtl="1"/>
            <a:endParaRPr lang="fa-IR" dirty="0"/>
          </a:p>
          <a:p>
            <a:pPr marL="0" indent="0" algn="r" rtl="1">
              <a:buNone/>
            </a:pPr>
            <a:r>
              <a:rPr lang="fa-IR" dirty="0" smtClean="0"/>
              <a:t>هسته</a:t>
            </a:r>
            <a:r>
              <a:rPr lang="fa-IR" dirty="0"/>
              <a:t>:</a:t>
            </a: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dirty="0" smtClean="0"/>
              <a:t>وزیکولی: کروماتین به صورت یک توده متراکم و منفرد</a:t>
            </a:r>
          </a:p>
          <a:p>
            <a:pPr algn="l">
              <a:buFont typeface="Wingdings" panose="05000000000000000000" pitchFamily="2" charset="2"/>
              <a:buChar char="Ø"/>
            </a:pPr>
            <a:endParaRPr lang="fa-IR" dirty="0" smtClean="0"/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dirty="0" smtClean="0"/>
              <a:t>دانه دار: کروماتین به صورت منتشر</a:t>
            </a:r>
          </a:p>
          <a:p>
            <a:pPr marL="0" indent="0" algn="r" rtl="1">
              <a:buNone/>
            </a:pPr>
            <a:r>
              <a:rPr lang="fa-IR" dirty="0" smtClean="0"/>
              <a:t>وجود کاریوزوم در نزدیک هسته و موثر در فرآیند پیش میتوز و به شدت رنگ پذیر</a:t>
            </a:r>
          </a:p>
          <a:p>
            <a:pPr marL="0" indent="0" algn="r" rtl="1">
              <a:buNone/>
            </a:pPr>
            <a:r>
              <a:rPr lang="fa-IR" dirty="0" smtClean="0"/>
              <a:t>ساختمان هسته و نظم کروماتین آن و کاریوزوم کمک کننده در تمایز گونه ها</a:t>
            </a:r>
          </a:p>
          <a:p>
            <a:pPr marL="0" indent="0" algn="r" rtl="1">
              <a:buNone/>
            </a:pP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56539753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/>
              <a:t>سیکل زندگی</a:t>
            </a:r>
            <a:br>
              <a:rPr lang="fa-IR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/>
              <a:t>سیکل زندگی آن دقیقا مثل هیستولیتیکا است</a:t>
            </a:r>
            <a:r>
              <a:rPr lang="fa-IR" dirty="0" smtClean="0"/>
              <a:t>.</a:t>
            </a:r>
          </a:p>
          <a:p>
            <a:pPr algn="r" rtl="1"/>
            <a:r>
              <a:rPr lang="fa-IR" dirty="0" smtClean="0"/>
              <a:t> </a:t>
            </a:r>
            <a:r>
              <a:rPr lang="fa-IR" dirty="0"/>
              <a:t>یک تفاوت وجود دارد در هیستولیتیکا یک تقسیم انجام می شود و چهار هسته هشت هسته می شود و متا کیست هشت هسته اي است ولی در این امیب این تقسیم وجود ندارد از همان اول ۸ هسته اي می باشد.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871" y="3589176"/>
            <a:ext cx="3940466" cy="252921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337" y="3589176"/>
            <a:ext cx="3776059" cy="252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033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ژیاردیا لامبلیا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394" y="2160588"/>
            <a:ext cx="5175249" cy="3881437"/>
          </a:xfrm>
        </p:spPr>
      </p:pic>
    </p:spTree>
    <p:extLst>
      <p:ext uri="{BB962C8B-B14F-4D97-AF65-F5344CB8AC3E}">
        <p14:creationId xmlns:p14="http://schemas.microsoft.com/office/powerpoint/2010/main" val="236514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ژیاردیا لامبلیا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 rtl="1"/>
            <a:r>
              <a:rPr lang="fa-IR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نام بیماری: </a:t>
            </a:r>
          </a:p>
          <a:p>
            <a:pPr algn="ctr" rtl="1"/>
            <a:endParaRPr lang="fa-IR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rtl="1"/>
            <a:r>
              <a:rPr lang="fa-IR" sz="4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ژیاردیازیس، لامبلیازیس</a:t>
            </a:r>
          </a:p>
        </p:txBody>
      </p:sp>
    </p:spTree>
    <p:extLst>
      <p:ext uri="{BB962C8B-B14F-4D97-AF65-F5344CB8AC3E}">
        <p14:creationId xmlns:p14="http://schemas.microsoft.com/office/powerpoint/2010/main" val="3665976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تروفوزوئیت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buFont typeface="Wingdings" panose="05000000000000000000" pitchFamily="2" charset="2"/>
              <a:buChar char="Ø"/>
            </a:pPr>
            <a:r>
              <a:rPr lang="fa-IR" dirty="0" smtClean="0"/>
              <a:t>با </a:t>
            </a:r>
            <a:r>
              <a:rPr lang="fa-IR" dirty="0"/>
              <a:t>تقارن دو طرفه، گلابی شکل، به اندازه 12-15 میکرون، در قسمت قدامی پهن و گرد و در انتهای خلفی نوک تیز</a:t>
            </a: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dirty="0"/>
              <a:t>سطح پشتی انگل محدب، دارای یک صفحه مکنده بیضی شکل و مقعر، اشغال کننده  ¾ سطح پهن شکمی</a:t>
            </a: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dirty="0"/>
              <a:t>تروفوزوئیت دارای 2 هسته با کاریوزوم </a:t>
            </a:r>
            <a:endParaRPr lang="fa-IR" dirty="0" smtClean="0"/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dirty="0" smtClean="0"/>
              <a:t>مرکزی </a:t>
            </a:r>
            <a:r>
              <a:rPr lang="fa-IR" dirty="0"/>
              <a:t>بزرگ، 2 اگزونم، 2 </a:t>
            </a:r>
            <a:r>
              <a:rPr lang="fa-IR" dirty="0" smtClean="0"/>
              <a:t>بلفاروبلاست،</a:t>
            </a: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dirty="0" smtClean="0"/>
              <a:t> </a:t>
            </a:r>
            <a:r>
              <a:rPr lang="fa-IR" dirty="0"/>
              <a:t>2 جسم عمیقا رنگ پذیر بنام اجسام </a:t>
            </a:r>
            <a:r>
              <a:rPr lang="fa-IR" dirty="0" smtClean="0"/>
              <a:t>پارابازال</a:t>
            </a:r>
          </a:p>
          <a:p>
            <a:pPr marL="0" indent="0" algn="r" rtl="1">
              <a:buNone/>
            </a:pPr>
            <a:r>
              <a:rPr lang="fa-IR" dirty="0" smtClean="0"/>
              <a:t> </a:t>
            </a:r>
            <a:r>
              <a:rPr lang="fa-IR" dirty="0"/>
              <a:t>و 4 زوج تاژک </a:t>
            </a:r>
            <a:endParaRPr lang="en-US" dirty="0"/>
          </a:p>
          <a:p>
            <a:pPr algn="r" rt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96" y="3503054"/>
            <a:ext cx="3670480" cy="2808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0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365125"/>
            <a:ext cx="10515600" cy="6267495"/>
          </a:xfrm>
        </p:spPr>
      </p:pic>
    </p:spTree>
    <p:extLst>
      <p:ext uri="{BB962C8B-B14F-4D97-AF65-F5344CB8AC3E}">
        <p14:creationId xmlns:p14="http://schemas.microsoft.com/office/powerpoint/2010/main" val="520462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798" y="365125"/>
            <a:ext cx="4849298" cy="569595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096" y="365125"/>
            <a:ext cx="4321332" cy="569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2531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کیست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بیضی شکل</a:t>
            </a:r>
          </a:p>
          <a:p>
            <a:pPr algn="r" rtl="1"/>
            <a:r>
              <a:rPr lang="fa-IR" dirty="0" smtClean="0"/>
              <a:t>9-12 میکرون قطر</a:t>
            </a:r>
          </a:p>
          <a:p>
            <a:pPr algn="r" rtl="1"/>
            <a:r>
              <a:rPr lang="fa-IR" dirty="0" smtClean="0"/>
              <a:t>دارای جدار صاف و کاملا مشخص</a:t>
            </a:r>
          </a:p>
          <a:p>
            <a:pPr algn="r" rtl="1"/>
            <a:r>
              <a:rPr lang="fa-IR" dirty="0" smtClean="0"/>
              <a:t>محتوی 2-4 هسته</a:t>
            </a:r>
          </a:p>
          <a:p>
            <a:pPr algn="r" rtl="1"/>
            <a:r>
              <a:rPr lang="fa-IR" dirty="0" smtClean="0"/>
              <a:t>دارای بسیار از ساختمانهای موجود در تروفوزوئیت</a:t>
            </a:r>
          </a:p>
          <a:p>
            <a:pPr algn="r" rtl="1"/>
            <a:endParaRPr lang="fa-IR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1825625"/>
            <a:ext cx="3373191" cy="322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5893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کیست</a:t>
            </a:r>
            <a:endParaRPr lang="en-US" dirty="0"/>
          </a:p>
        </p:txBody>
      </p:sp>
      <p:pic>
        <p:nvPicPr>
          <p:cNvPr id="1028" name="Picture 4" descr="ژیاردیا لامبلیا : مورفولوژی کیست | انگل شناسی پزشکی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7"/>
            <a:ext cx="5624848" cy="4607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8045" y="1690687"/>
            <a:ext cx="4890751" cy="4607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61336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انگل تاژکدار در دئودنوم و قسمت بالای ژژنوم و گاهی در مجاری صفراوی و کیسه صفرا زندگی میکند.</a:t>
            </a:r>
          </a:p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به جلو بردن تروفوزوئیت به سرعت و به صورت جهنده توسط تاژک های شلاق مانند انگل</a:t>
            </a:r>
          </a:p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مقاومت تروفوزوئیت در برابر حرکات پریستالتیک روده توسط صفحه مکنده</a:t>
            </a:r>
          </a:p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دیده شدن تروفوزئیت به ندرت و فقط در مدفوع آبکی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536260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جذب غذا توسط انگل از متویات روده اما امکان بدست آوردن غذا از سلولهای اپیتلیال به کمک صفحه مکنده توسط انگل</a:t>
            </a:r>
          </a:p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تکثیر به طریق میتوز</a:t>
            </a:r>
          </a:p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محیط قلیایی و رژیم غذایی سرشار از کربوهیدرات مطلوب جهت تکثیر انگل</a:t>
            </a:r>
          </a:p>
          <a:p>
            <a:pPr algn="r" rtl="1"/>
            <a:r>
              <a:rPr lang="fa-IR" dirty="0" smtClean="0"/>
              <a:t>زنده ماندن کیست در محیط مرطوب در خارج از بدن تا ماهها</a:t>
            </a: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9000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فیزیولوژی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 algn="r" rtl="1"/>
            <a:r>
              <a:rPr lang="fa-IR" dirty="0" smtClean="0"/>
              <a:t>انجام فعالیتهای متابولیک، تولید مثل و محافظتی انگل توسط پروتوپلاسم</a:t>
            </a:r>
          </a:p>
          <a:p>
            <a:pPr lvl="1" algn="r" rtl="1"/>
            <a:r>
              <a:rPr lang="fa-IR" dirty="0" smtClean="0"/>
              <a:t>حرکت: جهت کسب غذا، واکنش به محرکهای فیزیکی و شیمیایی</a:t>
            </a:r>
          </a:p>
          <a:p>
            <a:pPr lvl="1" algn="r" rtl="1"/>
            <a:endParaRPr lang="fa-IR" dirty="0" smtClean="0"/>
          </a:p>
          <a:p>
            <a:pPr lvl="1" algn="r" rtl="1"/>
            <a:r>
              <a:rPr lang="fa-IR" dirty="0" smtClean="0"/>
              <a:t>تنفس تک یاخته ها: یا به طریق مستقیم یا با گرفتن اکسیژن و خارج کردن دی اکسیدکربن یا به شیوع غیر مستقیم یا با استفاده از اکسیژن آزاد شده از آنزیمها</a:t>
            </a:r>
          </a:p>
          <a:p>
            <a:pPr lvl="1" algn="r" rtl="1"/>
            <a:endParaRPr lang="fa-IR" dirty="0" smtClean="0"/>
          </a:p>
          <a:p>
            <a:pPr lvl="1" algn="r" rtl="1"/>
            <a:r>
              <a:rPr lang="fa-IR" dirty="0" smtClean="0"/>
              <a:t>تغذیه به صورت جذب غذای مایع، خوردن ذرات جامد یا هر دو روش</a:t>
            </a:r>
          </a:p>
          <a:p>
            <a:pPr lvl="1" algn="r" rtl="1"/>
            <a:r>
              <a:rPr lang="fa-IR" dirty="0" smtClean="0"/>
              <a:t>ورود مواد جامد از راه اکتوپلاسم و یا سیستوستوم</a:t>
            </a:r>
          </a:p>
          <a:p>
            <a:pPr lvl="1" algn="r" rtl="1"/>
            <a:endParaRPr lang="fa-IR" dirty="0" smtClean="0"/>
          </a:p>
          <a:p>
            <a:pPr lvl="1" algn="r" rtl="1"/>
            <a:r>
              <a:rPr lang="fa-IR" dirty="0" smtClean="0"/>
              <a:t>دفع از طریق فشار اسمزی، انتشار و رسوب</a:t>
            </a:r>
          </a:p>
          <a:p>
            <a:pPr lvl="1" algn="r" rtl="1"/>
            <a:r>
              <a:rPr lang="fa-IR" dirty="0" smtClean="0"/>
              <a:t>ترشح آنزیمهای پروتئولیتیک، همولیزین، سیتولیزین و مواد آنتی ژنیک توسط تک یاخته های بیماریزا</a:t>
            </a:r>
          </a:p>
          <a:p>
            <a:pPr lvl="1"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26820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انسان میزبان طبیعی ژیاردیالامبلیا</a:t>
            </a:r>
          </a:p>
          <a:p>
            <a:pPr algn="r" rtl="1"/>
            <a:r>
              <a:rPr lang="fa-IR" dirty="0" smtClean="0"/>
              <a:t>وجود گونه های بسیار مشابه از ژیاردیا در حیوانات مختلف</a:t>
            </a:r>
          </a:p>
          <a:p>
            <a:pPr algn="r" rtl="1"/>
            <a:r>
              <a:rPr lang="fa-IR" dirty="0" smtClean="0"/>
              <a:t>انتقال انگل از طریق آلودگی آب وغذا توسط فاضلاب، مگسها یا افراد شاغل در بخشهای غذایی  و به صورت دستی-دهانی</a:t>
            </a:r>
          </a:p>
          <a:p>
            <a:pPr algn="r" rtl="1"/>
            <a:r>
              <a:rPr lang="fa-IR" dirty="0" smtClean="0"/>
              <a:t>عفونت در کودکان بویژه گروه سنی 6-10سال شایعتر از بالغین</a:t>
            </a:r>
          </a:p>
          <a:p>
            <a:pPr algn="r" rtl="1"/>
            <a:r>
              <a:rPr lang="fa-IR" dirty="0" smtClean="0"/>
              <a:t>شیوع بالای ژیاردیا در مهد کودک ها و مراکز شبانه روزی</a:t>
            </a: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8206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نشانه های بیماری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 rtl="1"/>
            <a:r>
              <a:rPr lang="fa-IR" sz="3200" b="1" dirty="0" smtClean="0">
                <a:solidFill>
                  <a:srgbClr val="FF0000"/>
                </a:solidFill>
              </a:rPr>
              <a:t>ناراحتی شکمی</a:t>
            </a:r>
          </a:p>
          <a:p>
            <a:pPr marL="0" indent="0" algn="ctr" rtl="1">
              <a:buNone/>
            </a:pPr>
            <a:endParaRPr lang="fa-IR" sz="3200" b="1" dirty="0" smtClean="0">
              <a:solidFill>
                <a:srgbClr val="FF0000"/>
              </a:solidFill>
            </a:endParaRPr>
          </a:p>
          <a:p>
            <a:pPr algn="ctr" rtl="1"/>
            <a:r>
              <a:rPr lang="fa-IR" sz="3200" b="1" dirty="0" smtClean="0">
                <a:solidFill>
                  <a:srgbClr val="FF0000"/>
                </a:solidFill>
              </a:rPr>
              <a:t>اسهال شدید</a:t>
            </a:r>
          </a:p>
          <a:p>
            <a:pPr marL="0" indent="0" algn="ctr" rtl="1">
              <a:buNone/>
            </a:pPr>
            <a:endParaRPr lang="fa-IR" sz="3200" b="1" dirty="0" smtClean="0">
              <a:solidFill>
                <a:srgbClr val="FF0000"/>
              </a:solidFill>
            </a:endParaRPr>
          </a:p>
          <a:p>
            <a:pPr algn="ctr" rtl="1"/>
            <a:r>
              <a:rPr lang="fa-IR" sz="3200" b="1" dirty="0" smtClean="0">
                <a:solidFill>
                  <a:srgbClr val="FF0000"/>
                </a:solidFill>
              </a:rPr>
              <a:t>کاهش وزن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433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دفع تعداد زیادی کیست به طور متناوب با مدفوع</a:t>
            </a:r>
          </a:p>
          <a:p>
            <a:pPr algn="r" rtl="1"/>
            <a:r>
              <a:rPr lang="fa-IR" dirty="0" smtClean="0"/>
              <a:t>به جز در موارد اسهالی که تعداد نسبتا تروفوزوئیت با مدفوع دفع میشود</a:t>
            </a:r>
          </a:p>
          <a:p>
            <a:pPr algn="r" rtl="1"/>
            <a:r>
              <a:rPr lang="fa-IR" dirty="0" smtClean="0"/>
              <a:t>خورده شدن کیست توسط میزبان جدید</a:t>
            </a:r>
          </a:p>
          <a:p>
            <a:pPr algn="r" rtl="1"/>
            <a:r>
              <a:rPr lang="fa-IR" dirty="0" smtClean="0"/>
              <a:t>باز شدن کیست در دئودنوم بدون تاثیر پذیری از شیره معده </a:t>
            </a:r>
          </a:p>
          <a:p>
            <a:pPr algn="r" rtl="1"/>
            <a:r>
              <a:rPr lang="fa-IR" dirty="0" smtClean="0"/>
              <a:t>دوره نهفته بیماری بین 6-15 روز</a:t>
            </a:r>
          </a:p>
          <a:p>
            <a:pPr algn="r" rtl="1"/>
            <a:r>
              <a:rPr lang="fa-IR" dirty="0" smtClean="0"/>
              <a:t>ادامه عفونت معمولا تا 41روز</a:t>
            </a:r>
          </a:p>
          <a:p>
            <a:pPr algn="r" rtl="1"/>
            <a:r>
              <a:rPr lang="fa-IR" dirty="0" smtClean="0"/>
              <a:t>ایجاد اسهال و سوء جذب توسط انگل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657151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مکانیسم بیماریزایی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اتصال انگل به سلولهای اپیتلیوم روده باریک توسط صفحه مکنده</a:t>
            </a:r>
          </a:p>
          <a:p>
            <a:pPr algn="r" rtl="1"/>
            <a:r>
              <a:rPr lang="fa-IR" dirty="0" smtClean="0"/>
              <a:t>پوشش فیزیکی روی سطح اپیتلیوم روده باریک</a:t>
            </a:r>
          </a:p>
          <a:p>
            <a:pPr algn="r" rtl="1"/>
            <a:r>
              <a:rPr lang="fa-IR" dirty="0" smtClean="0"/>
              <a:t>کاهش سطح جذب چربی ها و ویتامین های محلول در چربی</a:t>
            </a:r>
          </a:p>
          <a:p>
            <a:pPr algn="r" rtl="1"/>
            <a:r>
              <a:rPr lang="fa-IR" dirty="0" smtClean="0"/>
              <a:t>رقابت تغذیه ای با میزبان</a:t>
            </a:r>
          </a:p>
          <a:p>
            <a:pPr algn="r" rtl="1"/>
            <a:r>
              <a:rPr lang="fa-IR" dirty="0" smtClean="0"/>
              <a:t>ترشح توکسین</a:t>
            </a:r>
          </a:p>
          <a:p>
            <a:pPr algn="r" rtl="1"/>
            <a:r>
              <a:rPr lang="fa-IR" dirty="0" smtClean="0"/>
              <a:t>تجزیه املاح صفراوی</a:t>
            </a:r>
          </a:p>
          <a:p>
            <a:pPr algn="r" rtl="1"/>
            <a:r>
              <a:rPr lang="fa-IR" dirty="0" smtClean="0"/>
              <a:t>مهار فعالیت بعضی از آنزیم ها مثل تریپسین و لیپاز </a:t>
            </a: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1709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عوامل موثر در بروز ژیاردیوز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کاهش ترشح اسید معده ( آکلریدی ) : تشدید بروز علائم</a:t>
            </a:r>
          </a:p>
          <a:p>
            <a:pPr algn="r" rtl="1"/>
            <a:r>
              <a:rPr lang="fa-IR" dirty="0" smtClean="0"/>
              <a:t>تعداد کیست های خورده شده</a:t>
            </a:r>
          </a:p>
          <a:p>
            <a:pPr algn="r" rtl="1"/>
            <a:r>
              <a:rPr lang="fa-IR" dirty="0" smtClean="0"/>
              <a:t>سوء تغذیه</a:t>
            </a:r>
          </a:p>
          <a:p>
            <a:pPr algn="r" rtl="1"/>
            <a:r>
              <a:rPr lang="fa-IR" dirty="0" smtClean="0"/>
              <a:t>گروه خونی </a:t>
            </a:r>
            <a:r>
              <a:rPr lang="en-US" dirty="0" smtClean="0"/>
              <a:t>A</a:t>
            </a:r>
            <a:r>
              <a:rPr lang="fa-IR" dirty="0" smtClean="0"/>
              <a:t> بخصوص در کودکان</a:t>
            </a:r>
          </a:p>
          <a:p>
            <a:pPr algn="r" rtl="1"/>
            <a:r>
              <a:rPr lang="fa-IR" dirty="0" smtClean="0"/>
              <a:t>نقص ایمنی: نقایص ایمنی مادرزادی و اکتسابی خصوصا کاهش </a:t>
            </a:r>
            <a:r>
              <a:rPr lang="en-US" dirty="0" smtClean="0"/>
              <a:t>IgA</a:t>
            </a:r>
            <a:r>
              <a:rPr lang="fa-IR" dirty="0" smtClean="0"/>
              <a:t> ترشحی و ایدز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306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تابلو بالینی ژیاردیوز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ناقلین سالم: ( بیش از 70% افراد مبتلا ) اهمیت آنها بیشتر در مناطق آندمیک می باشد</a:t>
            </a:r>
          </a:p>
          <a:p>
            <a:pPr algn="r" rtl="1"/>
            <a:r>
              <a:rPr lang="fa-IR" dirty="0" smtClean="0"/>
              <a:t>به دلیل آلوده کردن آب و مواد غذایی و انتقال انگل بصورت فرد به فرد</a:t>
            </a:r>
          </a:p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در گروه دوم علائم حاد بیماری همچون دردهای کرامپی شکم، نفخ، آروغ زدن، احساس گاز در شکم، بی اشتهایی، تهوع گاهی همراه با استفراغ، ضعف عمومی و اسهال</a:t>
            </a:r>
          </a:p>
          <a:p>
            <a:pPr algn="ctr" rtl="1">
              <a:buFont typeface="Wingdings" panose="05000000000000000000" pitchFamily="2" charset="2"/>
              <a:buChar char="v"/>
            </a:pPr>
            <a:r>
              <a:rPr lang="fa-I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افزایش چربی در مدفوع این افراد</a:t>
            </a:r>
          </a:p>
          <a:p>
            <a:pPr marL="0" indent="0" algn="ctr" rtl="1">
              <a:buNone/>
            </a:pPr>
            <a:endParaRPr lang="fa-IR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r" rtl="1">
              <a:buNone/>
            </a:pPr>
            <a:r>
              <a:rPr lang="fa-I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گاهی علائم پس از چند هفته از بین می رود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807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dirty="0" smtClean="0"/>
              <a:t>در گروه سوم اسهال شدید همراه با دفع چربی ( اسهال چرب یا استئاتوره )</a:t>
            </a:r>
          </a:p>
          <a:p>
            <a:pPr algn="r" rtl="1"/>
            <a:r>
              <a:rPr lang="fa-IR" dirty="0" smtClean="0"/>
              <a:t>مدفوع کف آلود، بریده بریده، متعفن با رنگ روشن، کاهش وزن، بی اشتهایی و سوء جذب</a:t>
            </a:r>
          </a:p>
          <a:p>
            <a:pPr algn="r" rtl="1"/>
            <a:r>
              <a:rPr lang="fa-IR" dirty="0" smtClean="0"/>
              <a:t>سوء جذب ویتامین های محلول در چربی</a:t>
            </a:r>
          </a:p>
          <a:p>
            <a:pPr algn="r" rtl="1"/>
            <a:r>
              <a:rPr lang="fa-IR" dirty="0" smtClean="0"/>
              <a:t>گاهی نفوذ انگل به مجاری صفراوی در عفونت های مزمن</a:t>
            </a:r>
          </a:p>
          <a:p>
            <a:pPr algn="r" rtl="1"/>
            <a:r>
              <a:rPr lang="fa-IR" dirty="0" smtClean="0"/>
              <a:t>ایجاد کوله سیستیت و یرقان</a:t>
            </a:r>
          </a:p>
          <a:p>
            <a:pPr algn="r" rtl="1"/>
            <a:r>
              <a:rPr lang="fa-IR" dirty="0" smtClean="0"/>
              <a:t>امکان آلودگی در تمام سنین</a:t>
            </a:r>
          </a:p>
          <a:p>
            <a:pPr algn="r" rtl="1"/>
            <a:r>
              <a:rPr lang="fa-IR" dirty="0" smtClean="0"/>
              <a:t>علائم بیماری در اطفال شدیدتر</a:t>
            </a:r>
          </a:p>
          <a:p>
            <a:pPr algn="r" rtl="1"/>
            <a:r>
              <a:rPr lang="fa-IR" dirty="0" smtClean="0"/>
              <a:t>احتمال کند شدن روند رشد، کاهش وزن، بی اشتهایی، رنگ پریدگی، ضعف جسمانی و آویتامینوز ویتامین های محلول در چربی</a:t>
            </a:r>
          </a:p>
          <a:p>
            <a:pPr algn="r" rtl="1"/>
            <a:endParaRPr lang="fa-IR" dirty="0" smtClean="0"/>
          </a:p>
        </p:txBody>
      </p:sp>
    </p:spTree>
    <p:extLst>
      <p:ext uri="{BB962C8B-B14F-4D97-AF65-F5344CB8AC3E}">
        <p14:creationId xmlns:p14="http://schemas.microsoft.com/office/powerpoint/2010/main" val="205699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تشخیص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استفاده از روش های پارازیتولوژی</a:t>
            </a:r>
          </a:p>
          <a:p>
            <a:pPr algn="r" rtl="1"/>
            <a:r>
              <a:rPr lang="fa-IR" dirty="0" smtClean="0"/>
              <a:t>بر اساس یافتن کیست در مدفوع قوام دار و تروفوزوئیت و کیست در مدفوع اسهالی</a:t>
            </a:r>
          </a:p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تفکیک ظاهر کاملا مشخص ژیاردیا در سرم فیزیولوژی و گسترش های ید دار </a:t>
            </a:r>
          </a:p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آزمایش سریع و بدون تاخیر و قبل از تغییر ماهیت مدفوع برای مشاهد تروفوزوئیت </a:t>
            </a:r>
          </a:p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آزمایش محتویات دئودنوم برای دیدن تروفوزوئیت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63637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درمان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کیناکرین هیدروکلراید</a:t>
            </a:r>
          </a:p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پیشگیری مشابه انتامباهیستولیتیکا</a:t>
            </a:r>
          </a:p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امکان ایجاد آلودگی هم از طریق مستقیم مدفوعی- دهانی و هم از طریق آب و حتی غذا با تعداد کم کیست مثلا با 10 کیست </a:t>
            </a: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84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بالانتیدیوم کلی</a:t>
            </a:r>
            <a:br>
              <a:rPr lang="fa-IR" dirty="0" smtClean="0"/>
            </a:br>
            <a:r>
              <a:rPr lang="en-US" dirty="0" err="1" smtClean="0"/>
              <a:t>Balantidium</a:t>
            </a:r>
            <a:r>
              <a:rPr lang="en-US" dirty="0" smtClean="0"/>
              <a:t> Coli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buFont typeface="Wingdings" panose="05000000000000000000" pitchFamily="2" charset="2"/>
              <a:buChar char="Ø"/>
            </a:pPr>
            <a:r>
              <a:rPr lang="fa-IR" dirty="0" smtClean="0"/>
              <a:t>شاخه : تک یاخته</a:t>
            </a: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dirty="0" smtClean="0"/>
              <a:t>زیر شاخه : مژکداران</a:t>
            </a: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dirty="0" smtClean="0"/>
              <a:t>معروفترین عضو: بالانتیدیوم کلی</a:t>
            </a: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dirty="0" smtClean="0"/>
              <a:t>پراکنش : سراسر جهان</a:t>
            </a: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dirty="0" smtClean="0"/>
              <a:t>میزبانان: خوکها و گاهی دامهایی </a:t>
            </a:r>
            <a:endParaRPr lang="en-US" dirty="0" smtClean="0"/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dirty="0" smtClean="0"/>
              <a:t>مانند </a:t>
            </a:r>
            <a:r>
              <a:rPr lang="fa-IR" dirty="0" smtClean="0"/>
              <a:t>گاو و انسان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9" y="1825625"/>
            <a:ext cx="4378816" cy="4446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767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ادامه فیزیولوژی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 rtl="1">
              <a:buNone/>
            </a:pPr>
            <a:r>
              <a:rPr lang="fa-IR" dirty="0" smtClean="0"/>
              <a:t>ورود بعضی تک یاخته ها به مرحله کیستی غیرفعال و ترشح غشا مقاوم دیواره سلول</a:t>
            </a:r>
          </a:p>
          <a:p>
            <a:pPr marL="0" indent="0" algn="r" rtl="1">
              <a:buNone/>
            </a:pPr>
            <a:r>
              <a:rPr lang="fa-IR" dirty="0" smtClean="0"/>
              <a:t>انگل های روده ای               وجود مرحله کیست ضروری جهت حفظ در محیط خارج و محافظت در مقابل شیره های گوارشی</a:t>
            </a:r>
            <a:endParaRPr lang="fa-IR" dirty="0"/>
          </a:p>
          <a:p>
            <a:pPr marL="0" indent="0" algn="r" rtl="1">
              <a:buNone/>
            </a:pPr>
            <a:r>
              <a:rPr lang="fa-IR" dirty="0" smtClean="0"/>
              <a:t>وجود کیست جهت عبور انگل از میزبانی به میزبان دیگر</a:t>
            </a:r>
          </a:p>
          <a:p>
            <a:pPr marL="0" indent="0" algn="r" rtl="1">
              <a:buNone/>
            </a:pPr>
            <a:r>
              <a:rPr lang="fa-IR" dirty="0" smtClean="0"/>
              <a:t>کیست مرحله عفونت زا در اغلب آمیب های انگل، تاژکداران روده ای و مژه داران</a:t>
            </a:r>
          </a:p>
          <a:p>
            <a:pPr marL="0" indent="0" algn="r" rtl="1">
              <a:buNone/>
            </a:pPr>
            <a:r>
              <a:rPr lang="fa-IR" dirty="0" smtClean="0"/>
              <a:t>انتقال کیست از راه آب یا غذا</a:t>
            </a:r>
          </a:p>
          <a:p>
            <a:pPr marL="0" indent="0" algn="r" rtl="1">
              <a:buNone/>
            </a:pPr>
            <a:r>
              <a:rPr lang="fa-IR" dirty="0" smtClean="0"/>
              <a:t>وجود کیست و تروفوزوئیت در زندگی تک یاخته انگلی </a:t>
            </a:r>
          </a:p>
          <a:p>
            <a:pPr marL="0" indent="0" algn="r" rtl="1">
              <a:buNone/>
            </a:pPr>
            <a:r>
              <a:rPr lang="fa-IR" dirty="0" smtClean="0"/>
              <a:t>کیست مرحله مقاوم و تروفوزوئیت یا اشکال فعال حساس و در محیط نامساعد از بین می روند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7817477" y="2588654"/>
            <a:ext cx="1184856" cy="257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094429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بالانتیدیوم کلی</a:t>
            </a:r>
            <a:br>
              <a:rPr lang="fa-IR" dirty="0" smtClean="0"/>
            </a:br>
            <a:r>
              <a:rPr lang="fa-IR" dirty="0" smtClean="0"/>
              <a:t>مژکدار( سیلیوفورا 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دارای چرخه زندگی مشابه انتامباهیستولیتیکا</a:t>
            </a:r>
          </a:p>
          <a:p>
            <a:pPr algn="r" rtl="1"/>
            <a:r>
              <a:rPr lang="fa-IR" dirty="0" smtClean="0"/>
              <a:t>با این تفاوت که عدم تکثیر در مرحله کیستی</a:t>
            </a:r>
          </a:p>
          <a:p>
            <a:pPr algn="r" rtl="1"/>
            <a:r>
              <a:rPr lang="fa-IR" dirty="0" smtClean="0"/>
              <a:t>کیست ها اشکال عفونت زای انگل</a:t>
            </a:r>
          </a:p>
          <a:p>
            <a:pPr algn="r" rtl="1"/>
            <a:r>
              <a:rPr lang="fa-IR" dirty="0" smtClean="0"/>
              <a:t>اتصال مژه ها توسط تارهای ظریف، هدایت شده </a:t>
            </a:r>
          </a:p>
          <a:p>
            <a:pPr marL="0" indent="0" algn="r" rtl="1">
              <a:buNone/>
            </a:pPr>
            <a:r>
              <a:rPr lang="fa-IR" dirty="0" smtClean="0"/>
              <a:t>از یک مرکز</a:t>
            </a:r>
          </a:p>
          <a:p>
            <a:pPr algn="r" rtl="1"/>
            <a:r>
              <a:rPr lang="fa-IR" dirty="0" smtClean="0"/>
              <a:t>بزرگترین تک یاخته انگل روده انسان گاهی</a:t>
            </a:r>
          </a:p>
          <a:p>
            <a:pPr marL="0" indent="0" algn="r" rtl="1">
              <a:buNone/>
            </a:pPr>
            <a:r>
              <a:rPr lang="fa-IR" dirty="0" smtClean="0"/>
              <a:t> تا 200میکرون</a:t>
            </a:r>
          </a:p>
          <a:p>
            <a:pPr algn="r" rtl="1"/>
            <a:r>
              <a:rPr lang="fa-IR" dirty="0" smtClean="0"/>
              <a:t>عامل اسهال خونی بالانتیدیوز</a:t>
            </a:r>
          </a:p>
          <a:p>
            <a:pPr algn="r" rtl="1"/>
            <a:endParaRPr lang="fa-IR" dirty="0" smtClean="0"/>
          </a:p>
          <a:p>
            <a:pPr algn="r" rtl="1"/>
            <a:endParaRPr lang="fa-IR" dirty="0" smtClean="0"/>
          </a:p>
          <a:p>
            <a:pPr algn="r" rtl="1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5626"/>
            <a:ext cx="3283039" cy="409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74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تروفوزوئیت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حفره غذایی</a:t>
            </a:r>
          </a:p>
          <a:p>
            <a:pPr algn="r" rtl="1"/>
            <a:r>
              <a:rPr lang="fa-IR" dirty="0" smtClean="0"/>
              <a:t>حفره یا واکوئل انقباضی</a:t>
            </a:r>
          </a:p>
          <a:p>
            <a:pPr algn="r" rtl="1"/>
            <a:r>
              <a:rPr lang="fa-IR" dirty="0" smtClean="0"/>
              <a:t>یک هسته بزرگ</a:t>
            </a:r>
          </a:p>
          <a:p>
            <a:pPr algn="r" rtl="1"/>
            <a:r>
              <a:rPr lang="fa-IR" dirty="0" smtClean="0"/>
              <a:t>یک هسته کوچک</a:t>
            </a:r>
          </a:p>
          <a:p>
            <a:pPr algn="r" rtl="1"/>
            <a:r>
              <a:rPr lang="fa-IR" dirty="0" smtClean="0"/>
              <a:t>مژک ها</a:t>
            </a:r>
          </a:p>
          <a:p>
            <a:pPr algn="r" rtl="1"/>
            <a:r>
              <a:rPr lang="fa-IR" dirty="0" smtClean="0"/>
              <a:t>سیتوستوم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1825626"/>
            <a:ext cx="5420931" cy="4351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83565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خورده شدن کیست عفونت زای انگل </a:t>
            </a:r>
          </a:p>
          <a:p>
            <a:pPr algn="r" rtl="1"/>
            <a:r>
              <a:rPr lang="fa-IR" dirty="0" smtClean="0"/>
              <a:t>توسط میزبان </a:t>
            </a:r>
          </a:p>
          <a:p>
            <a:pPr algn="r" rtl="1"/>
            <a:r>
              <a:rPr lang="fa-IR" dirty="0" smtClean="0"/>
              <a:t>حل شدن دیواره کیست</a:t>
            </a:r>
          </a:p>
          <a:p>
            <a:pPr algn="r" rtl="1"/>
            <a:r>
              <a:rPr lang="fa-IR" dirty="0" smtClean="0"/>
              <a:t>آزاد شدن تروفوزوئیت ها </a:t>
            </a:r>
          </a:p>
          <a:p>
            <a:pPr algn="r" rtl="1"/>
            <a:r>
              <a:rPr lang="fa-IR" dirty="0" smtClean="0"/>
              <a:t>حمله کردن به جدار روده </a:t>
            </a:r>
          </a:p>
          <a:p>
            <a:pPr algn="r" rtl="1"/>
            <a:r>
              <a:rPr lang="fa-IR" dirty="0" smtClean="0"/>
              <a:t>تکثیر در آنجا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4223197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00070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آسیب شناسی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dirty="0" smtClean="0"/>
              <a:t>تخریب مخاط و زیرمخاط روده بزرگ در نتیجه تهاجم و تکثیر انگل</a:t>
            </a:r>
          </a:p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تشکیل شبکه و آبسه های کوچک بدلیل تکثیر انگل و پاره شدن آنها</a:t>
            </a:r>
          </a:p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ایجاد زخمهای بیضی شکل و نامنظم با لبه های نامشخص قرمز رنگ</a:t>
            </a:r>
          </a:p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ایجاد ضایعاتی از پرخونی نزله ای ساده تا زخم کاملا مشخص</a:t>
            </a:r>
          </a:p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دیده شدن مناطق خونریزی، ارتشاح سلول های گرد، آبسه، زخمهای نکروتیک و انگلهای مهاجم در مقاطع بافتی</a:t>
            </a: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534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r" rtl="1"/>
            <a:r>
              <a:rPr lang="fa-IR" dirty="0" smtClean="0"/>
              <a:t>دفع 6-15بار مدفوع آبکی در عفونتهای حاد</a:t>
            </a:r>
          </a:p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دفع مدفوع آبکی همراه با خون، موکوس و چرک</a:t>
            </a:r>
          </a:p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مشاهده اسهال و یبوست متناوب در عفونت مزمن</a:t>
            </a:r>
          </a:p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حساس شدن کولون، کم خونی، لاغری مفرط</a:t>
            </a:r>
          </a:p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اغلب عفونتها بدون علامتند</a:t>
            </a:r>
          </a:p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حمله بالانتیدیوم بندرت به کبد</a:t>
            </a: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134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تشخیص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احتمال اشتباه بالانتیدیازیس از جهت بالینی با دیرگ اسهال های خونی و تب های روده ای</a:t>
            </a:r>
          </a:p>
          <a:p>
            <a:pPr algn="r" rtl="1"/>
            <a:r>
              <a:rPr lang="fa-IR" dirty="0" smtClean="0"/>
              <a:t>تشخیص مبتنی بر شناسایی تروفوزوئیت در مدفوع اسهالی</a:t>
            </a:r>
          </a:p>
          <a:p>
            <a:pPr algn="r" rtl="1"/>
            <a:r>
              <a:rPr lang="fa-IR" dirty="0" smtClean="0"/>
              <a:t>کیست در مدفوع قوام دار</a:t>
            </a:r>
          </a:p>
          <a:p>
            <a:pPr algn="r" rtl="1"/>
            <a:r>
              <a:rPr lang="fa-IR" dirty="0" smtClean="0"/>
              <a:t>استفاده از سیگموئیدوسکپ جهت بدست آوردن نمونه در مبتلایان به سیگموئیدورکتال</a:t>
            </a:r>
          </a:p>
          <a:p>
            <a:pPr algn="r" rt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4129087"/>
            <a:ext cx="4178592" cy="242625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106" y="4224338"/>
            <a:ext cx="3441475" cy="233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379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پیشگیری و درمان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buFont typeface="Wingdings" panose="05000000000000000000" pitchFamily="2" charset="2"/>
              <a:buChar char="ü"/>
            </a:pPr>
            <a:r>
              <a:rPr lang="fa-IR" dirty="0" smtClean="0"/>
              <a:t>درمان عفونت با تتراسیکلین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dirty="0" smtClean="0"/>
              <a:t>یدوکینول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fa-IR" dirty="0" smtClean="0"/>
              <a:t>مترونیدازول</a:t>
            </a:r>
          </a:p>
          <a:p>
            <a:pPr algn="r" rtl="1"/>
            <a:endParaRPr lang="fa-IR" dirty="0" smtClean="0"/>
          </a:p>
          <a:p>
            <a:pPr algn="r" rtl="1">
              <a:buFont typeface="Wingdings" panose="05000000000000000000" pitchFamily="2" charset="2"/>
              <a:buChar char="q"/>
            </a:pPr>
            <a:r>
              <a:rPr lang="fa-IR" dirty="0" smtClean="0"/>
              <a:t>روشهای پیشگیرانه مبتنی بر کنترل ناقلین 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fa-IR" dirty="0" smtClean="0"/>
              <a:t>بهداشت فردی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fa-IR" dirty="0" smtClean="0"/>
              <a:t>بهسازی منابع آب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fa-IR" dirty="0" smtClean="0"/>
              <a:t>خوک منبع بالقوه عفونت بالانتیدیاز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304" y="1690688"/>
            <a:ext cx="4080099" cy="2533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696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>
                <a:solidFill>
                  <a:srgbClr val="CC3300"/>
                </a:solidFill>
                <a:cs typeface="B Titr" pitchFamily="2" charset="-78"/>
              </a:rPr>
              <a:t>تریکوموناس واژینالیس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1793720"/>
            <a:ext cx="9594759" cy="4568444"/>
          </a:xfrm>
        </p:spPr>
      </p:pic>
    </p:spTree>
    <p:extLst>
      <p:ext uri="{BB962C8B-B14F-4D97-AF65-F5344CB8AC3E}">
        <p14:creationId xmlns:p14="http://schemas.microsoft.com/office/powerpoint/2010/main" val="905718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SA" dirty="0">
                <a:solidFill>
                  <a:srgbClr val="CC3300"/>
                </a:solidFill>
                <a:cs typeface="B Titr" pitchFamily="2" charset="-78"/>
              </a:rPr>
              <a:t>جنس تریکوموناس شامل </a:t>
            </a:r>
            <a:r>
              <a:rPr lang="ar-SA" dirty="0" smtClean="0">
                <a:solidFill>
                  <a:srgbClr val="CC3300"/>
                </a:solidFill>
                <a:cs typeface="B Titr" pitchFamily="2" charset="-78"/>
              </a:rPr>
              <a:t>تاژکدرانی</a:t>
            </a:r>
            <a:endParaRPr lang="en-US" dirty="0" smtClean="0">
              <a:solidFill>
                <a:srgbClr val="CC3300"/>
              </a:solidFill>
              <a:cs typeface="B Titr" pitchFamily="2" charset="-78"/>
            </a:endParaRPr>
          </a:p>
          <a:p>
            <a:pPr algn="r" rtl="1"/>
            <a:r>
              <a:rPr lang="ar-SA" dirty="0" smtClean="0">
                <a:solidFill>
                  <a:srgbClr val="CC3300"/>
                </a:solidFill>
                <a:cs typeface="B Titr" pitchFamily="2" charset="-78"/>
              </a:rPr>
              <a:t> </a:t>
            </a:r>
            <a:r>
              <a:rPr lang="ar-SA" dirty="0">
                <a:solidFill>
                  <a:srgbClr val="CC3300"/>
                </a:solidFill>
                <a:cs typeface="B Titr" pitchFamily="2" charset="-78"/>
              </a:rPr>
              <a:t>است </a:t>
            </a:r>
            <a:r>
              <a:rPr lang="ar-SA" dirty="0" smtClean="0">
                <a:solidFill>
                  <a:srgbClr val="CC3300"/>
                </a:solidFill>
                <a:cs typeface="B Titr" pitchFamily="2" charset="-78"/>
              </a:rPr>
              <a:t>که </a:t>
            </a:r>
            <a:r>
              <a:rPr lang="ar-SA" dirty="0">
                <a:solidFill>
                  <a:srgbClr val="CC3300"/>
                </a:solidFill>
                <a:cs typeface="B Titr" pitchFamily="2" charset="-78"/>
              </a:rPr>
              <a:t>دارای 5ـ3 تاژک قدامی، </a:t>
            </a:r>
            <a:r>
              <a:rPr lang="ar-SA" dirty="0" smtClean="0">
                <a:solidFill>
                  <a:srgbClr val="CC3300"/>
                </a:solidFill>
                <a:cs typeface="B Titr" pitchFamily="2" charset="-78"/>
              </a:rPr>
              <a:t>یک</a:t>
            </a:r>
            <a:endParaRPr lang="en-US" dirty="0" smtClean="0">
              <a:solidFill>
                <a:srgbClr val="CC3300"/>
              </a:solidFill>
              <a:cs typeface="B Titr" pitchFamily="2" charset="-78"/>
            </a:endParaRPr>
          </a:p>
          <a:p>
            <a:pPr algn="r" rtl="1"/>
            <a:r>
              <a:rPr lang="ar-SA" dirty="0" smtClean="0">
                <a:solidFill>
                  <a:srgbClr val="CC3300"/>
                </a:solidFill>
                <a:cs typeface="B Titr" pitchFamily="2" charset="-78"/>
              </a:rPr>
              <a:t> </a:t>
            </a:r>
            <a:r>
              <a:rPr lang="ar-SA" dirty="0">
                <a:solidFill>
                  <a:srgbClr val="CC3300"/>
                </a:solidFill>
                <a:cs typeface="B Titr" pitchFamily="2" charset="-78"/>
              </a:rPr>
              <a:t>غشاءمواج</a:t>
            </a:r>
            <a:r>
              <a:rPr lang="ar-SA" dirty="0" smtClean="0">
                <a:solidFill>
                  <a:srgbClr val="CC3300"/>
                </a:solidFill>
                <a:cs typeface="B Titr" pitchFamily="2" charset="-78"/>
              </a:rPr>
              <a:t>، </a:t>
            </a:r>
            <a:r>
              <a:rPr lang="ar-SA" dirty="0">
                <a:solidFill>
                  <a:srgbClr val="CC3300"/>
                </a:solidFill>
                <a:cs typeface="B Titr" pitchFamily="2" charset="-78"/>
              </a:rPr>
              <a:t>یک اگزوستیل </a:t>
            </a:r>
            <a:r>
              <a:rPr lang="ar-SA" dirty="0" smtClean="0">
                <a:solidFill>
                  <a:srgbClr val="CC3300"/>
                </a:solidFill>
                <a:cs typeface="B Titr" pitchFamily="2" charset="-78"/>
              </a:rPr>
              <a:t>و</a:t>
            </a:r>
            <a:endParaRPr lang="en-US" dirty="0" smtClean="0">
              <a:solidFill>
                <a:srgbClr val="CC3300"/>
              </a:solidFill>
              <a:cs typeface="B Titr" pitchFamily="2" charset="-78"/>
            </a:endParaRPr>
          </a:p>
          <a:p>
            <a:pPr algn="r" rtl="1"/>
            <a:r>
              <a:rPr lang="ar-SA" dirty="0" smtClean="0">
                <a:solidFill>
                  <a:srgbClr val="CC3300"/>
                </a:solidFill>
                <a:cs typeface="B Titr" pitchFamily="2" charset="-78"/>
              </a:rPr>
              <a:t> </a:t>
            </a:r>
            <a:r>
              <a:rPr lang="ar-SA" dirty="0">
                <a:solidFill>
                  <a:srgbClr val="CC3300"/>
                </a:solidFill>
                <a:cs typeface="B Titr" pitchFamily="2" charset="-78"/>
              </a:rPr>
              <a:t>معمولا یک سیتوستوم </a:t>
            </a:r>
            <a:r>
              <a:rPr lang="ar-SA" dirty="0" smtClean="0">
                <a:solidFill>
                  <a:srgbClr val="CC3300"/>
                </a:solidFill>
                <a:cs typeface="B Titr" pitchFamily="2" charset="-78"/>
              </a:rPr>
              <a:t>هستند</a:t>
            </a:r>
            <a:r>
              <a:rPr lang="en-US" dirty="0" smtClean="0">
                <a:solidFill>
                  <a:srgbClr val="CC3300"/>
                </a:solidFill>
                <a:cs typeface="B Titr" pitchFamily="2" charset="-78"/>
              </a:rPr>
              <a:t>.</a:t>
            </a:r>
          </a:p>
          <a:p>
            <a:pPr algn="r" rt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1825625"/>
            <a:ext cx="524062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3535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fa-IR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/>
            </a:r>
            <a:br>
              <a:rPr lang="fa-IR" b="1" dirty="0" smtClean="0">
                <a:solidFill>
                  <a:srgbClr val="FF0000"/>
                </a:solidFill>
                <a:cs typeface="B Nazanin" panose="00000400000000000000" pitchFamily="2" charset="-78"/>
              </a:rPr>
            </a:br>
            <a:r>
              <a:rPr lang="ar-SA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سه </a:t>
            </a:r>
            <a:r>
              <a:rPr lang="ar-SA" b="1" dirty="0">
                <a:solidFill>
                  <a:srgbClr val="FF0000"/>
                </a:solidFill>
                <a:cs typeface="B Nazanin" panose="00000400000000000000" pitchFamily="2" charset="-78"/>
              </a:rPr>
              <a:t>گونه ی انسانی آنها عبارتند </a:t>
            </a:r>
            <a:r>
              <a:rPr lang="ar-SA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از</a:t>
            </a:r>
            <a:r>
              <a:rPr lang="fa-IR" b="1" dirty="0">
                <a:solidFill>
                  <a:srgbClr val="FF0000"/>
                </a:solidFill>
                <a:cs typeface="B Nazanin" panose="00000400000000000000" pitchFamily="2" charset="-78"/>
              </a:rPr>
              <a:t>:</a:t>
            </a:r>
            <a:r>
              <a:rPr lang="en-US" b="1" dirty="0">
                <a:cs typeface="B Nazanin" panose="00000400000000000000" pitchFamily="2" charset="-78"/>
              </a:rPr>
              <a:t/>
            </a:r>
            <a:br>
              <a:rPr lang="en-US" b="1" dirty="0">
                <a:cs typeface="B Nazanin" panose="00000400000000000000" pitchFamily="2" charset="-78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r" rtl="1">
              <a:buClr>
                <a:srgbClr val="FF0000"/>
              </a:buClr>
              <a:buFont typeface="+mj-lt"/>
              <a:buAutoNum type="arabicPeriod"/>
              <a:defRPr/>
            </a:pPr>
            <a:r>
              <a:rPr lang="ar-SA" sz="3600" b="1" dirty="0" smtClean="0">
                <a:cs typeface="B Nazanin" panose="00000400000000000000" pitchFamily="2" charset="-78"/>
              </a:rPr>
              <a:t>تریکوموناس </a:t>
            </a:r>
            <a:r>
              <a:rPr lang="ar-SA" sz="3600" b="1" dirty="0">
                <a:cs typeface="B Nazanin" panose="00000400000000000000" pitchFamily="2" charset="-78"/>
              </a:rPr>
              <a:t>واژینالیس در واژن</a:t>
            </a:r>
            <a:endParaRPr lang="en-US" sz="3600" b="1" dirty="0">
              <a:cs typeface="B Nazanin" panose="00000400000000000000" pitchFamily="2" charset="-78"/>
            </a:endParaRPr>
          </a:p>
          <a:p>
            <a:pPr marL="514350" indent="-514350" algn="r" rtl="1">
              <a:buClr>
                <a:srgbClr val="FF0000"/>
              </a:buClr>
              <a:buFont typeface="+mj-lt"/>
              <a:buAutoNum type="arabicPeriod"/>
              <a:defRPr/>
            </a:pPr>
            <a:r>
              <a:rPr lang="ar-SA" sz="3600" b="1" dirty="0">
                <a:cs typeface="B Nazanin" panose="00000400000000000000" pitchFamily="2" charset="-78"/>
              </a:rPr>
              <a:t> تریکوموناس هومی نیس در روده</a:t>
            </a:r>
            <a:endParaRPr lang="en-US" sz="3600" b="1" dirty="0">
              <a:cs typeface="B Nazanin" panose="00000400000000000000" pitchFamily="2" charset="-78"/>
            </a:endParaRPr>
          </a:p>
          <a:p>
            <a:pPr marL="514350" indent="-514350" algn="r" rtl="1">
              <a:buClr>
                <a:srgbClr val="FF0000"/>
              </a:buClr>
              <a:buFont typeface="+mj-lt"/>
              <a:buAutoNum type="arabicPeriod"/>
              <a:defRPr/>
            </a:pPr>
            <a:r>
              <a:rPr lang="ar-SA" sz="3600" b="1" dirty="0">
                <a:cs typeface="B Nazanin" panose="00000400000000000000" pitchFamily="2" charset="-78"/>
              </a:rPr>
              <a:t> تریکوموناس تناکس در </a:t>
            </a:r>
            <a:r>
              <a:rPr lang="ar-SA" sz="3600" b="1" dirty="0" smtClean="0">
                <a:cs typeface="B Nazanin" panose="00000400000000000000" pitchFamily="2" charset="-78"/>
              </a:rPr>
              <a:t>دهان</a:t>
            </a:r>
            <a:endParaRPr lang="fa-IR" sz="3600" b="1" dirty="0" smtClean="0">
              <a:cs typeface="B Nazanin" panose="00000400000000000000" pitchFamily="2" charset="-78"/>
            </a:endParaRPr>
          </a:p>
          <a:p>
            <a:pPr marL="0" indent="0" algn="r" rtl="1">
              <a:buClr>
                <a:srgbClr val="FF0000"/>
              </a:buClr>
              <a:buNone/>
              <a:defRPr/>
            </a:pPr>
            <a:endParaRPr lang="fa-IR" sz="3600" b="1" dirty="0">
              <a:cs typeface="B Nazanin" panose="00000400000000000000" pitchFamily="2" charset="-78"/>
            </a:endParaRPr>
          </a:p>
          <a:p>
            <a:pPr algn="ctr" rtl="1"/>
            <a:r>
              <a:rPr lang="fa-IR" b="1" u="sng" dirty="0" smtClean="0">
                <a:solidFill>
                  <a:srgbClr val="FF0000"/>
                </a:solidFill>
                <a:cs typeface="B Nazanin" panose="00000400000000000000" pitchFamily="2" charset="-78"/>
              </a:rPr>
              <a:t>این گونه ها را می توان بر اساس جایگاه اصلی، ریخت شناسی، خصوصیات کشت و عدم ایجاد عفونت متقاطع از یکدیگر تفریق داد.</a:t>
            </a:r>
            <a:endParaRPr lang="en-US" b="1" u="sng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626748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تولید مثل در تک یاخته های انگلی جنسی یا غیرجنسی</a:t>
            </a:r>
          </a:p>
          <a:p>
            <a:pPr algn="r" rtl="1"/>
            <a:r>
              <a:rPr lang="fa-IR" dirty="0" smtClean="0"/>
              <a:t>انتقال انگلها مستقیما از میزبانی به میزبان دیگر یا از طریق مواد دفعی به وسیله آب و غذا</a:t>
            </a:r>
          </a:p>
          <a:p>
            <a:pPr algn="r" rtl="1"/>
            <a:r>
              <a:rPr lang="fa-IR" dirty="0" smtClean="0"/>
              <a:t>کیست شکل عفونت زای انگل</a:t>
            </a:r>
          </a:p>
          <a:p>
            <a:pPr algn="r" rtl="1"/>
            <a:r>
              <a:rPr lang="fa-IR" dirty="0" smtClean="0"/>
              <a:t>عبور انگل های خونی و بافتی به تناوب از یک میزبان مهره دار( انسان) به یک بی مهره( بندپا) </a:t>
            </a:r>
          </a:p>
          <a:p>
            <a:pPr algn="r" rtl="1"/>
            <a:r>
              <a:rPr lang="fa-IR" dirty="0" smtClean="0"/>
              <a:t>تکثیر تک یاخته ها در بدن میزبان بر خلاف کرمها</a:t>
            </a:r>
          </a:p>
          <a:p>
            <a:pPr algn="r" rtl="1"/>
            <a:r>
              <a:rPr lang="fa-IR" dirty="0" smtClean="0"/>
              <a:t>تغییرات آسیب شناختی انگلها یا ناشی از تهاجم انگل یا در نتیجه انهدام سلول ها و بافتها توسط انگل یا محصولاتش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66358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ar-SA" dirty="0">
                <a:cs typeface="B Titr" pitchFamily="2" charset="-78"/>
              </a:rPr>
              <a:t>تریکوموناس واژینالیس بزرگترین و قوی ترین تریکومونادها و تنها انگل بیماریزای این گروه است.</a:t>
            </a:r>
            <a:endParaRPr lang="fa-IR" dirty="0">
              <a:cs typeface="B Titr" pitchFamily="2" charset="-78"/>
            </a:endParaRPr>
          </a:p>
          <a:p>
            <a:pPr algn="r" rtl="1"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endParaRPr lang="fa-IR" dirty="0">
              <a:cs typeface="B Titr" pitchFamily="2" charset="-78"/>
            </a:endParaRPr>
          </a:p>
          <a:p>
            <a:pPr algn="r" rtl="1"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ar-SA" dirty="0">
                <a:cs typeface="B Titr" pitchFamily="2" charset="-78"/>
              </a:rPr>
              <a:t>برخی معتقدند که عفونتها</a:t>
            </a:r>
            <a:r>
              <a:rPr lang="fa-IR" dirty="0">
                <a:cs typeface="B Titr" pitchFamily="2" charset="-78"/>
              </a:rPr>
              <a:t>ی</a:t>
            </a:r>
            <a:r>
              <a:rPr lang="ar-SA" dirty="0">
                <a:cs typeface="B Titr" pitchFamily="2" charset="-78"/>
              </a:rPr>
              <a:t> شدید نا</a:t>
            </a:r>
            <a:r>
              <a:rPr lang="fa-IR" dirty="0">
                <a:cs typeface="B Titr" pitchFamily="2" charset="-78"/>
              </a:rPr>
              <a:t>ش</a:t>
            </a:r>
            <a:r>
              <a:rPr lang="ar-SA" dirty="0">
                <a:cs typeface="B Titr" pitchFamily="2" charset="-78"/>
              </a:rPr>
              <a:t>ی از تریکوموناس هومی نیس ممکن است باعث اسهال شوند.</a:t>
            </a:r>
            <a:endParaRPr lang="fa-IR" dirty="0">
              <a:cs typeface="B Titr" pitchFamily="2" charset="-78"/>
            </a:endParaRPr>
          </a:p>
          <a:p>
            <a:pPr algn="r" rtl="1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61673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Life cycle of Trichomonas vaginali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65124"/>
            <a:ext cx="10515600" cy="6009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692879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 rtl="1">
              <a:buNone/>
            </a:pPr>
            <a:r>
              <a:rPr lang="ar-SA" sz="4000" b="1" dirty="0">
                <a:solidFill>
                  <a:srgbClr val="FF0000"/>
                </a:solidFill>
                <a:cs typeface="B Nazanin" panose="00000400000000000000" pitchFamily="2" charset="-78"/>
              </a:rPr>
              <a:t>نام </a:t>
            </a:r>
            <a:r>
              <a:rPr lang="ar-SA" sz="40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بیماری</a:t>
            </a:r>
            <a:r>
              <a:rPr lang="fa-IR" sz="40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:</a:t>
            </a:r>
          </a:p>
          <a:p>
            <a:pPr algn="ctr" rtl="1"/>
            <a:r>
              <a:rPr lang="ar-SA" sz="40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ar-SA" sz="4000" b="1" dirty="0">
                <a:solidFill>
                  <a:srgbClr val="FF0000"/>
                </a:solidFill>
                <a:cs typeface="B Nazanin" panose="00000400000000000000" pitchFamily="2" charset="-78"/>
              </a:rPr>
              <a:t>واژینیت تریکومونادی، اورتریت، </a:t>
            </a:r>
            <a:r>
              <a:rPr lang="ar-SA" sz="40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پروستاتووزیکولیت</a:t>
            </a:r>
            <a:endParaRPr lang="en-US" sz="4000" b="1" dirty="0">
              <a:solidFill>
                <a:srgbClr val="FF0000"/>
              </a:solidFill>
              <a:cs typeface="B Nazanin" panose="00000400000000000000" pitchFamily="2" charset="-78"/>
            </a:endParaRPr>
          </a:p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244" y="4314423"/>
            <a:ext cx="8665765" cy="207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35764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r" rtl="1"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ar-SA" sz="3200" b="1" dirty="0">
                <a:cs typeface="B Nazanin" panose="00000400000000000000" pitchFamily="2" charset="-78"/>
              </a:rPr>
              <a:t> تولید مثل تک یاخته از طریق تقسیم دوتایی طولی و تقسیم میتوز هسته صورت می گیرد</a:t>
            </a:r>
            <a:r>
              <a:rPr lang="ar-SA" sz="3200" b="1" dirty="0" smtClean="0">
                <a:cs typeface="B Nazanin" panose="00000400000000000000" pitchFamily="2" charset="-78"/>
              </a:rPr>
              <a:t>.</a:t>
            </a:r>
            <a:endParaRPr lang="fa-IR" sz="3200" b="1" dirty="0">
              <a:cs typeface="B Nazanin" panose="00000400000000000000" pitchFamily="2" charset="-78"/>
            </a:endParaRPr>
          </a:p>
          <a:p>
            <a:pPr algn="r" rtl="1"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ar-SA" sz="3200" b="1" dirty="0">
                <a:cs typeface="B Nazanin" panose="00000400000000000000" pitchFamily="2" charset="-78"/>
              </a:rPr>
              <a:t> تروفوزوئیت تریکوموناس واژینالیس یکی از مقاومترین </a:t>
            </a:r>
            <a:r>
              <a:rPr lang="fa-IR" sz="3200" b="1" dirty="0">
                <a:cs typeface="B Nazanin" panose="00000400000000000000" pitchFamily="2" charset="-78"/>
              </a:rPr>
              <a:t>ت</a:t>
            </a:r>
            <a:r>
              <a:rPr lang="ar-SA" sz="3200" b="1" dirty="0">
                <a:cs typeface="B Nazanin" panose="00000400000000000000" pitchFamily="2" charset="-78"/>
              </a:rPr>
              <a:t>ک </a:t>
            </a:r>
            <a:r>
              <a:rPr lang="fa-IR" sz="3200" b="1" dirty="0">
                <a:cs typeface="B Nazanin" panose="00000400000000000000" pitchFamily="2" charset="-78"/>
              </a:rPr>
              <a:t>ی</a:t>
            </a:r>
            <a:r>
              <a:rPr lang="ar-SA" sz="3200" b="1" dirty="0">
                <a:cs typeface="B Nazanin" panose="00000400000000000000" pitchFamily="2" charset="-78"/>
              </a:rPr>
              <a:t>اخته های انگلی است</a:t>
            </a:r>
            <a:r>
              <a:rPr lang="ar-SA" sz="3200" b="1" dirty="0" smtClean="0">
                <a:cs typeface="B Nazanin" panose="00000400000000000000" pitchFamily="2" charset="-78"/>
              </a:rPr>
              <a:t>.</a:t>
            </a:r>
            <a:endParaRPr lang="fa-IR" sz="3200" b="1" dirty="0" smtClean="0">
              <a:cs typeface="B Nazanin" panose="00000400000000000000" pitchFamily="2" charset="-78"/>
            </a:endParaRPr>
          </a:p>
          <a:p>
            <a:pPr algn="r" rtl="1"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fa-IR" sz="3200" b="1" dirty="0" smtClean="0">
                <a:cs typeface="B Nazanin" panose="00000400000000000000" pitchFamily="2" charset="-78"/>
              </a:rPr>
              <a:t>در محیط کشت و در </a:t>
            </a:r>
            <a:r>
              <a:rPr lang="en-US" sz="3200" b="1" dirty="0" smtClean="0">
                <a:cs typeface="B Nazanin" panose="00000400000000000000" pitchFamily="2" charset="-78"/>
              </a:rPr>
              <a:t>PH</a:t>
            </a:r>
            <a:r>
              <a:rPr lang="fa-IR" sz="3200" b="1" dirty="0" smtClean="0">
                <a:cs typeface="B Nazanin" panose="00000400000000000000" pitchFamily="2" charset="-78"/>
              </a:rPr>
              <a:t> کمتر از 4/9 تروفوزوئیت حیات خود را از دست می دهد.</a:t>
            </a:r>
          </a:p>
          <a:p>
            <a:pPr algn="r" rtl="1"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fa-IR" sz="3200" b="1" dirty="0" smtClean="0">
                <a:cs typeface="B Nazanin" panose="00000400000000000000" pitchFamily="2" charset="-78"/>
              </a:rPr>
              <a:t>قادر به زندگی در ترشحات محیط طبیعی واژن که در بالغین سالم اسیدی ( 3/8- 4/4 ) است، نمی باشد.</a:t>
            </a:r>
            <a:endParaRPr lang="fa-IR" sz="3200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9662093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rtl="1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b="1" dirty="0" smtClean="0">
                <a:cs typeface="B Nazanin" panose="00000400000000000000" pitchFamily="2" charset="-78"/>
              </a:rPr>
              <a:t>تریکوموناس تاژکدار گلابی شکل </a:t>
            </a:r>
          </a:p>
          <a:p>
            <a:pPr algn="just" rtl="1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b="1" dirty="0" smtClean="0">
                <a:cs typeface="B Nazanin" panose="00000400000000000000" pitchFamily="2" charset="-78"/>
              </a:rPr>
              <a:t>در نمونه های تازه 15-18 میکرون</a:t>
            </a:r>
          </a:p>
          <a:p>
            <a:pPr algn="just" rtl="1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b="1" dirty="0" smtClean="0">
                <a:cs typeface="B Nazanin" panose="00000400000000000000" pitchFamily="2" charset="-78"/>
              </a:rPr>
              <a:t>کیست در این انگل دیده نمی شود</a:t>
            </a:r>
          </a:p>
          <a:p>
            <a:pPr algn="just" rtl="1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b="1" dirty="0" smtClean="0">
                <a:cs typeface="B Nazanin" panose="00000400000000000000" pitchFamily="2" charset="-78"/>
              </a:rPr>
              <a:t>محل زندگی آن در زنان واژن و در مردان مجرای ادرار، اپیدیدیم و پروستات</a:t>
            </a:r>
          </a:p>
          <a:p>
            <a:pPr algn="just" rtl="1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b="1" dirty="0" smtClean="0">
                <a:cs typeface="B Nazanin" panose="00000400000000000000" pitchFamily="2" charset="-78"/>
              </a:rPr>
              <a:t>حرکت این انگل به کمک تاژک های شلاقی قدامی و غشا مواج </a:t>
            </a:r>
          </a:p>
          <a:p>
            <a:pPr algn="just" rtl="1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b="1" dirty="0" smtClean="0">
                <a:cs typeface="B Nazanin" panose="00000400000000000000" pitchFamily="2" charset="-78"/>
              </a:rPr>
              <a:t>این انگل در محیط کشت قادر به خوردن باکتری ها، نشاسته و حتی گلبول های قرمز می باشد. </a:t>
            </a:r>
          </a:p>
          <a:p>
            <a:pPr algn="just" rtl="1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b="1" dirty="0" smtClean="0">
                <a:cs typeface="B Nazanin" panose="00000400000000000000" pitchFamily="2" charset="-78"/>
              </a:rPr>
              <a:t>دکستروز، مالتوز و سایر کربوهیدارت ها منجر به تحریک رشد آن می گردند.</a:t>
            </a:r>
            <a:endParaRPr lang="en-US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1991542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>
                <a:solidFill>
                  <a:srgbClr val="FF0000"/>
                </a:solidFill>
                <a:cs typeface="B Titr" panose="00000700000000000000" pitchFamily="2" charset="-78"/>
              </a:rPr>
              <a:t>همه گیر شناسی</a:t>
            </a:r>
            <a:endParaRPr lang="en-US" dirty="0">
              <a:solidFill>
                <a:srgbClr val="FF0000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rtl="1"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ar-SA" b="1" dirty="0">
                <a:cs typeface="B Nazanin" panose="00000400000000000000" pitchFamily="2" charset="-78"/>
              </a:rPr>
              <a:t>شیوع عفونت در زنان تقریبا 25ـ 10% </a:t>
            </a:r>
            <a:r>
              <a:rPr lang="ar-SA" b="1" dirty="0" smtClean="0">
                <a:cs typeface="B Nazanin" panose="00000400000000000000" pitchFamily="2" charset="-78"/>
              </a:rPr>
              <a:t>است</a:t>
            </a:r>
            <a:r>
              <a:rPr lang="fa-IR" b="1" dirty="0">
                <a:cs typeface="B Nazanin" panose="00000400000000000000" pitchFamily="2" charset="-78"/>
              </a:rPr>
              <a:t>.</a:t>
            </a:r>
          </a:p>
          <a:p>
            <a:pPr algn="just" rtl="1"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ar-SA" b="1" dirty="0">
                <a:cs typeface="B Nazanin" panose="00000400000000000000" pitchFamily="2" charset="-78"/>
              </a:rPr>
              <a:t>این رقم در گروههایی که بهداشت زنانه را رعایت نمی کنند بیشتر است</a:t>
            </a:r>
            <a:r>
              <a:rPr lang="ar-SA" b="1" dirty="0" smtClean="0">
                <a:cs typeface="B Nazanin" panose="00000400000000000000" pitchFamily="2" charset="-78"/>
              </a:rPr>
              <a:t>.</a:t>
            </a:r>
            <a:endParaRPr lang="fa-IR" b="1" dirty="0">
              <a:cs typeface="B Nazanin" panose="00000400000000000000" pitchFamily="2" charset="-78"/>
            </a:endParaRPr>
          </a:p>
          <a:p>
            <a:pPr algn="just" rtl="1"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ar-SA" b="1" dirty="0">
                <a:cs typeface="B Nazanin" panose="00000400000000000000" pitchFamily="2" charset="-78"/>
              </a:rPr>
              <a:t> تنها </a:t>
            </a:r>
            <a:r>
              <a:rPr lang="fa-IR" b="1" dirty="0">
                <a:cs typeface="B Nazanin" panose="00000400000000000000" pitchFamily="2" charset="-78"/>
              </a:rPr>
              <a:t>1/7 </a:t>
            </a:r>
            <a:r>
              <a:rPr lang="ar-SA" b="1" dirty="0">
                <a:cs typeface="B Nazanin" panose="00000400000000000000" pitchFamily="2" charset="-78"/>
              </a:rPr>
              <a:t>زنان مبتلا به تریکوموناس از وجود نشانه های بیماری شکایت دارند</a:t>
            </a:r>
            <a:r>
              <a:rPr lang="ar-SA" b="1" dirty="0" smtClean="0">
                <a:cs typeface="B Nazanin" panose="00000400000000000000" pitchFamily="2" charset="-78"/>
              </a:rPr>
              <a:t>.</a:t>
            </a:r>
            <a:endParaRPr lang="fa-IR" b="1" dirty="0" smtClean="0">
              <a:cs typeface="B Nazanin" panose="00000400000000000000" pitchFamily="2" charset="-78"/>
            </a:endParaRPr>
          </a:p>
          <a:p>
            <a:pPr algn="just" rtl="1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b="1" dirty="0" smtClean="0">
                <a:cs typeface="B Nazanin" panose="00000400000000000000" pitchFamily="2" charset="-78"/>
              </a:rPr>
              <a:t>مقاربت جنسی به ویژه با مردان آلوده بدون علامت احتمالا مهمترین راه انتقال است.</a:t>
            </a:r>
          </a:p>
          <a:p>
            <a:pPr algn="just" rtl="1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b="1" dirty="0" smtClean="0">
                <a:cs typeface="B Nazanin" panose="00000400000000000000" pitchFamily="2" charset="-78"/>
              </a:rPr>
              <a:t>تماس مستقیم با زنان آلوده، وسایل بهداشتی آلوده و توالت فرنگی در انتقال عفونت سهیم می باشند.</a:t>
            </a:r>
          </a:p>
          <a:p>
            <a:pPr algn="just" rtl="1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b="1" dirty="0" smtClean="0">
                <a:cs typeface="B Nazanin" panose="00000400000000000000" pitchFamily="2" charset="-78"/>
              </a:rPr>
              <a:t>عفونت های اکتسابی به هنگام عبور از مجرای زایمانی، توجیه احتمالی عفونت در نوزادان است. </a:t>
            </a:r>
            <a:endParaRPr lang="en-US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799915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>
                <a:solidFill>
                  <a:srgbClr val="CC3300"/>
                </a:solidFill>
                <a:cs typeface="B Titr" pitchFamily="2" charset="-78"/>
              </a:rPr>
              <a:t>آسیب شناسی و نشانه شناسی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rtl="1"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ar-SA" b="1" dirty="0">
                <a:cs typeface="B Nazanin" panose="00000400000000000000" pitchFamily="2" charset="-78"/>
              </a:rPr>
              <a:t>تریکوموناس واژینالیس عامل ایجاد کننده ی واژینیت پایدار است و این تاژکدار مسئول التهاب خفیف در واژینیت می باشد.</a:t>
            </a:r>
            <a:endParaRPr lang="fa-IR" b="1" dirty="0">
              <a:cs typeface="B Nazanin" panose="00000400000000000000" pitchFamily="2" charset="-78"/>
            </a:endParaRPr>
          </a:p>
          <a:p>
            <a:pPr marL="0" indent="0" algn="just" rtl="1">
              <a:buClr>
                <a:srgbClr val="FF0000"/>
              </a:buClr>
              <a:buNone/>
              <a:defRPr/>
            </a:pPr>
            <a:endParaRPr lang="fa-IR" b="1" dirty="0">
              <a:cs typeface="B Nazanin" panose="00000400000000000000" pitchFamily="2" charset="-78"/>
            </a:endParaRPr>
          </a:p>
          <a:p>
            <a:pPr algn="just" rtl="1"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ar-SA" b="1" dirty="0">
                <a:cs typeface="B Nazanin" panose="00000400000000000000" pitchFamily="2" charset="-78"/>
              </a:rPr>
              <a:t> شواهد موجود مبین فعالیت سمی انگل در محیط کشت سلولی و ایجاد واژینیت در زنانی است که کشت باکتریایی آنها منفی است</a:t>
            </a:r>
            <a:r>
              <a:rPr lang="ar-SA" b="1" dirty="0" smtClean="0">
                <a:cs typeface="B Nazanin" panose="00000400000000000000" pitchFamily="2" charset="-78"/>
              </a:rPr>
              <a:t>.</a:t>
            </a:r>
            <a:endParaRPr lang="fa-IR" b="1" dirty="0" smtClean="0">
              <a:cs typeface="B Nazanin" panose="00000400000000000000" pitchFamily="2" charset="-78"/>
            </a:endParaRPr>
          </a:p>
          <a:p>
            <a:pPr marL="0" indent="0" algn="just" rtl="1">
              <a:buClr>
                <a:srgbClr val="FF0000"/>
              </a:buClr>
              <a:buNone/>
              <a:defRPr/>
            </a:pPr>
            <a:endParaRPr lang="fa-IR" b="1" dirty="0">
              <a:cs typeface="B Nazanin" panose="00000400000000000000" pitchFamily="2" charset="-78"/>
            </a:endParaRPr>
          </a:p>
          <a:p>
            <a:pPr algn="just" rtl="1"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ar-SA" b="1" dirty="0">
                <a:cs typeface="B Nazanin" panose="00000400000000000000" pitchFamily="2" charset="-78"/>
              </a:rPr>
              <a:t>فلور باکتریایی و وضعیت فیزیولو</a:t>
            </a:r>
            <a:r>
              <a:rPr lang="fa-IR" b="1" dirty="0">
                <a:cs typeface="B Nazanin" panose="00000400000000000000" pitchFamily="2" charset="-78"/>
              </a:rPr>
              <a:t>ژ</a:t>
            </a:r>
            <a:r>
              <a:rPr lang="ar-SA" b="1" dirty="0">
                <a:cs typeface="B Nazanin" panose="00000400000000000000" pitchFamily="2" charset="-78"/>
              </a:rPr>
              <a:t>یک واژن، از جمله </a:t>
            </a:r>
            <a:r>
              <a:rPr lang="en-US" b="1" dirty="0">
                <a:latin typeface="Times New Roman" pitchFamily="18" charset="0"/>
                <a:cs typeface="B Nazanin" panose="00000400000000000000" pitchFamily="2" charset="-78"/>
              </a:rPr>
              <a:t>PH</a:t>
            </a:r>
            <a:r>
              <a:rPr lang="ar-SA" b="1" dirty="0">
                <a:cs typeface="B Nazanin" panose="00000400000000000000" pitchFamily="2" charset="-78"/>
              </a:rPr>
              <a:t> در زمره ی عوامل تعیین کننده برای استقرار عفونت هستند.</a:t>
            </a:r>
            <a:endParaRPr lang="fa-IR" b="1" dirty="0">
              <a:cs typeface="B Nazanin" panose="00000400000000000000" pitchFamily="2" charset="-78"/>
            </a:endParaRPr>
          </a:p>
          <a:p>
            <a:pPr marL="0" indent="0" algn="just" rtl="1">
              <a:buClr>
                <a:srgbClr val="FF0000"/>
              </a:buClr>
              <a:buNone/>
              <a:defRPr/>
            </a:pPr>
            <a:endParaRPr lang="fa-IR" b="1" dirty="0">
              <a:cs typeface="B Nazanin" panose="00000400000000000000" pitchFamily="2" charset="-78"/>
            </a:endParaRPr>
          </a:p>
          <a:p>
            <a:pPr algn="just" rtl="1"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ar-SA" b="1" dirty="0">
                <a:cs typeface="B Nazanin" panose="00000400000000000000" pitchFamily="2" charset="-78"/>
              </a:rPr>
              <a:t>در واژینیت تریکومونادی، دیواره ی واژن برجسته و حساس و گاهی پرخون و همراه با خونریزی نقطه ای و در موارد پیشرفته دارای نواحی گرانولر است.</a:t>
            </a:r>
            <a:endParaRPr lang="fa-IR" b="1" dirty="0">
              <a:cs typeface="B Nazanin" panose="00000400000000000000" pitchFamily="2" charset="-78"/>
            </a:endParaRPr>
          </a:p>
          <a:p>
            <a:pPr marL="0" indent="0" algn="just" rtl="1">
              <a:buClr>
                <a:srgbClr val="FF0000"/>
              </a:buClr>
              <a:buNone/>
              <a:defRPr/>
            </a:pPr>
            <a:endParaRPr lang="en-US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1028850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rtl="1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b="1" dirty="0" smtClean="0">
                <a:cs typeface="B Nazanin" panose="00000400000000000000" pitchFamily="2" charset="-78"/>
              </a:rPr>
              <a:t>سطح دیواره واژن پوشیده از ترشحات کف دار، سروزی-چرکی به رنگ کرم یا زرد است.</a:t>
            </a:r>
          </a:p>
          <a:p>
            <a:pPr algn="just" rtl="1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b="1" dirty="0" smtClean="0">
                <a:cs typeface="B Nazanin" panose="00000400000000000000" pitchFamily="2" charset="-78"/>
              </a:rPr>
              <a:t>بیماران دارای التهاب واژن و دهانه رحم دارای علائمی مانند: خارش، سوزش و ترشحات لکوره ای – التهابی زیاد می باشند.</a:t>
            </a:r>
          </a:p>
          <a:p>
            <a:pPr algn="just" rtl="1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b="1" dirty="0" smtClean="0">
                <a:cs typeface="B Nazanin" panose="00000400000000000000" pitchFamily="2" charset="-78"/>
              </a:rPr>
              <a:t>گاهی فرسایش بافت مخاطی و نکروز آن دیده می شود.</a:t>
            </a:r>
          </a:p>
          <a:p>
            <a:pPr algn="just" rtl="1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b="1" dirty="0" smtClean="0">
                <a:cs typeface="B Nazanin" panose="00000400000000000000" pitchFamily="2" charset="-78"/>
              </a:rPr>
              <a:t>در مردان عفونت می تواند به صورت اورتریت و پروستاوزیکولیت دیده شود. </a:t>
            </a:r>
          </a:p>
          <a:p>
            <a:pPr algn="just" rtl="1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b="1" dirty="0" smtClean="0">
                <a:cs typeface="B Nazanin" panose="00000400000000000000" pitchFamily="2" charset="-78"/>
              </a:rPr>
              <a:t>ایجاد سندرم توت فرنگی و پینگ - پنگ</a:t>
            </a:r>
            <a:endParaRPr lang="en-US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549103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515600" cy="6061433"/>
          </a:xfrm>
        </p:spPr>
      </p:pic>
    </p:spTree>
    <p:extLst>
      <p:ext uri="{BB962C8B-B14F-4D97-AF65-F5344CB8AC3E}">
        <p14:creationId xmlns:p14="http://schemas.microsoft.com/office/powerpoint/2010/main" val="20290820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515600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606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تشخیص بعضی از انگلها بر اساس علائم و نشانه های ویژه بالینی</a:t>
            </a:r>
          </a:p>
          <a:p>
            <a:pPr algn="r" rtl="1"/>
            <a:r>
              <a:rPr lang="fa-IR" dirty="0" smtClean="0"/>
              <a:t>و بر اساس تشخیص آزمایشگاهی با روش هایی مانند:</a:t>
            </a:r>
          </a:p>
          <a:p>
            <a:pPr algn="r" rtl="1"/>
            <a:r>
              <a:rPr lang="fa-IR" dirty="0" smtClean="0"/>
              <a:t>روش مستقیم، روشهای تغلیظ، کشت، تزریق به حیوانات، آزمایشات سرولوژیک</a:t>
            </a:r>
          </a:p>
          <a:p>
            <a:pPr algn="r" rtl="1"/>
            <a:r>
              <a:rPr lang="fa-IR" dirty="0" smtClean="0"/>
              <a:t>پیشگیری شامل کاهش منابع عفونت، مسدود کردن راههای انتقال و محافظت میزبان</a:t>
            </a:r>
          </a:p>
          <a:p>
            <a:pPr algn="r" rtl="1"/>
            <a:r>
              <a:rPr lang="fa-IR" dirty="0" smtClean="0"/>
              <a:t>به طور کلی:</a:t>
            </a:r>
          </a:p>
          <a:p>
            <a:pPr algn="r" rtl="1"/>
            <a:r>
              <a:rPr lang="fa-IR" dirty="0" smtClean="0"/>
              <a:t>پیشگیری از عفونت های روده ای و کرمها مرتبط با مشکلات بهسازی و بهداشتی</a:t>
            </a:r>
          </a:p>
          <a:p>
            <a:pPr algn="r" rtl="1"/>
            <a:r>
              <a:rPr lang="fa-IR" dirty="0" smtClean="0"/>
              <a:t>پیشگیری از تک یاخته ها ی خونی و بافتی مبتنی بر کنترل حشرات ناقل</a:t>
            </a:r>
          </a:p>
        </p:txBody>
      </p:sp>
    </p:spTree>
    <p:extLst>
      <p:ext uri="{BB962C8B-B14F-4D97-AF65-F5344CB8AC3E}">
        <p14:creationId xmlns:p14="http://schemas.microsoft.com/office/powerpoint/2010/main" val="1412012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>
                <a:solidFill>
                  <a:srgbClr val="FF0000"/>
                </a:solidFill>
                <a:cs typeface="B Titr" panose="00000700000000000000" pitchFamily="2" charset="-78"/>
              </a:rPr>
              <a:t>تشخیص</a:t>
            </a:r>
            <a:endParaRPr lang="en-US" dirty="0">
              <a:solidFill>
                <a:srgbClr val="FF0000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 rtl="1"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ar-SA" sz="2400" b="1" dirty="0">
                <a:cs typeface="B Nazanin" panose="00000400000000000000" pitchFamily="2" charset="-78"/>
              </a:rPr>
              <a:t>تشخیص بالینی بر اساس نشانه هایی چون سوزش، ترشح کرم رنگ کف دار و ضایعات نقطه ای و پرخونی واژن استوار است</a:t>
            </a:r>
            <a:r>
              <a:rPr lang="ar-SA" sz="2400" b="1" dirty="0" smtClean="0">
                <a:cs typeface="B Nazanin" panose="00000400000000000000" pitchFamily="2" charset="-78"/>
              </a:rPr>
              <a:t>.</a:t>
            </a:r>
            <a:endParaRPr lang="fa-IR" sz="2400" b="1" dirty="0">
              <a:cs typeface="B Nazanin" panose="00000400000000000000" pitchFamily="2" charset="-78"/>
            </a:endParaRPr>
          </a:p>
          <a:p>
            <a:pPr algn="just" rtl="1"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ar-SA" sz="2400" b="1" dirty="0">
                <a:cs typeface="B Nazanin" panose="00000400000000000000" pitchFamily="2" charset="-78"/>
              </a:rPr>
              <a:t> تشخیص میکروسکپی با قرار دادن ترشحات تازه ی واژن بر روی یک قطره سرم فیزیولوژی و جستجوی </a:t>
            </a:r>
            <a:r>
              <a:rPr lang="fa-IR" sz="2400" b="1" dirty="0">
                <a:cs typeface="B Nazanin" panose="00000400000000000000" pitchFamily="2" charset="-78"/>
              </a:rPr>
              <a:t>ت</a:t>
            </a:r>
            <a:r>
              <a:rPr lang="ar-SA" sz="2400" b="1" dirty="0">
                <a:cs typeface="B Nazanin" panose="00000400000000000000" pitchFamily="2" charset="-78"/>
              </a:rPr>
              <a:t>ریکوموناس متحرک انجام می گیرد</a:t>
            </a:r>
            <a:r>
              <a:rPr lang="ar-SA" sz="2400" b="1" dirty="0" smtClean="0">
                <a:cs typeface="B Nazanin" panose="00000400000000000000" pitchFamily="2" charset="-78"/>
              </a:rPr>
              <a:t>.</a:t>
            </a:r>
            <a:endParaRPr lang="fa-IR" sz="2400" b="1" dirty="0" smtClean="0">
              <a:cs typeface="B Nazanin" panose="00000400000000000000" pitchFamily="2" charset="-78"/>
            </a:endParaRPr>
          </a:p>
          <a:p>
            <a:pPr algn="just" rtl="1"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fa-IR" sz="2400" b="1" dirty="0" smtClean="0">
                <a:cs typeface="B Nazanin" panose="00000400000000000000" pitchFamily="2" charset="-78"/>
              </a:rPr>
              <a:t>بهتر است نمونه برداری به کمک اسپیکولوم و توسط یک سواپ پنبه دار صورت گرفته و سپس در محلول سرم فیزیولوژی غوطه ور شود.</a:t>
            </a:r>
          </a:p>
          <a:p>
            <a:pPr algn="just" rtl="1"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ar-SA" sz="2400" b="1" dirty="0">
                <a:cs typeface="B Nazanin" panose="00000400000000000000" pitchFamily="2" charset="-78"/>
              </a:rPr>
              <a:t>در برخی از موارد آزمایش میکروسکوپی منفی است، کشت ترشحات می تواند به تشخیص عفونت کم</a:t>
            </a:r>
            <a:r>
              <a:rPr lang="fa-IR" sz="2400" b="1" dirty="0">
                <a:cs typeface="B Nazanin" panose="00000400000000000000" pitchFamily="2" charset="-78"/>
              </a:rPr>
              <a:t>ک</a:t>
            </a:r>
            <a:r>
              <a:rPr lang="ar-SA" sz="2400" b="1" dirty="0">
                <a:cs typeface="B Nazanin" panose="00000400000000000000" pitchFamily="2" charset="-78"/>
              </a:rPr>
              <a:t> </a:t>
            </a:r>
            <a:r>
              <a:rPr lang="ar-SA" sz="2400" b="1" dirty="0" smtClean="0">
                <a:cs typeface="B Nazanin" panose="00000400000000000000" pitchFamily="2" charset="-78"/>
              </a:rPr>
              <a:t>کند.</a:t>
            </a:r>
            <a:r>
              <a:rPr lang="fa-IR" sz="2400" b="1" dirty="0" smtClean="0">
                <a:cs typeface="B Nazanin" panose="00000400000000000000" pitchFamily="2" charset="-78"/>
              </a:rPr>
              <a:t> محيط </a:t>
            </a:r>
            <a:r>
              <a:rPr lang="fa-IR" sz="2400" b="1" dirty="0">
                <a:cs typeface="B Nazanin" panose="00000400000000000000" pitchFamily="2" charset="-78"/>
              </a:rPr>
              <a:t>كشت دورسه، دياموند و ‍</a:t>
            </a:r>
            <a:r>
              <a:rPr lang="en-US" sz="2400" b="1" dirty="0" smtClean="0">
                <a:cs typeface="B Nazanin" panose="00000400000000000000" pitchFamily="2" charset="-78"/>
              </a:rPr>
              <a:t>CPLM</a:t>
            </a:r>
            <a:endParaRPr lang="fa-IR" sz="2400" b="1" dirty="0" smtClean="0">
              <a:cs typeface="B Nazanin" panose="00000400000000000000" pitchFamily="2" charset="-78"/>
            </a:endParaRPr>
          </a:p>
          <a:p>
            <a:pPr algn="just" rtl="1"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fa-IR" sz="2400" b="1" dirty="0" smtClean="0">
                <a:cs typeface="B Nazanin" panose="00000400000000000000" pitchFamily="2" charset="-78"/>
              </a:rPr>
              <a:t>در مردان ترشحات پروستات از طریق مجرا و نیز ادرار باید اخذ شده و مورد آزمایش قرار گیرد.</a:t>
            </a:r>
            <a:endParaRPr lang="fa-IR" sz="2400" b="1" dirty="0">
              <a:cs typeface="B Nazanin" panose="00000400000000000000" pitchFamily="2" charset="-78"/>
            </a:endParaRPr>
          </a:p>
          <a:p>
            <a:pPr algn="just" rtl="1"/>
            <a:endParaRPr lang="en-US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1993681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7875" y="365125"/>
            <a:ext cx="5495925" cy="5842492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5019675" cy="584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85317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>
                <a:solidFill>
                  <a:srgbClr val="FF0000"/>
                </a:solidFill>
                <a:cs typeface="B Titr" panose="00000700000000000000" pitchFamily="2" charset="-78"/>
              </a:rPr>
              <a:t>درمان و پیشگیری</a:t>
            </a:r>
            <a:endParaRPr lang="en-US" dirty="0">
              <a:solidFill>
                <a:srgbClr val="FF0000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rtl="1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b="1" dirty="0" smtClean="0">
                <a:cs typeface="B Nazanin" panose="00000400000000000000" pitchFamily="2" charset="-78"/>
              </a:rPr>
              <a:t>موثرترین دارو برای درمان آن در هر دو جنس مترونیدازول است.</a:t>
            </a:r>
          </a:p>
          <a:p>
            <a:pPr algn="just" rtl="1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b="1" dirty="0" smtClean="0">
                <a:cs typeface="B Nazanin" panose="00000400000000000000" pitchFamily="2" charset="-78"/>
              </a:rPr>
              <a:t>عدم تجویز مترونیدازول در زنان آبستن</a:t>
            </a:r>
          </a:p>
          <a:p>
            <a:pPr algn="just" rtl="1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b="1" dirty="0" smtClean="0">
                <a:cs typeface="B Nazanin" panose="00000400000000000000" pitchFamily="2" charset="-78"/>
              </a:rPr>
              <a:t>شستشوی مخاط واژن و یا قرار دادن قرص در واژن . </a:t>
            </a:r>
          </a:p>
          <a:p>
            <a:pPr algn="just" rtl="1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b="1" dirty="0" smtClean="0">
                <a:cs typeface="B Nazanin" panose="00000400000000000000" pitchFamily="2" charset="-78"/>
              </a:rPr>
              <a:t>این داروها عبارتند از : پیکرات نقره، فورازولیدون و یدوکلرو هیدروکسی کین</a:t>
            </a:r>
          </a:p>
          <a:p>
            <a:pPr algn="just" rtl="1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b="1" dirty="0" smtClean="0">
                <a:cs typeface="B Nazanin" panose="00000400000000000000" pitchFamily="2" charset="-78"/>
              </a:rPr>
              <a:t>بازگرداندن </a:t>
            </a:r>
            <a:r>
              <a:rPr lang="en-US" b="1" dirty="0" smtClean="0">
                <a:cs typeface="B Nazanin" panose="00000400000000000000" pitchFamily="2" charset="-78"/>
              </a:rPr>
              <a:t>PH</a:t>
            </a:r>
            <a:r>
              <a:rPr lang="fa-IR" b="1" dirty="0" smtClean="0">
                <a:cs typeface="B Nazanin" panose="00000400000000000000" pitchFamily="2" charset="-78"/>
              </a:rPr>
              <a:t> اسیدی واژن منجر به تضعیف انگل می شود</a:t>
            </a:r>
          </a:p>
          <a:p>
            <a:pPr algn="just" rtl="1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b="1" dirty="0" smtClean="0">
                <a:cs typeface="B Nazanin" panose="00000400000000000000" pitchFamily="2" charset="-78"/>
              </a:rPr>
              <a:t>کنترل عفونت های خفیف با استفاده از دوش سرکه</a:t>
            </a:r>
          </a:p>
          <a:p>
            <a:pPr algn="just" rtl="1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sz="3600" b="1" u="sng" dirty="0" smtClean="0">
                <a:solidFill>
                  <a:srgbClr val="FF0000"/>
                </a:solidFill>
                <a:cs typeface="B Nazanin" panose="00000400000000000000" pitchFamily="2" charset="-78"/>
              </a:rPr>
              <a:t>پیشگیری: </a:t>
            </a:r>
          </a:p>
          <a:p>
            <a:pPr algn="just" rtl="1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b="1" dirty="0" smtClean="0">
                <a:cs typeface="B Nazanin" panose="00000400000000000000" pitchFamily="2" charset="-78"/>
              </a:rPr>
              <a:t>توجه به بهداشت فردی</a:t>
            </a:r>
          </a:p>
          <a:p>
            <a:pPr algn="just" rtl="1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a-IR" b="1" dirty="0" smtClean="0">
                <a:cs typeface="B Nazanin" panose="00000400000000000000" pitchFamily="2" charset="-78"/>
              </a:rPr>
              <a:t>درمان مردان آلوده جهت کاهش موارد عفونت</a:t>
            </a:r>
            <a:endParaRPr lang="en-US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418946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515600" cy="6370526"/>
          </a:xfrm>
        </p:spPr>
      </p:pic>
    </p:spTree>
    <p:extLst>
      <p:ext uri="{BB962C8B-B14F-4D97-AF65-F5344CB8AC3E}">
        <p14:creationId xmlns:p14="http://schemas.microsoft.com/office/powerpoint/2010/main" val="813271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852</TotalTime>
  <Words>3843</Words>
  <Application>Microsoft Office PowerPoint</Application>
  <PresentationFormat>Widescreen</PresentationFormat>
  <Paragraphs>451</Paragraphs>
  <Slides>82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82</vt:i4>
      </vt:variant>
    </vt:vector>
  </HeadingPairs>
  <TitlesOfParts>
    <vt:vector size="91" baseType="lpstr">
      <vt:lpstr>Arial</vt:lpstr>
      <vt:lpstr>B Nazanin</vt:lpstr>
      <vt:lpstr>B Titr</vt:lpstr>
      <vt:lpstr>Tahoma</vt:lpstr>
      <vt:lpstr>Times New Roman</vt:lpstr>
      <vt:lpstr>Trebuchet MS</vt:lpstr>
      <vt:lpstr>Wingdings</vt:lpstr>
      <vt:lpstr>Wingdings 3</vt:lpstr>
      <vt:lpstr>Facet</vt:lpstr>
      <vt:lpstr>تک یاخته شناسی</vt:lpstr>
      <vt:lpstr>کلیات</vt:lpstr>
      <vt:lpstr>ادامه کلیات</vt:lpstr>
      <vt:lpstr>ادامه کلیات</vt:lpstr>
      <vt:lpstr>فیزیولوژی</vt:lpstr>
      <vt:lpstr>ادامه فیزیولوژی</vt:lpstr>
      <vt:lpstr>PowerPoint Presentation</vt:lpstr>
      <vt:lpstr>PowerPoint Presentation</vt:lpstr>
      <vt:lpstr>PowerPoint Presentation</vt:lpstr>
      <vt:lpstr>Entamoeba Histolytica</vt:lpstr>
      <vt:lpstr>تروفوزوئیت</vt:lpstr>
      <vt:lpstr>PowerPoint Presentation</vt:lpstr>
      <vt:lpstr>کیست</vt:lpstr>
      <vt:lpstr>انتامباهیستولیتیکا</vt:lpstr>
      <vt:lpstr>چرخه زندگی</vt:lpstr>
      <vt:lpstr>ادامه چرخه زندگی</vt:lpstr>
      <vt:lpstr>PowerPoint Presentation</vt:lpstr>
      <vt:lpstr>همه گیرشناسی</vt:lpstr>
      <vt:lpstr>PowerPoint Presentation</vt:lpstr>
      <vt:lpstr>آسیب شناسی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تشخیص</vt:lpstr>
      <vt:lpstr>تشخیص</vt:lpstr>
      <vt:lpstr>PowerPoint Presentation</vt:lpstr>
      <vt:lpstr>PowerPoint Presentation</vt:lpstr>
      <vt:lpstr>PowerPoint Presentation</vt:lpstr>
      <vt:lpstr>درمان</vt:lpstr>
      <vt:lpstr>PowerPoint Presentation</vt:lpstr>
      <vt:lpstr>پیشگیری</vt:lpstr>
      <vt:lpstr>PowerPoint Presentation</vt:lpstr>
      <vt:lpstr>انتامبا (آمیب) کلی، گونه ای دیگر از آمیب ها </vt:lpstr>
      <vt:lpstr>شیوع </vt:lpstr>
      <vt:lpstr>PowerPoint Presentation</vt:lpstr>
      <vt:lpstr>تفاوت انتامبا کلی با هیستولیتیکا </vt:lpstr>
      <vt:lpstr>سیکل زندگی </vt:lpstr>
      <vt:lpstr>ژیاردیا لامبلیا</vt:lpstr>
      <vt:lpstr>ژیاردیا لامبلیا</vt:lpstr>
      <vt:lpstr>تروفوزوئیت</vt:lpstr>
      <vt:lpstr>PowerPoint Presentation</vt:lpstr>
      <vt:lpstr>PowerPoint Presentation</vt:lpstr>
      <vt:lpstr>کیست</vt:lpstr>
      <vt:lpstr>کیست</vt:lpstr>
      <vt:lpstr>PowerPoint Presentation</vt:lpstr>
      <vt:lpstr>PowerPoint Presentation</vt:lpstr>
      <vt:lpstr>PowerPoint Presentation</vt:lpstr>
      <vt:lpstr>نشانه های بیماری</vt:lpstr>
      <vt:lpstr>PowerPoint Presentation</vt:lpstr>
      <vt:lpstr>مکانیسم بیماریزایی</vt:lpstr>
      <vt:lpstr>عوامل موثر در بروز ژیاردیوز</vt:lpstr>
      <vt:lpstr>تابلو بالینی ژیاردیوز</vt:lpstr>
      <vt:lpstr>PowerPoint Presentation</vt:lpstr>
      <vt:lpstr>تشخیص</vt:lpstr>
      <vt:lpstr>درمان</vt:lpstr>
      <vt:lpstr>بالانتیدیوم کلی Balantidium Coli</vt:lpstr>
      <vt:lpstr>بالانتیدیوم کلی مژکدار( سیلیوفورا )</vt:lpstr>
      <vt:lpstr>تروفوزوئیت</vt:lpstr>
      <vt:lpstr>PowerPoint Presentation</vt:lpstr>
      <vt:lpstr>آسیب شناسی</vt:lpstr>
      <vt:lpstr>PowerPoint Presentation</vt:lpstr>
      <vt:lpstr>تشخیص</vt:lpstr>
      <vt:lpstr>پیشگیری و درمان</vt:lpstr>
      <vt:lpstr>تریکوموناس واژینالیس</vt:lpstr>
      <vt:lpstr>PowerPoint Presentation</vt:lpstr>
      <vt:lpstr> سه گونه ی انسانی آنها عبارتند از: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همه گیر شناسی</vt:lpstr>
      <vt:lpstr>آسیب شناسی و نشانه شناسی</vt:lpstr>
      <vt:lpstr>PowerPoint Presentation</vt:lpstr>
      <vt:lpstr>PowerPoint Presentation</vt:lpstr>
      <vt:lpstr>PowerPoint Presentation</vt:lpstr>
      <vt:lpstr>تشخیص</vt:lpstr>
      <vt:lpstr>PowerPoint Presentation</vt:lpstr>
      <vt:lpstr>درمان و پیشگیری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تک یاخته شناسی</dc:title>
  <dc:creator>Windows User</dc:creator>
  <cp:lastModifiedBy>Windows User</cp:lastModifiedBy>
  <cp:revision>93</cp:revision>
  <dcterms:created xsi:type="dcterms:W3CDTF">2022-09-28T08:29:50Z</dcterms:created>
  <dcterms:modified xsi:type="dcterms:W3CDTF">2023-12-11T09:38:43Z</dcterms:modified>
</cp:coreProperties>
</file>