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29"/>
  </p:notesMasterIdLst>
  <p:sldIdLst>
    <p:sldId id="339" r:id="rId2"/>
    <p:sldId id="341" r:id="rId3"/>
    <p:sldId id="338" r:id="rId4"/>
    <p:sldId id="343" r:id="rId5"/>
    <p:sldId id="344" r:id="rId6"/>
    <p:sldId id="345" r:id="rId7"/>
    <p:sldId id="346" r:id="rId8"/>
    <p:sldId id="347" r:id="rId9"/>
    <p:sldId id="348" r:id="rId10"/>
    <p:sldId id="336" r:id="rId11"/>
    <p:sldId id="351" r:id="rId12"/>
    <p:sldId id="349" r:id="rId13"/>
    <p:sldId id="350" r:id="rId14"/>
    <p:sldId id="352" r:id="rId15"/>
    <p:sldId id="329" r:id="rId16"/>
    <p:sldId id="342" r:id="rId17"/>
    <p:sldId id="330" r:id="rId18"/>
    <p:sldId id="331" r:id="rId19"/>
    <p:sldId id="332" r:id="rId20"/>
    <p:sldId id="333" r:id="rId21"/>
    <p:sldId id="334" r:id="rId22"/>
    <p:sldId id="353" r:id="rId23"/>
    <p:sldId id="354" r:id="rId24"/>
    <p:sldId id="357" r:id="rId25"/>
    <p:sldId id="355" r:id="rId26"/>
    <p:sldId id="356" r:id="rId27"/>
    <p:sldId id="358" r:id="rId28"/>
  </p:sldIdLst>
  <p:sldSz cx="12192000" cy="6858000"/>
  <p:notesSz cx="6858000" cy="9144000"/>
  <p:custDataLst>
    <p:tags r:id="rId3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B4DE86"/>
    <a:srgbClr val="C9F852"/>
    <a:srgbClr val="F7FEE6"/>
    <a:srgbClr val="FFE5F0"/>
    <a:srgbClr val="D6EDBD"/>
    <a:srgbClr val="38D0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954" y="48"/>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E52735-7B02-4E0C-BF46-F2BF8F314630}" type="datetimeFigureOut">
              <a:rPr lang="en-US" smtClean="0"/>
              <a:pPr/>
              <a:t>12/27/2025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6A12B5-6BB4-4352-BDAD-B7E12448ABD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35D931-A488-4DAB-A591-8212CD3D31CA}"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2137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35D931-A488-4DAB-A591-8212CD3D31CA}" type="slidenum">
              <a:rPr lang="en-US" smtClean="0"/>
              <a:pPr/>
              <a:t>‹#›</a:t>
            </a:fld>
            <a:endParaRPr lang="en-US"/>
          </a:p>
        </p:txBody>
      </p:sp>
    </p:spTree>
    <p:extLst>
      <p:ext uri="{BB962C8B-B14F-4D97-AF65-F5344CB8AC3E}">
        <p14:creationId xmlns:p14="http://schemas.microsoft.com/office/powerpoint/2010/main" val="1053942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35D931-A488-4DAB-A591-8212CD3D31CA}"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0248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35D931-A488-4DAB-A591-8212CD3D31CA}" type="slidenum">
              <a:rPr lang="en-US" smtClean="0"/>
              <a:pPr/>
              <a:t>‹#›</a:t>
            </a:fld>
            <a:endParaRPr lang="en-US"/>
          </a:p>
        </p:txBody>
      </p:sp>
    </p:spTree>
    <p:extLst>
      <p:ext uri="{BB962C8B-B14F-4D97-AF65-F5344CB8AC3E}">
        <p14:creationId xmlns:p14="http://schemas.microsoft.com/office/powerpoint/2010/main" val="1286945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835D931-A488-4DAB-A591-8212CD3D31CA}" type="slidenum">
              <a:rPr lang="en-US" smtClean="0"/>
              <a:pPr/>
              <a:t>‹#›</a:t>
            </a:fld>
            <a:endParaRPr lang="en-US"/>
          </a:p>
        </p:txBody>
      </p:sp>
    </p:spTree>
    <p:extLst>
      <p:ext uri="{BB962C8B-B14F-4D97-AF65-F5344CB8AC3E}">
        <p14:creationId xmlns:p14="http://schemas.microsoft.com/office/powerpoint/2010/main" val="246839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835D931-A488-4DAB-A591-8212CD3D31CA}" type="slidenum">
              <a:rPr lang="en-US" smtClean="0"/>
              <a:pPr/>
              <a:t>‹#›</a:t>
            </a:fld>
            <a:endParaRPr lang="en-US"/>
          </a:p>
        </p:txBody>
      </p:sp>
    </p:spTree>
    <p:extLst>
      <p:ext uri="{BB962C8B-B14F-4D97-AF65-F5344CB8AC3E}">
        <p14:creationId xmlns:p14="http://schemas.microsoft.com/office/powerpoint/2010/main" val="1344944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8835D931-A488-4DAB-A591-8212CD3D31CA}" type="slidenum">
              <a:rPr lang="en-US" smtClean="0"/>
              <a:pPr/>
              <a:t>‹#›</a:t>
            </a:fld>
            <a:endParaRPr lang="en-US"/>
          </a:p>
        </p:txBody>
      </p:sp>
    </p:spTree>
    <p:extLst>
      <p:ext uri="{BB962C8B-B14F-4D97-AF65-F5344CB8AC3E}">
        <p14:creationId xmlns:p14="http://schemas.microsoft.com/office/powerpoint/2010/main" val="1519272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01F823A-AF06-48B4-AF9D-9C1EB37D2DB7}" type="datetimeFigureOut">
              <a:rPr lang="en-US" smtClean="0"/>
              <a:pPr/>
              <a:t>12/27/2025</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835D931-A488-4DAB-A591-8212CD3D31CA}" type="slidenum">
              <a:rPr lang="en-US" smtClean="0"/>
              <a:pPr/>
              <a:t>‹#›</a:t>
            </a:fld>
            <a:endParaRPr lang="en-US"/>
          </a:p>
        </p:txBody>
      </p:sp>
    </p:spTree>
    <p:extLst>
      <p:ext uri="{BB962C8B-B14F-4D97-AF65-F5344CB8AC3E}">
        <p14:creationId xmlns:p14="http://schemas.microsoft.com/office/powerpoint/2010/main" val="3859789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35D931-A488-4DAB-A591-8212CD3D31CA}" type="slidenum">
              <a:rPr lang="en-US" smtClean="0"/>
              <a:pPr/>
              <a:t>‹#›</a:t>
            </a:fld>
            <a:endParaRPr lang="en-US"/>
          </a:p>
        </p:txBody>
      </p:sp>
    </p:spTree>
    <p:extLst>
      <p:ext uri="{BB962C8B-B14F-4D97-AF65-F5344CB8AC3E}">
        <p14:creationId xmlns:p14="http://schemas.microsoft.com/office/powerpoint/2010/main" val="632935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35D931-A488-4DAB-A591-8212CD3D31CA}" type="slidenum">
              <a:rPr lang="en-US" smtClean="0"/>
              <a:pPr/>
              <a:t>‹#›</a:t>
            </a:fld>
            <a:endParaRPr lang="en-US"/>
          </a:p>
        </p:txBody>
      </p:sp>
    </p:spTree>
    <p:extLst>
      <p:ext uri="{BB962C8B-B14F-4D97-AF65-F5344CB8AC3E}">
        <p14:creationId xmlns:p14="http://schemas.microsoft.com/office/powerpoint/2010/main" val="200852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1F823A-AF06-48B4-AF9D-9C1EB37D2DB7}" type="datetimeFigureOut">
              <a:rPr lang="en-US" smtClean="0"/>
              <a:pPr/>
              <a:t>12/27/2025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35D931-A488-4DAB-A591-8212CD3D31CA}" type="slidenum">
              <a:rPr lang="en-US" smtClean="0"/>
              <a:pPr/>
              <a:t>‹#›</a:t>
            </a:fld>
            <a:endParaRPr lang="en-US"/>
          </a:p>
        </p:txBody>
      </p:sp>
    </p:spTree>
    <p:extLst>
      <p:ext uri="{BB962C8B-B14F-4D97-AF65-F5344CB8AC3E}">
        <p14:creationId xmlns:p14="http://schemas.microsoft.com/office/powerpoint/2010/main" val="2116717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01F823A-AF06-48B4-AF9D-9C1EB37D2DB7}" type="datetimeFigureOut">
              <a:rPr lang="en-US" smtClean="0"/>
              <a:pPr/>
              <a:t>12/27/2025</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835D931-A488-4DAB-A591-8212CD3D31CA}" type="slidenum">
              <a:rPr lang="en-US" smtClean="0"/>
              <a:pPr/>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5486202"/>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5.m4a"/><Relationship Id="rId7" Type="http://schemas.openxmlformats.org/officeDocument/2006/relationships/image" Target="../media/image8.jpeg"/><Relationship Id="rId2" Type="http://schemas.microsoft.com/office/2007/relationships/media" Target="../media/media15.m4a"/><Relationship Id="rId1" Type="http://schemas.openxmlformats.org/officeDocument/2006/relationships/tags" Target="../tags/tag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7.m4a"/><Relationship Id="rId7" Type="http://schemas.openxmlformats.org/officeDocument/2006/relationships/image" Target="../media/image13.jpeg"/><Relationship Id="rId2" Type="http://schemas.microsoft.com/office/2007/relationships/media" Target="../media/media17.m4a"/><Relationship Id="rId1" Type="http://schemas.openxmlformats.org/officeDocument/2006/relationships/tags" Target="../tags/tag4.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audio" Target="../media/media18.m4a"/><Relationship Id="rId7" Type="http://schemas.openxmlformats.org/officeDocument/2006/relationships/image" Target="../media/image2.png"/><Relationship Id="rId2" Type="http://schemas.microsoft.com/office/2007/relationships/media" Target="../media/media18.m4a"/><Relationship Id="rId1" Type="http://schemas.openxmlformats.org/officeDocument/2006/relationships/tags" Target="../tags/tag5.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9.m4a"/><Relationship Id="rId7" Type="http://schemas.openxmlformats.org/officeDocument/2006/relationships/image" Target="../media/image18.jpeg"/><Relationship Id="rId2" Type="http://schemas.microsoft.com/office/2007/relationships/media" Target="../media/media19.m4a"/><Relationship Id="rId1" Type="http://schemas.openxmlformats.org/officeDocument/2006/relationships/tags" Target="../tags/tag6.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audio" Target="../media/media20.m4a"/><Relationship Id="rId7" Type="http://schemas.openxmlformats.org/officeDocument/2006/relationships/image" Target="../media/image21.jpeg"/><Relationship Id="rId2" Type="http://schemas.microsoft.com/office/2007/relationships/media" Target="../media/media20.m4a"/><Relationship Id="rId1" Type="http://schemas.openxmlformats.org/officeDocument/2006/relationships/tags" Target="../tags/tag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slideLayout" Target="../slideLayouts/slideLayout7.xml"/><Relationship Id="rId9"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audio" Target="../media/media21.m4a"/><Relationship Id="rId2" Type="http://schemas.microsoft.com/office/2007/relationships/media" Target="../media/media21.m4a"/><Relationship Id="rId1" Type="http://schemas.openxmlformats.org/officeDocument/2006/relationships/tags" Target="../tags/tag8.xml"/><Relationship Id="rId6" Type="http://schemas.openxmlformats.org/officeDocument/2006/relationships/image" Target="../media/image2.png"/><Relationship Id="rId5" Type="http://schemas.openxmlformats.org/officeDocument/2006/relationships/image" Target="../media/image23.jpeg"/><Relationship Id="rId4"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26.png"/><Relationship Id="rId5" Type="http://schemas.openxmlformats.org/officeDocument/2006/relationships/image" Target="../media/image25.emf"/><Relationship Id="rId4" Type="http://schemas.openxmlformats.org/officeDocument/2006/relationships/image" Target="../media/image24.emf"/></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2.png"/><Relationship Id="rId4" Type="http://schemas.openxmlformats.org/officeDocument/2006/relationships/image" Target="../media/image27.emf"/></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2.png"/><Relationship Id="rId4" Type="http://schemas.openxmlformats.org/officeDocument/2006/relationships/image" Target="../media/image28.emf"/></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5" Type="http://schemas.openxmlformats.org/officeDocument/2006/relationships/image" Target="../media/image2.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97280" y="758952"/>
            <a:ext cx="10058400" cy="2742056"/>
          </a:xfrm>
        </p:spPr>
        <p:txBody>
          <a:bodyPr>
            <a:normAutofit/>
          </a:bodyPr>
          <a:lstStyle/>
          <a:p>
            <a:pPr algn="ctr"/>
            <a:r>
              <a:rPr lang="fa-IR" sz="4800" dirty="0">
                <a:solidFill>
                  <a:schemeClr val="accent3">
                    <a:lumMod val="75000"/>
                  </a:schemeClr>
                </a:solidFill>
                <a:cs typeface="B Titr" panose="00000700000000000000" pitchFamily="2" charset="-78"/>
              </a:rPr>
              <a:t>معاینه سیستم عضلانی اسکلتی</a:t>
            </a:r>
            <a:br>
              <a:rPr lang="fa-IR" sz="4800" dirty="0">
                <a:solidFill>
                  <a:schemeClr val="accent3">
                    <a:lumMod val="75000"/>
                  </a:schemeClr>
                </a:solidFill>
                <a:cs typeface="B Titr" panose="00000700000000000000" pitchFamily="2" charset="-78"/>
              </a:rPr>
            </a:br>
            <a:r>
              <a:rPr lang="fa-IR" sz="4800" dirty="0">
                <a:solidFill>
                  <a:schemeClr val="tx1"/>
                </a:solidFill>
                <a:cs typeface="B Titr" panose="00000700000000000000" pitchFamily="2" charset="-78"/>
              </a:rPr>
              <a:t>معاینه سیستم عصبی</a:t>
            </a:r>
            <a:endParaRPr lang="en-US" sz="4800" dirty="0">
              <a:solidFill>
                <a:schemeClr val="tx1"/>
              </a:solidFill>
              <a:cs typeface="B Titr" panose="00000700000000000000" pitchFamily="2" charset="-78"/>
            </a:endParaRPr>
          </a:p>
        </p:txBody>
      </p:sp>
      <p:sp>
        <p:nvSpPr>
          <p:cNvPr id="3" name="Subtitle 2"/>
          <p:cNvSpPr>
            <a:spLocks noGrp="1"/>
          </p:cNvSpPr>
          <p:nvPr>
            <p:ph type="subTitle" idx="1"/>
          </p:nvPr>
        </p:nvSpPr>
        <p:spPr/>
        <p:txBody>
          <a:bodyPr/>
          <a:lstStyle/>
          <a:p>
            <a:pPr algn="ctr"/>
            <a:r>
              <a:rPr lang="fa-IR" b="1" dirty="0">
                <a:cs typeface="B Nazanin" panose="00000400000000000000" pitchFamily="2" charset="-78"/>
              </a:rPr>
              <a:t>ارائه دهنده: تهرانی نشاط</a:t>
            </a:r>
          </a:p>
          <a:p>
            <a:pPr algn="ctr"/>
            <a:r>
              <a:rPr lang="fa-IR" b="1" dirty="0">
                <a:cs typeface="B Nazanin" panose="00000400000000000000" pitchFamily="2" charset="-78"/>
              </a:rPr>
              <a:t>استادیار دانشکده پرستاری</a:t>
            </a:r>
            <a:endParaRPr lang="en-US" b="1" dirty="0">
              <a:cs typeface="B Nazanin" panose="00000400000000000000" pitchFamily="2" charset="-78"/>
            </a:endParaRPr>
          </a:p>
        </p:txBody>
      </p:sp>
      <p:pic>
        <p:nvPicPr>
          <p:cNvPr id="4" name="Audio 3">
            <a:hlinkClick r:id="" action="ppaction://media"/>
            <a:extLst>
              <a:ext uri="{FF2B5EF4-FFF2-40B4-BE49-F238E27FC236}">
                <a16:creationId xmlns:a16="http://schemas.microsoft.com/office/drawing/2014/main" id="{BD479C66-1673-D563-5CBE-00E0DAC3CA4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01427772"/>
      </p:ext>
    </p:extLst>
  </p:cSld>
  <p:clrMapOvr>
    <a:masterClrMapping/>
  </p:clrMapOvr>
  <mc:AlternateContent xmlns:mc="http://schemas.openxmlformats.org/markup-compatibility/2006">
    <mc:Choice xmlns:p14="http://schemas.microsoft.com/office/powerpoint/2010/main" Requires="p14">
      <p:transition spd="slow" p14:dur="2000" advTm="11128"/>
    </mc:Choice>
    <mc:Fallback>
      <p:transition spd="slow" advTm="111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400" b="1" dirty="0">
                <a:solidFill>
                  <a:schemeClr val="accent4">
                    <a:lumMod val="75000"/>
                  </a:schemeClr>
                </a:solidFill>
                <a:cs typeface="B Titr" panose="00000700000000000000" pitchFamily="2" charset="-78"/>
              </a:rPr>
              <a:t>معاینه سیستم عضلانی اسکلتی</a:t>
            </a:r>
            <a:br>
              <a:rPr lang="fa-IR" b="1" dirty="0">
                <a:solidFill>
                  <a:srgbClr val="FF0000"/>
                </a:solidFill>
                <a:cs typeface="B Nazanin" panose="00000400000000000000" pitchFamily="2" charset="-78"/>
              </a:rPr>
            </a:br>
            <a:endParaRPr lang="en-US" dirty="0"/>
          </a:p>
        </p:txBody>
      </p:sp>
      <p:sp>
        <p:nvSpPr>
          <p:cNvPr id="3" name="Content Placeholder 2"/>
          <p:cNvSpPr>
            <a:spLocks noGrp="1"/>
          </p:cNvSpPr>
          <p:nvPr>
            <p:ph idx="1"/>
          </p:nvPr>
        </p:nvSpPr>
        <p:spPr/>
        <p:txBody>
          <a:bodyPr/>
          <a:lstStyle/>
          <a:p>
            <a:pPr algn="justLow" rtl="1"/>
            <a:r>
              <a:rPr lang="fa-IR" sz="3200" dirty="0">
                <a:solidFill>
                  <a:schemeClr val="tx1"/>
                </a:solidFill>
                <a:cs typeface="B Nazanin" panose="00000400000000000000" pitchFamily="2" charset="-78"/>
              </a:rPr>
              <a:t>عضلات از نظر انقباضات و لرزش های غیر ارادی و تونیسیته بررسی می شوند.ممکن است فلاسیدیتی(شلی یا ضعف</a:t>
            </a:r>
            <a:r>
              <a:rPr lang="en-US" sz="3200" dirty="0">
                <a:solidFill>
                  <a:schemeClr val="tx1"/>
                </a:solidFill>
                <a:cs typeface="B Nazanin" panose="00000400000000000000" pitchFamily="2" charset="-78"/>
              </a:rPr>
              <a:t>flaccidity </a:t>
            </a:r>
            <a:r>
              <a:rPr lang="fa-IR" sz="3200" dirty="0">
                <a:solidFill>
                  <a:schemeClr val="tx1"/>
                </a:solidFill>
                <a:cs typeface="B Nazanin" panose="00000400000000000000" pitchFamily="2" charset="-78"/>
              </a:rPr>
              <a:t>واسپاستیسیتی(انقباض ناکافی و غیر ارادی عضله </a:t>
            </a:r>
            <a:r>
              <a:rPr lang="en-US" sz="3200" dirty="0">
                <a:solidFill>
                  <a:schemeClr val="tx1"/>
                </a:solidFill>
                <a:cs typeface="B Nazanin" panose="00000400000000000000" pitchFamily="2" charset="-78"/>
              </a:rPr>
              <a:t>spasticity </a:t>
            </a:r>
            <a:r>
              <a:rPr lang="fa-IR" sz="3200" dirty="0">
                <a:solidFill>
                  <a:schemeClr val="tx1"/>
                </a:solidFill>
                <a:cs typeface="B Nazanin" panose="00000400000000000000" pitchFamily="2" charset="-78"/>
              </a:rPr>
              <a:t>)</a:t>
            </a:r>
            <a:r>
              <a:rPr lang="en-US" sz="3200" dirty="0">
                <a:solidFill>
                  <a:schemeClr val="tx1"/>
                </a:solidFill>
                <a:cs typeface="B Nazanin" panose="00000400000000000000" pitchFamily="2" charset="-78"/>
              </a:rPr>
              <a:t> </a:t>
            </a:r>
            <a:r>
              <a:rPr lang="fa-IR" sz="3200" dirty="0">
                <a:solidFill>
                  <a:schemeClr val="tx1"/>
                </a:solidFill>
                <a:cs typeface="B Nazanin" panose="00000400000000000000" pitchFamily="2" charset="-78"/>
              </a:rPr>
              <a:t>وجود داشته باشد.</a:t>
            </a:r>
          </a:p>
          <a:p>
            <a:pPr algn="justLow" rtl="1"/>
            <a:r>
              <a:rPr lang="fa-IR" sz="3200" dirty="0">
                <a:solidFill>
                  <a:schemeClr val="tx1"/>
                </a:solidFill>
                <a:cs typeface="B Nazanin" panose="00000400000000000000" pitchFamily="2" charset="-78"/>
              </a:rPr>
              <a:t>استخوانها از نظر شکل طبیعی بررسی می شود. مفاصل از نظر حساسیت، تورم، سفتی،کریپتوس(صدای ترق و تورق،صدای سایش)، وجود نادول ها و دامنه حرکات بررسی می شوند.</a:t>
            </a:r>
          </a:p>
          <a:p>
            <a:pPr algn="r" rtl="1"/>
            <a:endParaRPr lang="en-US" dirty="0"/>
          </a:p>
        </p:txBody>
      </p:sp>
      <p:pic>
        <p:nvPicPr>
          <p:cNvPr id="4" name="Audio 3">
            <a:hlinkClick r:id="" action="ppaction://media"/>
            <a:extLst>
              <a:ext uri="{FF2B5EF4-FFF2-40B4-BE49-F238E27FC236}">
                <a16:creationId xmlns:a16="http://schemas.microsoft.com/office/drawing/2014/main" id="{A9CF4125-851B-72CE-459D-4CC1CD443DF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437371729"/>
      </p:ext>
    </p:extLst>
  </p:cSld>
  <p:clrMapOvr>
    <a:masterClrMapping/>
  </p:clrMapOvr>
  <mc:AlternateContent xmlns:mc="http://schemas.openxmlformats.org/markup-compatibility/2006">
    <mc:Choice xmlns:p14="http://schemas.microsoft.com/office/powerpoint/2010/main" Requires="p14">
      <p:transition spd="slow" p14:dur="2000" advTm="125786"/>
    </mc:Choice>
    <mc:Fallback>
      <p:transition spd="slow" advTm="1257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Low" rtl="1"/>
            <a:r>
              <a:rPr lang="fa-IR" sz="3200" dirty="0">
                <a:solidFill>
                  <a:schemeClr val="tx1"/>
                </a:solidFill>
                <a:cs typeface="B Nazanin" panose="00000400000000000000" pitchFamily="2" charset="-78"/>
              </a:rPr>
              <a:t>شامل بررسی وضعیت عقلی، سطح هوشیاری، اعصاب جمجمه ای، رفلکس ها، اعمال حرکتی و اعمال حسی می باشد.</a:t>
            </a:r>
          </a:p>
          <a:p>
            <a:pPr algn="justLow" rtl="1"/>
            <a:r>
              <a:rPr lang="fa-IR" sz="3200" dirty="0">
                <a:solidFill>
                  <a:schemeClr val="tx1"/>
                </a:solidFill>
                <a:cs typeface="B Nazanin" panose="00000400000000000000" pitchFamily="2" charset="-78"/>
              </a:rPr>
              <a:t>وضعیت عقلی: دامنه توجه و تمرکز و حافظه، تعیین موقعیت(آگاهی به زمان، مکان و شخص) بررسی می شود.</a:t>
            </a:r>
          </a:p>
          <a:p>
            <a:pPr algn="justLow" rtl="1"/>
            <a:r>
              <a:rPr lang="fa-IR" sz="3200" dirty="0">
                <a:solidFill>
                  <a:schemeClr val="tx1"/>
                </a:solidFill>
                <a:cs typeface="B Nazanin" panose="00000400000000000000" pitchFamily="2" charset="-78"/>
              </a:rPr>
              <a:t>سطح هوشیاری:براساس معیار کمای گلاسکو</a:t>
            </a:r>
            <a:r>
              <a:rPr lang="en-US" sz="3200" dirty="0" err="1">
                <a:solidFill>
                  <a:schemeClr val="tx1"/>
                </a:solidFill>
                <a:cs typeface="B Nazanin" panose="00000400000000000000" pitchFamily="2" charset="-78"/>
              </a:rPr>
              <a:t>glascow</a:t>
            </a:r>
            <a:r>
              <a:rPr lang="en-US" sz="3200" dirty="0">
                <a:solidFill>
                  <a:schemeClr val="tx1"/>
                </a:solidFill>
                <a:cs typeface="B Nazanin" panose="00000400000000000000" pitchFamily="2" charset="-78"/>
              </a:rPr>
              <a:t> coma score scale) </a:t>
            </a:r>
            <a:r>
              <a:rPr lang="fa-IR" sz="3200" dirty="0">
                <a:solidFill>
                  <a:schemeClr val="tx1"/>
                </a:solidFill>
                <a:cs typeface="B Nazanin" panose="00000400000000000000" pitchFamily="2" charset="-78"/>
              </a:rPr>
              <a:t>از 3 تا 15 متغیر است. مددجویی که حالت کما دارد نمره 7 یا کمتر می گیرد. نمره 3یا 4 مشخصه85%احتمال مردن یا زندگی گیاهی. نمره 11 یا بیشتر بیانگر 85% شانس ناتوانی متوسط یا بهیودی مناسب است.</a:t>
            </a:r>
          </a:p>
          <a:p>
            <a:pPr algn="r" rtl="1"/>
            <a:endParaRPr lang="en-US" dirty="0"/>
          </a:p>
        </p:txBody>
      </p:sp>
      <p:pic>
        <p:nvPicPr>
          <p:cNvPr id="4" name="Audio 3">
            <a:hlinkClick r:id="" action="ppaction://media"/>
            <a:extLst>
              <a:ext uri="{FF2B5EF4-FFF2-40B4-BE49-F238E27FC236}">
                <a16:creationId xmlns:a16="http://schemas.microsoft.com/office/drawing/2014/main" id="{93C62E27-7E7C-8C3D-6860-4C97D03A062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54028390"/>
      </p:ext>
    </p:extLst>
  </p:cSld>
  <p:clrMapOvr>
    <a:masterClrMapping/>
  </p:clrMapOvr>
  <mc:AlternateContent xmlns:mc="http://schemas.openxmlformats.org/markup-compatibility/2006">
    <mc:Choice xmlns:p14="http://schemas.microsoft.com/office/powerpoint/2010/main" Requires="p14">
      <p:transition spd="slow" p14:dur="2000" advTm="96852"/>
    </mc:Choice>
    <mc:Fallback>
      <p:transition spd="slow" advTm="968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sz="half" idx="1"/>
          </p:nvPr>
        </p:nvPicPr>
        <p:blipFill>
          <a:blip r:embed="rId4"/>
          <a:stretch>
            <a:fillRect/>
          </a:stretch>
        </p:blipFill>
        <p:spPr>
          <a:xfrm>
            <a:off x="1415480" y="1835836"/>
            <a:ext cx="4176464" cy="4033259"/>
          </a:xfrm>
          <a:prstGeom prst="rect">
            <a:avLst/>
          </a:prstGeom>
        </p:spPr>
      </p:pic>
      <p:sp>
        <p:nvSpPr>
          <p:cNvPr id="4" name="Content Placeholder 3"/>
          <p:cNvSpPr>
            <a:spLocks noGrp="1"/>
          </p:cNvSpPr>
          <p:nvPr>
            <p:ph sz="half" idx="2"/>
          </p:nvPr>
        </p:nvSpPr>
        <p:spPr/>
        <p:txBody>
          <a:bodyPr>
            <a:normAutofit/>
          </a:bodyPr>
          <a:lstStyle/>
          <a:p>
            <a:pPr algn="justLow" rtl="1">
              <a:buFont typeface="Wingdings" panose="05000000000000000000" pitchFamily="2" charset="2"/>
              <a:buChar char="v"/>
            </a:pPr>
            <a:r>
              <a:rPr lang="fa-IR" sz="3200" dirty="0">
                <a:solidFill>
                  <a:schemeClr val="tx1"/>
                </a:solidFill>
                <a:cs typeface="B Nazanin" panose="00000400000000000000" pitchFamily="2" charset="-78"/>
              </a:rPr>
              <a:t>میزان حرکت مفاصل به وسیله گونیامتر اندازه گیری می شود. </a:t>
            </a:r>
          </a:p>
          <a:p>
            <a:pPr algn="justLow" rtl="1">
              <a:buFont typeface="Wingdings" panose="05000000000000000000" pitchFamily="2" charset="2"/>
              <a:buChar char="v"/>
            </a:pPr>
            <a:r>
              <a:rPr lang="fa-IR" sz="3200" dirty="0">
                <a:solidFill>
                  <a:schemeClr val="tx1"/>
                </a:solidFill>
                <a:cs typeface="B Nazanin" panose="00000400000000000000" pitchFamily="2" charset="-78"/>
              </a:rPr>
              <a:t>گونیامتر وسیله ایی است که زاویه مفصل را برحسب درجه اندازه گیری می کند. </a:t>
            </a:r>
            <a:endParaRPr lang="en-US" sz="3200" dirty="0">
              <a:solidFill>
                <a:schemeClr val="tx1"/>
              </a:solidFill>
              <a:cs typeface="B Nazanin" panose="00000400000000000000" pitchFamily="2" charset="-78"/>
            </a:endParaRPr>
          </a:p>
        </p:txBody>
      </p:sp>
      <p:pic>
        <p:nvPicPr>
          <p:cNvPr id="3" name="Audio 2">
            <a:hlinkClick r:id="" action="ppaction://media"/>
            <a:extLst>
              <a:ext uri="{FF2B5EF4-FFF2-40B4-BE49-F238E27FC236}">
                <a16:creationId xmlns:a16="http://schemas.microsoft.com/office/drawing/2014/main" id="{DF06BF80-B762-96DF-4D61-2BB60B4C8B8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60271045"/>
      </p:ext>
    </p:extLst>
  </p:cSld>
  <p:clrMapOvr>
    <a:masterClrMapping/>
  </p:clrMapOvr>
  <mc:AlternateContent xmlns:mc="http://schemas.openxmlformats.org/markup-compatibility/2006">
    <mc:Choice xmlns:p14="http://schemas.microsoft.com/office/powerpoint/2010/main" Requires="p14">
      <p:transition spd="slow" p14:dur="2000" advTm="17213"/>
    </mc:Choice>
    <mc:Fallback>
      <p:transition spd="slow" advTm="17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400" dirty="0">
                <a:solidFill>
                  <a:schemeClr val="accent3">
                    <a:lumMod val="75000"/>
                  </a:schemeClr>
                </a:solidFill>
                <a:cs typeface="B Titr" panose="00000700000000000000" pitchFamily="2" charset="-78"/>
              </a:rPr>
              <a:t>آزمایش قدرت عضلانی</a:t>
            </a:r>
            <a:endParaRPr lang="en-US" sz="4400"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buFont typeface="Arial" panose="020B0604020202020204" pitchFamily="34" charset="0"/>
              <a:buChar char="•"/>
            </a:pPr>
            <a:r>
              <a:rPr lang="fa-IR" sz="3200" dirty="0">
                <a:solidFill>
                  <a:schemeClr val="tx1"/>
                </a:solidFill>
                <a:cs typeface="B Nazanin" panose="00000400000000000000" pitchFamily="2" charset="-78"/>
              </a:rPr>
              <a:t>استرنوکلیدوماستوئید</a:t>
            </a:r>
            <a:endParaRPr lang="en-US" sz="3200" dirty="0">
              <a:solidFill>
                <a:schemeClr val="tx1"/>
              </a:solidFill>
              <a:cs typeface="B Nazanin" panose="00000400000000000000" pitchFamily="2" charset="-78"/>
            </a:endParaRPr>
          </a:p>
          <a:p>
            <a:pPr algn="r" rtl="1">
              <a:buFont typeface="Arial" panose="020B0604020202020204" pitchFamily="34" charset="0"/>
              <a:buChar char="•"/>
            </a:pPr>
            <a:r>
              <a:rPr lang="en-US" sz="3200" dirty="0">
                <a:solidFill>
                  <a:schemeClr val="tx1"/>
                </a:solidFill>
                <a:cs typeface="B Nazanin" panose="00000400000000000000" pitchFamily="2" charset="-78"/>
              </a:rPr>
              <a:t>sternocleidomastoid</a:t>
            </a:r>
            <a:endParaRPr lang="fa-IR" sz="3200" dirty="0">
              <a:solidFill>
                <a:schemeClr val="tx1"/>
              </a:solidFill>
              <a:cs typeface="B Nazanin" panose="00000400000000000000" pitchFamily="2" charset="-78"/>
            </a:endParaRPr>
          </a:p>
          <a:p>
            <a:pPr algn="r" rtl="1">
              <a:buFont typeface="Arial" panose="020B0604020202020204" pitchFamily="34" charset="0"/>
              <a:buChar char="•"/>
            </a:pPr>
            <a:r>
              <a:rPr lang="fa-IR" sz="3200" dirty="0">
                <a:solidFill>
                  <a:schemeClr val="tx1"/>
                </a:solidFill>
                <a:cs typeface="B Nazanin" panose="00000400000000000000" pitchFamily="2" charset="-78"/>
              </a:rPr>
              <a:t>تراپزوس</a:t>
            </a:r>
            <a:r>
              <a:rPr lang="en-US" sz="3200" dirty="0">
                <a:solidFill>
                  <a:schemeClr val="tx1"/>
                </a:solidFill>
                <a:cs typeface="B Nazanin" panose="00000400000000000000" pitchFamily="2" charset="-78"/>
              </a:rPr>
              <a:t>trapezius</a:t>
            </a:r>
            <a:endParaRPr lang="fa-IR" sz="3200" dirty="0">
              <a:solidFill>
                <a:schemeClr val="tx1"/>
              </a:solidFill>
              <a:cs typeface="B Nazanin" panose="00000400000000000000" pitchFamily="2" charset="-78"/>
            </a:endParaRPr>
          </a:p>
          <a:p>
            <a:pPr algn="r" rtl="1">
              <a:buFont typeface="Arial" panose="020B0604020202020204" pitchFamily="34" charset="0"/>
              <a:buChar char="•"/>
            </a:pPr>
            <a:r>
              <a:rPr lang="fa-IR" sz="3200" dirty="0">
                <a:solidFill>
                  <a:schemeClr val="tx1"/>
                </a:solidFill>
                <a:cs typeface="B Nazanin" panose="00000400000000000000" pitchFamily="2" charset="-78"/>
              </a:rPr>
              <a:t>دلتوئید</a:t>
            </a:r>
            <a:r>
              <a:rPr lang="en-US" sz="3200" dirty="0">
                <a:solidFill>
                  <a:schemeClr val="tx1"/>
                </a:solidFill>
                <a:cs typeface="B Nazanin" panose="00000400000000000000" pitchFamily="2" charset="-78"/>
              </a:rPr>
              <a:t>deltoid</a:t>
            </a:r>
            <a:endParaRPr lang="fa-IR" sz="3200" dirty="0">
              <a:solidFill>
                <a:schemeClr val="tx1"/>
              </a:solidFill>
              <a:cs typeface="B Nazanin" panose="00000400000000000000" pitchFamily="2" charset="-78"/>
            </a:endParaRPr>
          </a:p>
          <a:p>
            <a:pPr algn="r" rtl="1">
              <a:buFont typeface="Arial" panose="020B0604020202020204" pitchFamily="34" charset="0"/>
              <a:buChar char="•"/>
            </a:pPr>
            <a:r>
              <a:rPr lang="fa-IR" sz="3200" dirty="0">
                <a:solidFill>
                  <a:schemeClr val="tx1"/>
                </a:solidFill>
                <a:cs typeface="B Nazanin" panose="00000400000000000000" pitchFamily="2" charset="-78"/>
              </a:rPr>
              <a:t>دوسر</a:t>
            </a:r>
            <a:r>
              <a:rPr lang="en-US" sz="3200" dirty="0">
                <a:solidFill>
                  <a:schemeClr val="tx1"/>
                </a:solidFill>
                <a:cs typeface="B Nazanin" panose="00000400000000000000" pitchFamily="2" charset="-78"/>
              </a:rPr>
              <a:t>biceps</a:t>
            </a:r>
          </a:p>
          <a:p>
            <a:pPr algn="r" rtl="1">
              <a:buFont typeface="Arial" panose="020B0604020202020204" pitchFamily="34" charset="0"/>
              <a:buChar char="•"/>
            </a:pPr>
            <a:r>
              <a:rPr lang="fa-IR" sz="3200" dirty="0">
                <a:solidFill>
                  <a:schemeClr val="tx1"/>
                </a:solidFill>
                <a:cs typeface="B Nazanin" panose="00000400000000000000" pitchFamily="2" charset="-78"/>
              </a:rPr>
              <a:t>سه سر</a:t>
            </a:r>
            <a:r>
              <a:rPr lang="en-US" sz="3200" dirty="0">
                <a:solidFill>
                  <a:schemeClr val="tx1"/>
                </a:solidFill>
                <a:cs typeface="B Nazanin" panose="00000400000000000000" pitchFamily="2" charset="-78"/>
              </a:rPr>
              <a:t>triceps</a:t>
            </a:r>
            <a:endParaRPr lang="fa-IR" sz="3200" dirty="0">
              <a:solidFill>
                <a:schemeClr val="tx1"/>
              </a:solidFill>
              <a:cs typeface="B Nazanin" panose="00000400000000000000" pitchFamily="2" charset="-78"/>
            </a:endParaRPr>
          </a:p>
        </p:txBody>
      </p:sp>
      <p:pic>
        <p:nvPicPr>
          <p:cNvPr id="4" name="Picture 3"/>
          <p:cNvPicPr>
            <a:picLocks noChangeAspect="1"/>
          </p:cNvPicPr>
          <p:nvPr/>
        </p:nvPicPr>
        <p:blipFill>
          <a:blip r:embed="rId4"/>
          <a:stretch>
            <a:fillRect/>
          </a:stretch>
        </p:blipFill>
        <p:spPr>
          <a:xfrm>
            <a:off x="1847528" y="2132856"/>
            <a:ext cx="4708029" cy="2981325"/>
          </a:xfrm>
          <a:prstGeom prst="rect">
            <a:avLst/>
          </a:prstGeom>
        </p:spPr>
      </p:pic>
      <p:pic>
        <p:nvPicPr>
          <p:cNvPr id="5" name="Audio 4">
            <a:hlinkClick r:id="" action="ppaction://media"/>
            <a:extLst>
              <a:ext uri="{FF2B5EF4-FFF2-40B4-BE49-F238E27FC236}">
                <a16:creationId xmlns:a16="http://schemas.microsoft.com/office/drawing/2014/main" id="{D710AEBE-4936-7F6A-8AE1-C169AADC79F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95367858"/>
      </p:ext>
    </p:extLst>
  </p:cSld>
  <p:clrMapOvr>
    <a:masterClrMapping/>
  </p:clrMapOvr>
  <mc:AlternateContent xmlns:mc="http://schemas.openxmlformats.org/markup-compatibility/2006">
    <mc:Choice xmlns:p14="http://schemas.microsoft.com/office/powerpoint/2010/main" Requires="p14">
      <p:transition spd="slow" p14:dur="2000" advTm="174834"/>
    </mc:Choice>
    <mc:Fallback>
      <p:transition spd="slow" advTm="1748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solidFill>
                  <a:schemeClr val="accent3">
                    <a:lumMod val="75000"/>
                  </a:schemeClr>
                </a:solidFill>
                <a:cs typeface="B Titr" panose="00000700000000000000" pitchFamily="2" charset="-78"/>
              </a:rPr>
              <a:t>معاینه سیستم عصبی</a:t>
            </a:r>
            <a:endParaRPr lang="en-US"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normAutofit/>
          </a:bodyPr>
          <a:lstStyle/>
          <a:p>
            <a:pPr algn="justLow" rtl="1"/>
            <a:r>
              <a:rPr lang="fa-IR" sz="3200" dirty="0">
                <a:solidFill>
                  <a:schemeClr val="tx1"/>
                </a:solidFill>
                <a:cs typeface="B Nazanin" panose="00000400000000000000" pitchFamily="2" charset="-78"/>
              </a:rPr>
              <a:t>سیستم عصبی تمام سیستم های بدن را کامل می کند. </a:t>
            </a:r>
          </a:p>
          <a:p>
            <a:pPr algn="justLow" rtl="1"/>
            <a:r>
              <a:rPr lang="fa-IR" sz="3200" dirty="0">
                <a:solidFill>
                  <a:schemeClr val="tx1"/>
                </a:solidFill>
                <a:cs typeface="B Nazanin" panose="00000400000000000000" pitchFamily="2" charset="-78"/>
              </a:rPr>
              <a:t>معاینه سیستم عصبی شامل:</a:t>
            </a:r>
          </a:p>
          <a:p>
            <a:pPr algn="justLow" rtl="1"/>
            <a:r>
              <a:rPr lang="fa-IR" sz="3200" dirty="0">
                <a:solidFill>
                  <a:schemeClr val="tx1"/>
                </a:solidFill>
                <a:cs typeface="B Nazanin" panose="00000400000000000000" pitchFamily="2" charset="-78"/>
              </a:rPr>
              <a:t>بررسی سیستم عقلی، سطح هوشیاری، عملکرد اعصاب جمجمه ایی، رفلکس ها، اعمال حرکتی، اعمال حسی</a:t>
            </a:r>
            <a:endParaRPr lang="en-US" sz="3200" dirty="0">
              <a:solidFill>
                <a:schemeClr val="tx1"/>
              </a:solidFill>
              <a:cs typeface="B Nazanin" panose="00000400000000000000" pitchFamily="2" charset="-78"/>
            </a:endParaRPr>
          </a:p>
        </p:txBody>
      </p:sp>
      <p:pic>
        <p:nvPicPr>
          <p:cNvPr id="4" name="Audio 3">
            <a:hlinkClick r:id="" action="ppaction://media"/>
            <a:extLst>
              <a:ext uri="{FF2B5EF4-FFF2-40B4-BE49-F238E27FC236}">
                <a16:creationId xmlns:a16="http://schemas.microsoft.com/office/drawing/2014/main" id="{F81CF72E-4D45-8083-813A-F9C101388F4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07868375"/>
      </p:ext>
    </p:extLst>
  </p:cSld>
  <p:clrMapOvr>
    <a:masterClrMapping/>
  </p:clrMapOvr>
  <mc:AlternateContent xmlns:mc="http://schemas.openxmlformats.org/markup-compatibility/2006">
    <mc:Choice xmlns:p14="http://schemas.microsoft.com/office/powerpoint/2010/main" Requires="p14">
      <p:transition spd="slow" p14:dur="2000" advTm="45403"/>
    </mc:Choice>
    <mc:Fallback>
      <p:transition spd="slow" advTm="45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solidFill>
                  <a:schemeClr val="accent3">
                    <a:lumMod val="75000"/>
                  </a:schemeClr>
                </a:solidFill>
                <a:cs typeface="B Titr" panose="00000700000000000000" pitchFamily="2" charset="-78"/>
              </a:rPr>
              <a:t>وضعیت عقلی</a:t>
            </a:r>
            <a:endParaRPr lang="en-US"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normAutofit/>
          </a:bodyPr>
          <a:lstStyle/>
          <a:p>
            <a:pPr algn="justLow" rtl="1"/>
            <a:r>
              <a:rPr lang="fa-IR" sz="3200" dirty="0">
                <a:solidFill>
                  <a:schemeClr val="tx1"/>
                </a:solidFill>
                <a:cs typeface="B Nazanin" panose="00000400000000000000" pitchFamily="2" charset="-78"/>
              </a:rPr>
              <a:t>بررسی وضعیت عقلی شامل زبان، آگاهی، حافظه، دامنه توجه و پیش بینی می باشد. </a:t>
            </a:r>
          </a:p>
          <a:p>
            <a:pPr algn="justLow" rtl="1"/>
            <a:r>
              <a:rPr lang="fa-IR" sz="3200" dirty="0">
                <a:solidFill>
                  <a:schemeClr val="tx1"/>
                </a:solidFill>
                <a:cs typeface="B Nazanin" panose="00000400000000000000" pitchFamily="2" charset="-78"/>
              </a:rPr>
              <a:t>هرگونه نقص یا از دست دادن قدرت بیان خود به شکل کلامی، نوشتاری یا علایمی که در درک کلام، یا زبان نوشتن به علت  بیماری یا آسیب قشر مغزی به وجود می آید را آفازی گویند. </a:t>
            </a:r>
          </a:p>
          <a:p>
            <a:pPr algn="justLow" rtl="1"/>
            <a:r>
              <a:rPr lang="fa-IR" sz="3200" dirty="0">
                <a:solidFill>
                  <a:schemeClr val="tx1"/>
                </a:solidFill>
                <a:cs typeface="B Nazanin" panose="00000400000000000000" pitchFamily="2" charset="-78"/>
              </a:rPr>
              <a:t>تعیین موقعیت: موقعیت نسبت به زمان، مکان و شخص بررسی شود. </a:t>
            </a:r>
            <a:endParaRPr lang="en-US" sz="3200" dirty="0">
              <a:solidFill>
                <a:schemeClr val="tx1"/>
              </a:solidFill>
              <a:cs typeface="B Nazanin" panose="00000400000000000000" pitchFamily="2" charset="-78"/>
            </a:endParaRPr>
          </a:p>
        </p:txBody>
      </p:sp>
      <p:pic>
        <p:nvPicPr>
          <p:cNvPr id="4" name="Audio 3">
            <a:hlinkClick r:id="" action="ppaction://media"/>
            <a:extLst>
              <a:ext uri="{FF2B5EF4-FFF2-40B4-BE49-F238E27FC236}">
                <a16:creationId xmlns:a16="http://schemas.microsoft.com/office/drawing/2014/main" id="{67E48CAF-1B12-F94F-B7AA-4C0E5C0F76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01492721"/>
      </p:ext>
    </p:extLst>
  </p:cSld>
  <p:clrMapOvr>
    <a:masterClrMapping/>
  </p:clrMapOvr>
  <mc:AlternateContent xmlns:mc="http://schemas.openxmlformats.org/markup-compatibility/2006">
    <mc:Choice xmlns:p14="http://schemas.microsoft.com/office/powerpoint/2010/main" Requires="p14">
      <p:transition spd="slow" p14:dur="2000" advTm="78050"/>
    </mc:Choice>
    <mc:Fallback>
      <p:transition spd="slow" advTm="780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solidFill>
                  <a:schemeClr val="accent3">
                    <a:lumMod val="75000"/>
                  </a:schemeClr>
                </a:solidFill>
                <a:cs typeface="B Titr" panose="00000700000000000000" pitchFamily="2" charset="-78"/>
              </a:rPr>
              <a:t>وضعیت عقلی</a:t>
            </a:r>
            <a:endParaRPr lang="en-US"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lstStyle/>
          <a:p>
            <a:pPr algn="justLow" rtl="1"/>
            <a:r>
              <a:rPr lang="fa-IR" sz="3200" dirty="0">
                <a:solidFill>
                  <a:schemeClr val="tx1"/>
                </a:solidFill>
                <a:cs typeface="B Nazanin" panose="00000400000000000000" pitchFamily="2" charset="-78"/>
              </a:rPr>
              <a:t>محاسبه و ظرفیت توجه</a:t>
            </a:r>
          </a:p>
          <a:p>
            <a:pPr algn="justLow" rtl="1"/>
            <a:r>
              <a:rPr lang="fa-IR" sz="3200" dirty="0">
                <a:solidFill>
                  <a:schemeClr val="tx1"/>
                </a:solidFill>
                <a:cs typeface="B Nazanin" panose="00000400000000000000" pitchFamily="2" charset="-78"/>
              </a:rPr>
              <a:t>توانایی تمرکز یا ظرفیت توجه را با درخواست از مددجو که حروف الفبا را از حفظ بخواند یا از 100 برعکس بشمارد. </a:t>
            </a:r>
          </a:p>
          <a:p>
            <a:pPr algn="justLow" rtl="1"/>
            <a:r>
              <a:rPr lang="fa-IR" sz="3200" dirty="0">
                <a:solidFill>
                  <a:schemeClr val="tx1"/>
                </a:solidFill>
                <a:cs typeface="B Nazanin" panose="00000400000000000000" pitchFamily="2" charset="-78"/>
              </a:rPr>
              <a:t>بررسی سطح هوشیاری </a:t>
            </a:r>
          </a:p>
          <a:p>
            <a:pPr algn="justLow" rtl="1"/>
            <a:r>
              <a:rPr lang="fa-IR" sz="3200" dirty="0">
                <a:solidFill>
                  <a:schemeClr val="tx1"/>
                </a:solidFill>
                <a:cs typeface="B Nazanin" panose="00000400000000000000" pitchFamily="2" charset="-78"/>
              </a:rPr>
              <a:t>از طریق مقیاس اغماء گلاسکو انجام میشود. نمره کمتر از 7 نشان دهنده کوما می باشد. نمره این مقیاس بین 3تا 15 می باشد. </a:t>
            </a:r>
          </a:p>
          <a:p>
            <a:pPr algn="r" rtl="1"/>
            <a:endParaRPr lang="en-US" dirty="0"/>
          </a:p>
        </p:txBody>
      </p:sp>
      <p:pic>
        <p:nvPicPr>
          <p:cNvPr id="4" name="Audio 3">
            <a:hlinkClick r:id="" action="ppaction://media"/>
            <a:extLst>
              <a:ext uri="{FF2B5EF4-FFF2-40B4-BE49-F238E27FC236}">
                <a16:creationId xmlns:a16="http://schemas.microsoft.com/office/drawing/2014/main" id="{D9C292E3-CBED-DC77-3D30-C6543E4589F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62588654"/>
      </p:ext>
    </p:extLst>
  </p:cSld>
  <p:clrMapOvr>
    <a:masterClrMapping/>
  </p:clrMapOvr>
  <mc:AlternateContent xmlns:mc="http://schemas.openxmlformats.org/markup-compatibility/2006">
    <mc:Choice xmlns:p14="http://schemas.microsoft.com/office/powerpoint/2010/main" Requires="p14">
      <p:transition spd="slow" p14:dur="2000" advTm="38155"/>
    </mc:Choice>
    <mc:Fallback>
      <p:transition spd="slow" advTm="381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400" dirty="0">
                <a:solidFill>
                  <a:schemeClr val="accent3">
                    <a:lumMod val="75000"/>
                  </a:schemeClr>
                </a:solidFill>
                <a:cs typeface="B Titr" panose="00000700000000000000" pitchFamily="2" charset="-78"/>
              </a:rPr>
              <a:t>اعصاب جمجمه ایی </a:t>
            </a:r>
            <a:endParaRPr lang="en-US" sz="4400" dirty="0">
              <a:solidFill>
                <a:schemeClr val="accent3">
                  <a:lumMod val="75000"/>
                </a:schemeClr>
              </a:solidFill>
              <a:cs typeface="B Titr" panose="00000700000000000000" pitchFamily="2" charset="-78"/>
            </a:endParaRPr>
          </a:p>
        </p:txBody>
      </p:sp>
      <p:pic>
        <p:nvPicPr>
          <p:cNvPr id="4" name="Content Placehold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3853585" y="1846263"/>
            <a:ext cx="4545156" cy="4022725"/>
          </a:xfrm>
        </p:spPr>
      </p:pic>
      <p:pic>
        <p:nvPicPr>
          <p:cNvPr id="3" name="Audio 2">
            <a:hlinkClick r:id="" action="ppaction://media"/>
            <a:extLst>
              <a:ext uri="{FF2B5EF4-FFF2-40B4-BE49-F238E27FC236}">
                <a16:creationId xmlns:a16="http://schemas.microsoft.com/office/drawing/2014/main" id="{68324D82-9AA8-5179-3B45-2A6710C3276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6960734"/>
      </p:ext>
    </p:extLst>
  </p:cSld>
  <p:clrMapOvr>
    <a:masterClrMapping/>
  </p:clrMapOvr>
  <mc:AlternateContent xmlns:mc="http://schemas.openxmlformats.org/markup-compatibility/2006">
    <mc:Choice xmlns:p14="http://schemas.microsoft.com/office/powerpoint/2010/main" Requires="p14">
      <p:transition spd="slow" p14:dur="2000" advTm="42057"/>
    </mc:Choice>
    <mc:Fallback>
      <p:transition spd="slow" advTm="420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5693866"/>
          </a:xfrm>
          <a:prstGeom prst="rect">
            <a:avLst/>
          </a:prstGeom>
          <a:noFill/>
        </p:spPr>
        <p:txBody>
          <a:bodyPr wrap="square" rtlCol="1">
            <a:spAutoFit/>
          </a:bodyPr>
          <a:lstStyle/>
          <a:p>
            <a:pPr algn="r" rtl="1"/>
            <a:r>
              <a:rPr lang="fa-IR" sz="2800" b="1" dirty="0">
                <a:solidFill>
                  <a:srgbClr val="FF0000"/>
                </a:solidFill>
                <a:cs typeface="B Nazanin" panose="00000400000000000000" pitchFamily="2" charset="-78"/>
              </a:rPr>
              <a:t>معاینه اعصاب جمجمه ای:</a:t>
            </a:r>
          </a:p>
          <a:p>
            <a:pPr algn="r" rtl="1"/>
            <a:r>
              <a:rPr lang="fa-IR" sz="2800" b="1" dirty="0">
                <a:cs typeface="B Nazanin" panose="00000400000000000000" pitchFamily="2" charset="-78"/>
              </a:rPr>
              <a:t>عصب1:</a:t>
            </a:r>
            <a:r>
              <a:rPr lang="en-US" sz="2800" b="1" dirty="0">
                <a:cs typeface="B Nazanin" panose="00000400000000000000" pitchFamily="2" charset="-78"/>
              </a:rPr>
              <a:t> </a:t>
            </a:r>
            <a:r>
              <a:rPr lang="fa-IR" sz="2800" b="1" dirty="0">
                <a:cs typeface="B Nazanin" panose="00000400000000000000" pitchFamily="2" charset="-78"/>
              </a:rPr>
              <a:t>بویایی،</a:t>
            </a:r>
            <a:r>
              <a:rPr lang="en-US" sz="2800" b="1" dirty="0">
                <a:cs typeface="B Nazanin" panose="00000400000000000000" pitchFamily="2" charset="-78"/>
              </a:rPr>
              <a:t> </a:t>
            </a:r>
            <a:r>
              <a:rPr lang="fa-IR" sz="2800" b="1" dirty="0">
                <a:cs typeface="B Nazanin" panose="00000400000000000000" pitchFamily="2" charset="-78"/>
              </a:rPr>
              <a:t>از مددجو بخواهید چشم هایش را ببندد و بوهای خوش گوناگون را تشخیص دهد.</a:t>
            </a:r>
          </a:p>
          <a:p>
            <a:pPr algn="r" rtl="1"/>
            <a:r>
              <a:rPr lang="fa-IR" sz="2800" b="1" dirty="0">
                <a:cs typeface="B Nazanin" panose="00000400000000000000" pitchFamily="2" charset="-78"/>
              </a:rPr>
              <a:t>عصب 2:</a:t>
            </a:r>
            <a:r>
              <a:rPr lang="en-US" sz="2800" b="1" dirty="0">
                <a:cs typeface="B Nazanin" panose="00000400000000000000" pitchFamily="2" charset="-78"/>
              </a:rPr>
              <a:t> </a:t>
            </a:r>
            <a:r>
              <a:rPr lang="fa-IR" sz="2800" b="1" dirty="0">
                <a:cs typeface="B Nazanin" panose="00000400000000000000" pitchFamily="2" charset="-78"/>
              </a:rPr>
              <a:t>بینایی،</a:t>
            </a:r>
            <a:r>
              <a:rPr lang="en-US" sz="2800" b="1" dirty="0">
                <a:cs typeface="B Nazanin" panose="00000400000000000000" pitchFamily="2" charset="-78"/>
              </a:rPr>
              <a:t> </a:t>
            </a:r>
            <a:r>
              <a:rPr lang="fa-IR" sz="2800" b="1" dirty="0">
                <a:cs typeface="B Nazanin" panose="00000400000000000000" pitchFamily="2" charset="-78"/>
              </a:rPr>
              <a:t>بررسی دقت بینایی و بررسی چشم با افتالموسکوپ</a:t>
            </a:r>
          </a:p>
          <a:p>
            <a:pPr algn="r" rtl="1"/>
            <a:r>
              <a:rPr lang="fa-IR" sz="2800" b="1" dirty="0">
                <a:cs typeface="B Nazanin" panose="00000400000000000000" pitchFamily="2" charset="-78"/>
              </a:rPr>
              <a:t>عصب3:</a:t>
            </a:r>
            <a:r>
              <a:rPr lang="en-US" sz="2800" b="1" dirty="0">
                <a:cs typeface="B Nazanin" panose="00000400000000000000" pitchFamily="2" charset="-78"/>
              </a:rPr>
              <a:t> </a:t>
            </a:r>
            <a:r>
              <a:rPr lang="fa-IR" sz="2800" b="1" dirty="0">
                <a:cs typeface="B Nazanin" panose="00000400000000000000" pitchFamily="2" charset="-78"/>
              </a:rPr>
              <a:t>حرکتی چشم،</a:t>
            </a:r>
            <a:r>
              <a:rPr lang="en-US" sz="2800" b="1" dirty="0">
                <a:cs typeface="B Nazanin" panose="00000400000000000000" pitchFamily="2" charset="-78"/>
              </a:rPr>
              <a:t> </a:t>
            </a:r>
            <a:r>
              <a:rPr lang="fa-IR" sz="2800" b="1" dirty="0">
                <a:cs typeface="B Nazanin" panose="00000400000000000000" pitchFamily="2" charset="-78"/>
              </a:rPr>
              <a:t>بررسی حرکات خارج چشمی و واکنش مردمک ها به نور</a:t>
            </a:r>
          </a:p>
          <a:p>
            <a:pPr algn="r" rtl="1"/>
            <a:r>
              <a:rPr lang="fa-IR" sz="2800" b="1" dirty="0">
                <a:cs typeface="B Nazanin" panose="00000400000000000000" pitchFamily="2" charset="-78"/>
              </a:rPr>
              <a:t>عصب4:</a:t>
            </a:r>
            <a:r>
              <a:rPr lang="en-US" sz="2800" b="1" dirty="0">
                <a:cs typeface="B Nazanin" panose="00000400000000000000" pitchFamily="2" charset="-78"/>
              </a:rPr>
              <a:t> </a:t>
            </a:r>
            <a:r>
              <a:rPr lang="fa-IR" sz="2800" b="1" dirty="0">
                <a:cs typeface="B Nazanin" panose="00000400000000000000" pitchFamily="2" charset="-78"/>
              </a:rPr>
              <a:t>قرقره ای،</a:t>
            </a:r>
            <a:r>
              <a:rPr lang="en-US" sz="2800" b="1" dirty="0">
                <a:cs typeface="B Nazanin" panose="00000400000000000000" pitchFamily="2" charset="-78"/>
              </a:rPr>
              <a:t> </a:t>
            </a:r>
            <a:r>
              <a:rPr lang="fa-IR" sz="2800" b="1" dirty="0">
                <a:cs typeface="B Nazanin" panose="00000400000000000000" pitchFamily="2" charset="-78"/>
              </a:rPr>
              <a:t>بررسی شش حرکت خارج چشمی</a:t>
            </a:r>
          </a:p>
          <a:p>
            <a:pPr algn="r" rtl="1"/>
            <a:r>
              <a:rPr lang="fa-IR" sz="2800" b="1" dirty="0">
                <a:cs typeface="B Nazanin" panose="00000400000000000000" pitchFamily="2" charset="-78"/>
              </a:rPr>
              <a:t>عصب5:</a:t>
            </a:r>
            <a:r>
              <a:rPr lang="en-US" sz="2800" b="1" dirty="0">
                <a:cs typeface="B Nazanin" panose="00000400000000000000" pitchFamily="2" charset="-78"/>
              </a:rPr>
              <a:t> </a:t>
            </a:r>
            <a:r>
              <a:rPr lang="fa-IR" sz="2800" b="1" dirty="0">
                <a:cs typeface="B Nazanin" panose="00000400000000000000" pitchFamily="2" charset="-78"/>
              </a:rPr>
              <a:t>سه قلو(شاخه چشمی:لمس اطراف صلبیه چشم به آهستگی با پنبه-شاخه فکی:حس پوست صورت وحفره قدامی دهان-شاخه فک پایینی:از مددجو بخواهید دندانها یش را محکم بندد)</a:t>
            </a:r>
          </a:p>
          <a:p>
            <a:pPr algn="r" rtl="1"/>
            <a:r>
              <a:rPr lang="fa-IR" sz="2800" b="1" dirty="0">
                <a:cs typeface="B Nazanin" panose="00000400000000000000" pitchFamily="2" charset="-78"/>
              </a:rPr>
              <a:t>عصب6:</a:t>
            </a:r>
            <a:r>
              <a:rPr lang="en-US" sz="2800" b="1" dirty="0">
                <a:cs typeface="B Nazanin" panose="00000400000000000000" pitchFamily="2" charset="-78"/>
              </a:rPr>
              <a:t> </a:t>
            </a:r>
            <a:r>
              <a:rPr lang="fa-IR" sz="2800" b="1" dirty="0">
                <a:cs typeface="B Nazanin" panose="00000400000000000000" pitchFamily="2" charset="-78"/>
              </a:rPr>
              <a:t>دور کننده:</a:t>
            </a:r>
            <a:r>
              <a:rPr lang="en-US" sz="2800" b="1" dirty="0">
                <a:cs typeface="B Nazanin" panose="00000400000000000000" pitchFamily="2" charset="-78"/>
              </a:rPr>
              <a:t> </a:t>
            </a:r>
            <a:r>
              <a:rPr lang="fa-IR" sz="2800" b="1" dirty="0">
                <a:cs typeface="B Nazanin" panose="00000400000000000000" pitchFamily="2" charset="-78"/>
              </a:rPr>
              <a:t>خیره شدن چشم ،بررسی حرکت خارجی چشم</a:t>
            </a:r>
          </a:p>
          <a:p>
            <a:pPr algn="r" rtl="1"/>
            <a:r>
              <a:rPr lang="fa-IR" sz="2800" b="1" dirty="0">
                <a:cs typeface="B Nazanin" panose="00000400000000000000" pitchFamily="2" charset="-78"/>
              </a:rPr>
              <a:t>عصب7:</a:t>
            </a:r>
            <a:r>
              <a:rPr lang="en-US" sz="2800" b="1" dirty="0">
                <a:cs typeface="B Nazanin" panose="00000400000000000000" pitchFamily="2" charset="-78"/>
              </a:rPr>
              <a:t> </a:t>
            </a:r>
            <a:r>
              <a:rPr lang="fa-IR" sz="2800" b="1" dirty="0">
                <a:cs typeface="B Nazanin" panose="00000400000000000000" pitchFamily="2" charset="-78"/>
              </a:rPr>
              <a:t>از مددجو بخواهید لبخند بزند،اخم کند...مزه های مختلفی روی نوک زبان و کناره های آن گذاشته می شود</a:t>
            </a:r>
          </a:p>
          <a:p>
            <a:pPr algn="r" rtl="1"/>
            <a:r>
              <a:rPr lang="fa-IR" sz="2800" b="1" dirty="0">
                <a:cs typeface="B Nazanin" panose="00000400000000000000" pitchFamily="2" charset="-78"/>
              </a:rPr>
              <a:t>عصب 8</a:t>
            </a:r>
            <a:r>
              <a:rPr lang="en-US" sz="2800" b="1" dirty="0">
                <a:cs typeface="B Nazanin" panose="00000400000000000000" pitchFamily="2" charset="-78"/>
              </a:rPr>
              <a:t> </a:t>
            </a:r>
            <a:r>
              <a:rPr lang="fa-IR" sz="2800" b="1" dirty="0">
                <a:cs typeface="B Nazanin" panose="00000400000000000000" pitchFamily="2" charset="-78"/>
              </a:rPr>
              <a:t>:</a:t>
            </a:r>
            <a:r>
              <a:rPr lang="en-US" sz="2800" b="1" dirty="0">
                <a:cs typeface="B Nazanin" panose="00000400000000000000" pitchFamily="2" charset="-78"/>
              </a:rPr>
              <a:t> </a:t>
            </a:r>
            <a:r>
              <a:rPr lang="fa-IR" sz="2800" b="1" dirty="0">
                <a:cs typeface="B Nazanin" panose="00000400000000000000" pitchFamily="2" charset="-78"/>
              </a:rPr>
              <a:t>شنوایی(شاخه دهلیزی و حلزونی)،بررسی شنوایی</a:t>
            </a:r>
          </a:p>
          <a:p>
            <a:pPr algn="r" rtl="1"/>
            <a:r>
              <a:rPr lang="fa-IR" sz="2800" b="1" dirty="0">
                <a:cs typeface="B Nazanin" panose="00000400000000000000" pitchFamily="2" charset="-78"/>
              </a:rPr>
              <a:t>عصب9:</a:t>
            </a:r>
            <a:r>
              <a:rPr lang="en-US" sz="2800" b="1" dirty="0">
                <a:cs typeface="B Nazanin" panose="00000400000000000000" pitchFamily="2" charset="-78"/>
              </a:rPr>
              <a:t> </a:t>
            </a:r>
            <a:r>
              <a:rPr lang="fa-IR" sz="2800" b="1" dirty="0">
                <a:cs typeface="B Nazanin" panose="00000400000000000000" pitchFamily="2" charset="-78"/>
              </a:rPr>
              <a:t>زبانی حلقی:</a:t>
            </a:r>
            <a:r>
              <a:rPr lang="en-US" sz="2800" b="1" dirty="0">
                <a:cs typeface="B Nazanin" panose="00000400000000000000" pitchFamily="2" charset="-78"/>
              </a:rPr>
              <a:t> </a:t>
            </a:r>
            <a:r>
              <a:rPr lang="fa-IR" sz="2800" b="1" dirty="0">
                <a:cs typeface="B Nazanin" panose="00000400000000000000" pitchFamily="2" charset="-78"/>
              </a:rPr>
              <a:t>بررسی رفلکس گاگ،بررسی حرکت زبان</a:t>
            </a:r>
          </a:p>
          <a:p>
            <a:pPr algn="r" rtl="1"/>
            <a:endParaRPr lang="fa-IR" sz="2800" b="1" dirty="0"/>
          </a:p>
        </p:txBody>
      </p:sp>
      <p:pic>
        <p:nvPicPr>
          <p:cNvPr id="3" name="Audio 2">
            <a:hlinkClick r:id="" action="ppaction://media"/>
            <a:extLst>
              <a:ext uri="{FF2B5EF4-FFF2-40B4-BE49-F238E27FC236}">
                <a16:creationId xmlns:a16="http://schemas.microsoft.com/office/drawing/2014/main" id="{E7BEDB8D-1F6F-426B-4E10-1C46A175D2C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50109"/>
    </mc:Choice>
    <mc:Fallback>
      <p:transition spd="slow" advTm="2501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Low" rtl="1"/>
            <a:r>
              <a:rPr lang="fa-IR" sz="3200" b="1" dirty="0">
                <a:cs typeface="B Nazanin" panose="00000400000000000000" pitchFamily="2" charset="-78"/>
              </a:rPr>
              <a:t>عصب 10: واگ، با عصب 9 بررسی می شود سخن گفتن بیمار از نظر گرفتگی صدا بررسی می شود.</a:t>
            </a:r>
          </a:p>
          <a:p>
            <a:pPr algn="justLow" rtl="1"/>
            <a:r>
              <a:rPr lang="fa-IR" sz="3200" b="1" dirty="0">
                <a:cs typeface="B Nazanin" panose="00000400000000000000" pitchFamily="2" charset="-78"/>
              </a:rPr>
              <a:t>عصب 11: فرعی: بررسی بالا انداختن شانه و حرکت سر</a:t>
            </a:r>
          </a:p>
          <a:p>
            <a:pPr algn="justLow" rtl="1"/>
            <a:r>
              <a:rPr lang="fa-IR" sz="3200" b="1" dirty="0">
                <a:cs typeface="B Nazanin" panose="00000400000000000000" pitchFamily="2" charset="-78"/>
              </a:rPr>
              <a:t>عصب 12:زیرزبانی، از مددجو بخواهید که زبانش را در خط وسط بیرون بیاورد و سپس به این طرف و آن طرف حرکت دهد.</a:t>
            </a:r>
          </a:p>
          <a:p>
            <a:pPr algn="r" rtl="1"/>
            <a:endParaRPr lang="en-US" dirty="0"/>
          </a:p>
        </p:txBody>
      </p:sp>
      <p:pic>
        <p:nvPicPr>
          <p:cNvPr id="4" name="Audio 3">
            <a:hlinkClick r:id="" action="ppaction://media"/>
            <a:extLst>
              <a:ext uri="{FF2B5EF4-FFF2-40B4-BE49-F238E27FC236}">
                <a16:creationId xmlns:a16="http://schemas.microsoft.com/office/drawing/2014/main" id="{D2F1F812-7FFC-FA7C-433E-54022EAF226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3211596"/>
      </p:ext>
    </p:extLst>
  </p:cSld>
  <p:clrMapOvr>
    <a:masterClrMapping/>
  </p:clrMapOvr>
  <mc:AlternateContent xmlns:mc="http://schemas.openxmlformats.org/markup-compatibility/2006">
    <mc:Choice xmlns:p14="http://schemas.microsoft.com/office/powerpoint/2010/main" Requires="p14">
      <p:transition spd="slow" p14:dur="2000" advTm="65188"/>
    </mc:Choice>
    <mc:Fallback>
      <p:transition spd="slow" advTm="651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4400" b="1" dirty="0">
                <a:solidFill>
                  <a:schemeClr val="accent3">
                    <a:lumMod val="75000"/>
                  </a:schemeClr>
                </a:solidFill>
                <a:cs typeface="B Titr" panose="00000700000000000000" pitchFamily="2" charset="-78"/>
              </a:rPr>
              <a:t>بررسی اعمال حرکتی</a:t>
            </a:r>
            <a:br>
              <a:rPr lang="fa-IR" b="1" dirty="0">
                <a:solidFill>
                  <a:srgbClr val="FF0000"/>
                </a:solidFill>
                <a:cs typeface="B Nazanin" panose="00000400000000000000" pitchFamily="2" charset="-78"/>
              </a:rPr>
            </a:br>
            <a:endParaRPr lang="en-US" dirty="0"/>
          </a:p>
        </p:txBody>
      </p:sp>
      <p:sp>
        <p:nvSpPr>
          <p:cNvPr id="3" name="Content Placeholder 2"/>
          <p:cNvSpPr>
            <a:spLocks noGrp="1"/>
          </p:cNvSpPr>
          <p:nvPr>
            <p:ph idx="1"/>
          </p:nvPr>
        </p:nvSpPr>
        <p:spPr/>
        <p:txBody>
          <a:bodyPr/>
          <a:lstStyle/>
          <a:p>
            <a:pPr algn="r" rtl="1"/>
            <a:r>
              <a:rPr lang="fa-IR" sz="3200" b="1" dirty="0">
                <a:cs typeface="B Nazanin" panose="00000400000000000000" pitchFamily="2" charset="-78"/>
              </a:rPr>
              <a:t>شامل بررسی عملکرد مخچه به وسیله تست گام برداشتن و آزمایش رومبرگ(</a:t>
            </a:r>
            <a:r>
              <a:rPr lang="en-US" sz="3200" b="1" dirty="0">
                <a:latin typeface="Times New Roman" panose="02020603050405020304" pitchFamily="18" charset="0"/>
                <a:cs typeface="B Nazanin" panose="00000400000000000000" pitchFamily="2" charset="-78"/>
              </a:rPr>
              <a:t>ROMBERG TEST </a:t>
            </a:r>
            <a:r>
              <a:rPr lang="fa-IR" sz="3200" b="1" dirty="0">
                <a:latin typeface="Times New Roman" panose="02020603050405020304" pitchFamily="18" charset="0"/>
                <a:cs typeface="B Nazanin" panose="00000400000000000000" pitchFamily="2" charset="-78"/>
              </a:rPr>
              <a:t> </a:t>
            </a:r>
            <a:r>
              <a:rPr lang="fa-IR" sz="3200" b="1" dirty="0">
                <a:cs typeface="B Nazanin" panose="00000400000000000000" pitchFamily="2" charset="-78"/>
              </a:rPr>
              <a:t>)است.</a:t>
            </a:r>
          </a:p>
          <a:p>
            <a:pPr algn="r" rtl="1"/>
            <a:endParaRPr lang="en-US" dirty="0"/>
          </a:p>
        </p:txBody>
      </p:sp>
      <p:pic>
        <p:nvPicPr>
          <p:cNvPr id="4" name="Audio 3">
            <a:hlinkClick r:id="" action="ppaction://media"/>
            <a:extLst>
              <a:ext uri="{FF2B5EF4-FFF2-40B4-BE49-F238E27FC236}">
                <a16:creationId xmlns:a16="http://schemas.microsoft.com/office/drawing/2014/main" id="{40661AA9-9794-840E-FC7E-B9C0B9527DA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99082641"/>
      </p:ext>
    </p:extLst>
  </p:cSld>
  <p:clrMapOvr>
    <a:masterClrMapping/>
  </p:clrMapOvr>
  <mc:AlternateContent xmlns:mc="http://schemas.openxmlformats.org/markup-compatibility/2006">
    <mc:Choice xmlns:p14="http://schemas.microsoft.com/office/powerpoint/2010/main" Requires="p14">
      <p:transition spd="slow" p14:dur="2000" advTm="24640"/>
    </mc:Choice>
    <mc:Fallback>
      <p:transition spd="slow" advTm="24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4400" b="1" dirty="0">
                <a:solidFill>
                  <a:schemeClr val="accent3">
                    <a:lumMod val="75000"/>
                  </a:schemeClr>
                </a:solidFill>
                <a:cs typeface="B Titr" panose="00000700000000000000" pitchFamily="2" charset="-78"/>
              </a:rPr>
              <a:t>بررسی اعمال حسی</a:t>
            </a:r>
            <a:br>
              <a:rPr lang="fa-IR" b="1" dirty="0">
                <a:solidFill>
                  <a:srgbClr val="FF0000"/>
                </a:solidFill>
                <a:cs typeface="B Nazanin" panose="00000400000000000000" pitchFamily="2" charset="-78"/>
              </a:rPr>
            </a:br>
            <a:endParaRPr lang="en-US" dirty="0"/>
          </a:p>
        </p:txBody>
      </p:sp>
      <p:sp>
        <p:nvSpPr>
          <p:cNvPr id="3" name="Content Placeholder 2"/>
          <p:cNvSpPr>
            <a:spLocks noGrp="1"/>
          </p:cNvSpPr>
          <p:nvPr>
            <p:ph idx="1"/>
          </p:nvPr>
        </p:nvSpPr>
        <p:spPr/>
        <p:txBody>
          <a:bodyPr/>
          <a:lstStyle/>
          <a:p>
            <a:pPr algn="justLow" rtl="1"/>
            <a:r>
              <a:rPr lang="fa-IR" sz="3200" b="1" dirty="0">
                <a:cs typeface="B Nazanin" panose="00000400000000000000" pitchFamily="2" charset="-78"/>
              </a:rPr>
              <a:t>اعمال حسی شامل حس درد،حرارت، وضعیت و تشخیص لامسه است.</a:t>
            </a:r>
          </a:p>
          <a:p>
            <a:pPr algn="justLow" rtl="1"/>
            <a:r>
              <a:rPr lang="fa-IR" sz="3200" b="1" dirty="0">
                <a:cs typeface="B Nazanin" panose="00000400000000000000" pitchFamily="2" charset="-78"/>
              </a:rPr>
              <a:t>احساس لمس سطحی در نواحی قرینه بدن مقایسه می شود.</a:t>
            </a:r>
          </a:p>
          <a:p>
            <a:pPr algn="justLow" rtl="1"/>
            <a:r>
              <a:rPr lang="fa-IR" sz="3200" b="1" dirty="0">
                <a:cs typeface="B Nazanin" panose="00000400000000000000" pitchFamily="2" charset="-78"/>
              </a:rPr>
              <a:t>از مددجو خواسته می شود چشمهایش را ببندد و هرگاه که توده پنبه را روی پوست احساس کرد با گفتن بلی یا خیر پاسخ دهد.</a:t>
            </a:r>
          </a:p>
          <a:p>
            <a:pPr algn="justLow" rtl="1"/>
            <a:r>
              <a:rPr lang="fa-IR" sz="3200" b="1" dirty="0">
                <a:cs typeface="B Nazanin" panose="00000400000000000000" pitchFamily="2" charset="-78"/>
              </a:rPr>
              <a:t>از مددجو بخواهید نقاطی که لمس در آنجا احساس شده است را مشخص کند این امر ثابت می کند مددجو چگونه قادر به تعیین محل لمس است.</a:t>
            </a:r>
          </a:p>
          <a:p>
            <a:pPr algn="r" rtl="1"/>
            <a:endParaRPr lang="en-US" dirty="0"/>
          </a:p>
        </p:txBody>
      </p:sp>
      <p:pic>
        <p:nvPicPr>
          <p:cNvPr id="4" name="Audio 3">
            <a:hlinkClick r:id="" action="ppaction://media"/>
            <a:extLst>
              <a:ext uri="{FF2B5EF4-FFF2-40B4-BE49-F238E27FC236}">
                <a16:creationId xmlns:a16="http://schemas.microsoft.com/office/drawing/2014/main" id="{1265CC69-7E56-B2D3-6D5D-CA49C715668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61548062"/>
      </p:ext>
    </p:extLst>
  </p:cSld>
  <p:clrMapOvr>
    <a:masterClrMapping/>
  </p:clrMapOvr>
  <mc:AlternateContent xmlns:mc="http://schemas.openxmlformats.org/markup-compatibility/2006">
    <mc:Choice xmlns:p14="http://schemas.microsoft.com/office/powerpoint/2010/main" Requires="p14">
      <p:transition spd="slow" p14:dur="2000" advTm="35257"/>
    </mc:Choice>
    <mc:Fallback>
      <p:transition spd="slow" advTm="352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solidFill>
                  <a:schemeClr val="accent3">
                    <a:lumMod val="75000"/>
                  </a:schemeClr>
                </a:solidFill>
                <a:cs typeface="B Titr" panose="00000700000000000000" pitchFamily="2" charset="-78"/>
              </a:rPr>
              <a:t>رفلکس ها</a:t>
            </a:r>
            <a:endParaRPr lang="en-US"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normAutofit/>
          </a:bodyPr>
          <a:lstStyle/>
          <a:p>
            <a:pPr algn="justLow" rtl="1"/>
            <a:r>
              <a:rPr lang="fa-IR" sz="3200" dirty="0">
                <a:solidFill>
                  <a:schemeClr val="tx1"/>
                </a:solidFill>
                <a:cs typeface="B Nazanin" panose="00000400000000000000" pitchFamily="2" charset="-78"/>
              </a:rPr>
              <a:t>رفلکس پاسخ خودکار بدن به محرکات است که آگاهانه نبوده و به طور ارادی یاد گرفته نمی شود. </a:t>
            </a:r>
          </a:p>
          <a:p>
            <a:pPr algn="justLow" rtl="1"/>
            <a:r>
              <a:rPr lang="fa-IR" sz="3200" dirty="0">
                <a:solidFill>
                  <a:schemeClr val="tx1"/>
                </a:solidFill>
                <a:cs typeface="B Nazanin" panose="00000400000000000000" pitchFamily="2" charset="-78"/>
              </a:rPr>
              <a:t>رفلکس عمقی تاندونی وقتی تاندون تحریک شده باشد (ضربه زده شده باشد) و عضله همراه آن منقبض شده باشد فعال می گردد. </a:t>
            </a:r>
            <a:endParaRPr lang="en-US" sz="3200" dirty="0">
              <a:solidFill>
                <a:schemeClr val="tx1"/>
              </a:solidFill>
              <a:cs typeface="B Nazanin" panose="00000400000000000000" pitchFamily="2" charset="-78"/>
            </a:endParaRPr>
          </a:p>
        </p:txBody>
      </p:sp>
      <p:pic>
        <p:nvPicPr>
          <p:cNvPr id="4" name="Audio 3">
            <a:hlinkClick r:id="" action="ppaction://media"/>
            <a:extLst>
              <a:ext uri="{FF2B5EF4-FFF2-40B4-BE49-F238E27FC236}">
                <a16:creationId xmlns:a16="http://schemas.microsoft.com/office/drawing/2014/main" id="{880ABD3A-B52D-22A0-485B-5BF76BA9325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76394363"/>
      </p:ext>
    </p:extLst>
  </p:cSld>
  <p:clrMapOvr>
    <a:masterClrMapping/>
  </p:clrMapOvr>
  <mc:AlternateContent xmlns:mc="http://schemas.openxmlformats.org/markup-compatibility/2006">
    <mc:Choice xmlns:p14="http://schemas.microsoft.com/office/powerpoint/2010/main" Requires="p14">
      <p:transition spd="slow" p14:dur="2000" advTm="26082"/>
    </mc:Choice>
    <mc:Fallback>
      <p:transition spd="slow" advTm="260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pic>
        <p:nvPicPr>
          <p:cNvPr id="2" name="Picture 1" descr="http://meded.ucsd.edu/clinicalmed/neuro_hammer.jpg"/>
          <p:cNvPicPr/>
          <p:nvPr/>
        </p:nvPicPr>
        <p:blipFill>
          <a:blip r:embed="rId5" cstate="print"/>
          <a:srcRect/>
          <a:stretch>
            <a:fillRect/>
          </a:stretch>
        </p:blipFill>
        <p:spPr bwMode="auto">
          <a:xfrm>
            <a:off x="1377138" y="738664"/>
            <a:ext cx="1905000" cy="2619375"/>
          </a:xfrm>
          <a:prstGeom prst="rect">
            <a:avLst/>
          </a:prstGeom>
          <a:noFill/>
          <a:ln w="9525">
            <a:noFill/>
            <a:miter lim="800000"/>
            <a:headEnd/>
            <a:tailEnd/>
          </a:ln>
        </p:spPr>
      </p:pic>
      <p:pic>
        <p:nvPicPr>
          <p:cNvPr id="3" name="Picture 2" descr="http://meded.ucsd.edu/clinicalmed/neuro_hammer4.jpg"/>
          <p:cNvPicPr/>
          <p:nvPr/>
        </p:nvPicPr>
        <p:blipFill>
          <a:blip r:embed="rId6" cstate="print"/>
          <a:srcRect/>
          <a:stretch>
            <a:fillRect/>
          </a:stretch>
        </p:blipFill>
        <p:spPr bwMode="auto">
          <a:xfrm>
            <a:off x="3381388" y="2060848"/>
            <a:ext cx="1905000" cy="2619375"/>
          </a:xfrm>
          <a:prstGeom prst="rect">
            <a:avLst/>
          </a:prstGeom>
          <a:noFill/>
          <a:ln w="9525">
            <a:noFill/>
            <a:miter lim="800000"/>
            <a:headEnd/>
            <a:tailEnd/>
          </a:ln>
        </p:spPr>
      </p:pic>
      <p:pic>
        <p:nvPicPr>
          <p:cNvPr id="4" name="Picture 3" descr="http://meded.ucsd.edu/clinicalmed/neuro_biceps_tendon.jpg"/>
          <p:cNvPicPr/>
          <p:nvPr/>
        </p:nvPicPr>
        <p:blipFill>
          <a:blip r:embed="rId7" cstate="print"/>
          <a:srcRect/>
          <a:stretch>
            <a:fillRect/>
          </a:stretch>
        </p:blipFill>
        <p:spPr bwMode="auto">
          <a:xfrm>
            <a:off x="6524628" y="1275180"/>
            <a:ext cx="4611932" cy="4386068"/>
          </a:xfrm>
          <a:prstGeom prst="rect">
            <a:avLst/>
          </a:prstGeom>
          <a:noFill/>
          <a:ln w="9525">
            <a:noFill/>
            <a:miter lim="800000"/>
            <a:headEnd/>
            <a:tailEnd/>
          </a:ln>
        </p:spPr>
      </p:pic>
      <p:sp>
        <p:nvSpPr>
          <p:cNvPr id="5" name="Rectangle 4"/>
          <p:cNvSpPr/>
          <p:nvPr/>
        </p:nvSpPr>
        <p:spPr>
          <a:xfrm>
            <a:off x="6524628" y="738664"/>
            <a:ext cx="1357322" cy="584775"/>
          </a:xfrm>
          <a:prstGeom prst="rect">
            <a:avLst/>
          </a:prstGeom>
        </p:spPr>
        <p:txBody>
          <a:bodyPr wrap="square">
            <a:spAutoFit/>
          </a:bodyPr>
          <a:lstStyle/>
          <a:p>
            <a:r>
              <a:rPr lang="en-US" sz="3200" b="1" dirty="0">
                <a:latin typeface="Times New Roman" panose="02020603050405020304" pitchFamily="18" charset="0"/>
                <a:cs typeface="Times New Roman" panose="02020603050405020304" pitchFamily="18" charset="0"/>
              </a:rPr>
              <a:t>Biceps</a:t>
            </a:r>
            <a:r>
              <a:rPr lang="en-US" sz="3200" dirty="0">
                <a:latin typeface="Times New Roman" panose="02020603050405020304" pitchFamily="18" charset="0"/>
                <a:cs typeface="Times New Roman" panose="02020603050405020304" pitchFamily="18" charset="0"/>
              </a:rPr>
              <a:t> </a:t>
            </a:r>
            <a:endParaRPr lang="fa-IR" sz="32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5087888" y="571480"/>
            <a:ext cx="1436740" cy="1815882"/>
          </a:xfrm>
          <a:prstGeom prst="rect">
            <a:avLst/>
          </a:prstGeom>
          <a:noFill/>
        </p:spPr>
        <p:txBody>
          <a:bodyPr wrap="square" rtlCol="1">
            <a:spAutoFit/>
          </a:bodyPr>
          <a:lstStyle/>
          <a:p>
            <a:pPr algn="ctr" rtl="1"/>
            <a:r>
              <a:rPr lang="fa-IR" sz="2800" b="1" dirty="0">
                <a:cs typeface="B Nazanin" panose="00000400000000000000" pitchFamily="2" charset="-78"/>
              </a:rPr>
              <a:t>بررسی رفلکس عضله دوسر</a:t>
            </a:r>
          </a:p>
        </p:txBody>
      </p:sp>
      <p:pic>
        <p:nvPicPr>
          <p:cNvPr id="6" name="Audio 5">
            <a:hlinkClick r:id="" action="ppaction://media"/>
            <a:extLst>
              <a:ext uri="{FF2B5EF4-FFF2-40B4-BE49-F238E27FC236}">
                <a16:creationId xmlns:a16="http://schemas.microsoft.com/office/drawing/2014/main" id="{85B19587-C66D-E071-1809-7269630B0317}"/>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366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5135"/>
    </mc:Choice>
    <mc:Fallback>
      <p:transition spd="slow" advTm="251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accent3">
                    <a:lumMod val="75000"/>
                  </a:schemeClr>
                </a:solidFill>
              </a:rPr>
              <a:t>Biceps</a:t>
            </a:r>
            <a:r>
              <a:rPr lang="fa-IR" b="1" dirty="0">
                <a:solidFill>
                  <a:schemeClr val="accent3">
                    <a:lumMod val="75000"/>
                  </a:schemeClr>
                </a:solidFill>
              </a:rPr>
              <a:t> </a:t>
            </a:r>
            <a:r>
              <a:rPr lang="en-US" b="1" dirty="0">
                <a:solidFill>
                  <a:schemeClr val="accent3">
                    <a:lumMod val="75000"/>
                  </a:schemeClr>
                </a:solidFill>
              </a:rPr>
              <a:t> reflex testing</a:t>
            </a:r>
          </a:p>
        </p:txBody>
      </p:sp>
      <p:pic>
        <p:nvPicPr>
          <p:cNvPr id="5" name="Content Placeholder 4" descr="http://meded.ucsd.edu/clinicalmed/neuro_biceps_reflex1.jpg"/>
          <p:cNvPicPr>
            <a:picLocks noGrp="1"/>
          </p:cNvPicPr>
          <p:nvPr>
            <p:ph sz="half" idx="1"/>
          </p:nvPr>
        </p:nvPicPr>
        <p:blipFill>
          <a:blip r:embed="rId4" cstate="print"/>
          <a:srcRect/>
          <a:stretch>
            <a:fillRect/>
          </a:stretch>
        </p:blipFill>
        <p:spPr bwMode="auto">
          <a:xfrm>
            <a:off x="1097280" y="1988840"/>
            <a:ext cx="4638680" cy="4032447"/>
          </a:xfrm>
          <a:prstGeom prst="rect">
            <a:avLst/>
          </a:prstGeom>
          <a:noFill/>
          <a:ln w="9525">
            <a:noFill/>
            <a:miter lim="800000"/>
            <a:headEnd/>
            <a:tailEnd/>
          </a:ln>
        </p:spPr>
      </p:pic>
      <p:pic>
        <p:nvPicPr>
          <p:cNvPr id="6" name="Content Placeholder 5" descr="http://meded.ucsd.edu/clinicalmed/neuro_biceps_reflex2.jpg"/>
          <p:cNvPicPr>
            <a:picLocks noGrp="1"/>
          </p:cNvPicPr>
          <p:nvPr>
            <p:ph sz="half" idx="2"/>
          </p:nvPr>
        </p:nvPicPr>
        <p:blipFill>
          <a:blip r:embed="rId5" cstate="print"/>
          <a:srcRect/>
          <a:stretch>
            <a:fillRect/>
          </a:stretch>
        </p:blipFill>
        <p:spPr bwMode="auto">
          <a:xfrm>
            <a:off x="6240016" y="1988841"/>
            <a:ext cx="4915664" cy="4032446"/>
          </a:xfrm>
          <a:prstGeom prst="rect">
            <a:avLst/>
          </a:prstGeom>
          <a:noFill/>
          <a:ln w="9525">
            <a:noFill/>
            <a:miter lim="800000"/>
            <a:headEnd/>
            <a:tailEnd/>
          </a:ln>
        </p:spPr>
      </p:pic>
      <p:sp>
        <p:nvSpPr>
          <p:cNvPr id="7" name="Rectangle 6"/>
          <p:cNvSpPr/>
          <p:nvPr/>
        </p:nvSpPr>
        <p:spPr>
          <a:xfrm>
            <a:off x="4524364" y="3571876"/>
            <a:ext cx="1214446" cy="923330"/>
          </a:xfrm>
          <a:prstGeom prst="rect">
            <a:avLst/>
          </a:prstGeom>
        </p:spPr>
        <p:txBody>
          <a:bodyPr wrap="square">
            <a:spAutoFit/>
          </a:bodyPr>
          <a:lstStyle/>
          <a:p>
            <a:pPr algn="ctr"/>
            <a:r>
              <a:rPr lang="en-US" b="1" dirty="0">
                <a:solidFill>
                  <a:schemeClr val="bg1">
                    <a:lumMod val="95000"/>
                  </a:schemeClr>
                </a:solidFill>
              </a:rPr>
              <a:t>Biceps</a:t>
            </a:r>
          </a:p>
          <a:p>
            <a:pPr algn="ctr"/>
            <a:r>
              <a:rPr lang="en-US" b="1" dirty="0">
                <a:solidFill>
                  <a:schemeClr val="bg1">
                    <a:lumMod val="95000"/>
                  </a:schemeClr>
                </a:solidFill>
              </a:rPr>
              <a:t> Reflex </a:t>
            </a:r>
          </a:p>
          <a:p>
            <a:pPr algn="ctr"/>
            <a:r>
              <a:rPr lang="en-US" b="1" dirty="0">
                <a:solidFill>
                  <a:schemeClr val="bg1">
                    <a:lumMod val="95000"/>
                  </a:schemeClr>
                </a:solidFill>
              </a:rPr>
              <a:t>Testing</a:t>
            </a:r>
            <a:endParaRPr lang="fa-IR" dirty="0">
              <a:solidFill>
                <a:schemeClr val="bg1">
                  <a:lumMod val="95000"/>
                </a:schemeClr>
              </a:solidFill>
            </a:endParaRPr>
          </a:p>
        </p:txBody>
      </p:sp>
      <p:pic>
        <p:nvPicPr>
          <p:cNvPr id="3" name="Audio 2">
            <a:hlinkClick r:id="" action="ppaction://media"/>
            <a:extLst>
              <a:ext uri="{FF2B5EF4-FFF2-40B4-BE49-F238E27FC236}">
                <a16:creationId xmlns:a16="http://schemas.microsoft.com/office/drawing/2014/main" id="{412FF714-95AE-8481-39B5-F56110E48B2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13012334"/>
      </p:ext>
    </p:extLst>
  </p:cSld>
  <p:clrMapOvr>
    <a:masterClrMapping/>
  </p:clrMapOvr>
  <mc:AlternateContent xmlns:mc="http://schemas.openxmlformats.org/markup-compatibility/2006">
    <mc:Choice xmlns:p14="http://schemas.microsoft.com/office/powerpoint/2010/main" Requires="p14">
      <p:transition spd="slow" p14:dur="2000" advTm="21186"/>
    </mc:Choice>
    <mc:Fallback>
      <p:transition spd="slow" advTm="211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100000">
              <a:schemeClr val="bg1"/>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2" name="Picture 1" descr="http://meded.ucsd.edu/clinicalmed/neuro_triceps_tendon.jpg"/>
          <p:cNvPicPr/>
          <p:nvPr/>
        </p:nvPicPr>
        <p:blipFill>
          <a:blip r:embed="rId5" cstate="print"/>
          <a:srcRect/>
          <a:stretch>
            <a:fillRect/>
          </a:stretch>
        </p:blipFill>
        <p:spPr bwMode="auto">
          <a:xfrm>
            <a:off x="983432" y="116632"/>
            <a:ext cx="3357554" cy="3096938"/>
          </a:xfrm>
          <a:prstGeom prst="rect">
            <a:avLst/>
          </a:prstGeom>
          <a:noFill/>
          <a:ln w="9525">
            <a:noFill/>
            <a:miter lim="800000"/>
            <a:headEnd/>
            <a:tailEnd/>
          </a:ln>
        </p:spPr>
      </p:pic>
      <p:sp>
        <p:nvSpPr>
          <p:cNvPr id="3" name="Rectangle 2"/>
          <p:cNvSpPr/>
          <p:nvPr/>
        </p:nvSpPr>
        <p:spPr>
          <a:xfrm>
            <a:off x="1524002" y="738664"/>
            <a:ext cx="2500297" cy="369332"/>
          </a:xfrm>
          <a:prstGeom prst="rect">
            <a:avLst/>
          </a:prstGeom>
        </p:spPr>
        <p:txBody>
          <a:bodyPr wrap="square">
            <a:spAutoFit/>
          </a:bodyPr>
          <a:lstStyle/>
          <a:p>
            <a:r>
              <a:rPr lang="en-US" b="1" dirty="0">
                <a:solidFill>
                  <a:schemeClr val="bg1">
                    <a:lumMod val="95000"/>
                  </a:schemeClr>
                </a:solidFill>
              </a:rPr>
              <a:t>Triceps Tendon</a:t>
            </a:r>
            <a:endParaRPr lang="fa-IR" dirty="0">
              <a:solidFill>
                <a:schemeClr val="bg1">
                  <a:lumMod val="95000"/>
                </a:schemeClr>
              </a:solidFill>
            </a:endParaRPr>
          </a:p>
        </p:txBody>
      </p:sp>
      <p:pic>
        <p:nvPicPr>
          <p:cNvPr id="4" name="Picture 3" descr="http://meded.ucsd.edu/clinicalmed/neuro_triceps_reflex1.jpg"/>
          <p:cNvPicPr/>
          <p:nvPr/>
        </p:nvPicPr>
        <p:blipFill>
          <a:blip r:embed="rId6" cstate="print"/>
          <a:srcRect/>
          <a:stretch>
            <a:fillRect/>
          </a:stretch>
        </p:blipFill>
        <p:spPr bwMode="auto">
          <a:xfrm>
            <a:off x="5791200" y="0"/>
            <a:ext cx="5786446" cy="5072074"/>
          </a:xfrm>
          <a:prstGeom prst="rect">
            <a:avLst/>
          </a:prstGeom>
          <a:noFill/>
          <a:ln w="9525">
            <a:noFill/>
            <a:miter lim="800000"/>
            <a:headEnd/>
            <a:tailEnd/>
          </a:ln>
        </p:spPr>
      </p:pic>
      <p:pic>
        <p:nvPicPr>
          <p:cNvPr id="5" name="Picture 4" descr="http://meded.ucsd.edu/clinicalmed/neuro_triceps_reflex2.jpg"/>
          <p:cNvPicPr/>
          <p:nvPr/>
        </p:nvPicPr>
        <p:blipFill>
          <a:blip r:embed="rId7" cstate="print"/>
          <a:srcRect/>
          <a:stretch>
            <a:fillRect/>
          </a:stretch>
        </p:blipFill>
        <p:spPr bwMode="auto">
          <a:xfrm>
            <a:off x="1524000" y="3357562"/>
            <a:ext cx="4267200" cy="2951758"/>
          </a:xfrm>
          <a:prstGeom prst="rect">
            <a:avLst/>
          </a:prstGeom>
          <a:noFill/>
          <a:ln w="9525">
            <a:noFill/>
            <a:miter lim="800000"/>
            <a:headEnd/>
            <a:tailEnd/>
          </a:ln>
        </p:spPr>
      </p:pic>
      <p:sp>
        <p:nvSpPr>
          <p:cNvPr id="6" name="Rectangle 5"/>
          <p:cNvSpPr/>
          <p:nvPr/>
        </p:nvSpPr>
        <p:spPr>
          <a:xfrm>
            <a:off x="5953124" y="5676617"/>
            <a:ext cx="5039420" cy="369332"/>
          </a:xfrm>
          <a:prstGeom prst="rect">
            <a:avLst/>
          </a:prstGeom>
        </p:spPr>
        <p:txBody>
          <a:bodyPr wrap="square">
            <a:spAutoFit/>
          </a:bodyPr>
          <a:lstStyle/>
          <a:p>
            <a:pPr algn="ctr"/>
            <a:r>
              <a:rPr lang="en-US" b="1" dirty="0">
                <a:solidFill>
                  <a:schemeClr val="accent6">
                    <a:lumMod val="50000"/>
                  </a:schemeClr>
                </a:solidFill>
                <a:latin typeface="Times New Roman" panose="02020603050405020304" pitchFamily="18" charset="0"/>
                <a:cs typeface="Times New Roman" panose="02020603050405020304" pitchFamily="18" charset="0"/>
              </a:rPr>
              <a:t>Triceps Reflex, arm unsupported </a:t>
            </a:r>
          </a:p>
        </p:txBody>
      </p:sp>
      <p:sp>
        <p:nvSpPr>
          <p:cNvPr id="7" name="Rectangle 6"/>
          <p:cNvSpPr/>
          <p:nvPr/>
        </p:nvSpPr>
        <p:spPr>
          <a:xfrm>
            <a:off x="5381621" y="738664"/>
            <a:ext cx="5286379" cy="369332"/>
          </a:xfrm>
          <a:prstGeom prst="rect">
            <a:avLst/>
          </a:prstGeom>
        </p:spPr>
        <p:txBody>
          <a:bodyPr wrap="square">
            <a:spAutoFit/>
          </a:bodyPr>
          <a:lstStyle/>
          <a:p>
            <a:pPr algn="ctr"/>
            <a:r>
              <a:rPr lang="en-US" b="1" dirty="0">
                <a:solidFill>
                  <a:schemeClr val="bg1">
                    <a:lumMod val="95000"/>
                  </a:schemeClr>
                </a:solidFill>
              </a:rPr>
              <a:t>Triceps Reflex</a:t>
            </a:r>
            <a:r>
              <a:rPr lang="en-US" dirty="0">
                <a:solidFill>
                  <a:schemeClr val="bg1">
                    <a:lumMod val="95000"/>
                  </a:schemeClr>
                </a:solidFill>
              </a:rPr>
              <a:t>, arm supported </a:t>
            </a:r>
          </a:p>
        </p:txBody>
      </p:sp>
      <p:sp>
        <p:nvSpPr>
          <p:cNvPr id="8" name="TextBox 7"/>
          <p:cNvSpPr txBox="1"/>
          <p:nvPr/>
        </p:nvSpPr>
        <p:spPr>
          <a:xfrm>
            <a:off x="5881686" y="5143513"/>
            <a:ext cx="4357718" cy="461665"/>
          </a:xfrm>
          <a:prstGeom prst="rect">
            <a:avLst/>
          </a:prstGeom>
          <a:noFill/>
        </p:spPr>
        <p:txBody>
          <a:bodyPr wrap="square" rtlCol="1">
            <a:spAutoFit/>
          </a:bodyPr>
          <a:lstStyle/>
          <a:p>
            <a:pPr algn="r" rtl="1"/>
            <a:r>
              <a:rPr lang="fa-IR" sz="2400" b="1" dirty="0">
                <a:cs typeface="B Nazanin" panose="00000400000000000000" pitchFamily="2" charset="-78"/>
              </a:rPr>
              <a:t>بررسی رفلکس عضله سه سر</a:t>
            </a:r>
          </a:p>
        </p:txBody>
      </p:sp>
      <p:pic>
        <p:nvPicPr>
          <p:cNvPr id="9" name="Audio 8">
            <a:hlinkClick r:id="" action="ppaction://media"/>
            <a:extLst>
              <a:ext uri="{FF2B5EF4-FFF2-40B4-BE49-F238E27FC236}">
                <a16:creationId xmlns:a16="http://schemas.microsoft.com/office/drawing/2014/main" id="{FAF96B9F-D053-4488-384E-67A4EECD88CC}"/>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366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068"/>
    </mc:Choice>
    <mc:Fallback>
      <p:transition spd="slow" advTm="210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pic>
        <p:nvPicPr>
          <p:cNvPr id="2" name="Picture 1" descr="http://meded.ucsd.edu/clinicalmed/neuro_brachial_radialis_tendon.jpg"/>
          <p:cNvPicPr/>
          <p:nvPr/>
        </p:nvPicPr>
        <p:blipFill>
          <a:blip r:embed="rId5" cstate="print"/>
          <a:srcRect/>
          <a:stretch>
            <a:fillRect/>
          </a:stretch>
        </p:blipFill>
        <p:spPr bwMode="auto">
          <a:xfrm>
            <a:off x="1524000" y="642918"/>
            <a:ext cx="4143372" cy="4929222"/>
          </a:xfrm>
          <a:prstGeom prst="rect">
            <a:avLst/>
          </a:prstGeom>
          <a:noFill/>
          <a:ln w="9525">
            <a:noFill/>
            <a:miter lim="800000"/>
            <a:headEnd/>
            <a:tailEnd/>
          </a:ln>
        </p:spPr>
      </p:pic>
      <p:sp>
        <p:nvSpPr>
          <p:cNvPr id="3" name="Rectangle 2"/>
          <p:cNvSpPr/>
          <p:nvPr/>
        </p:nvSpPr>
        <p:spPr>
          <a:xfrm>
            <a:off x="1524001" y="0"/>
            <a:ext cx="2714612" cy="369332"/>
          </a:xfrm>
          <a:prstGeom prst="rect">
            <a:avLst/>
          </a:prstGeom>
        </p:spPr>
        <p:txBody>
          <a:bodyPr wrap="square">
            <a:spAutoFit/>
          </a:bodyPr>
          <a:lstStyle/>
          <a:p>
            <a:r>
              <a:rPr lang="en-US" b="1" dirty="0" err="1">
                <a:latin typeface="Times New Roman" panose="02020603050405020304" pitchFamily="18" charset="0"/>
                <a:cs typeface="Times New Roman" panose="02020603050405020304" pitchFamily="18" charset="0"/>
              </a:rPr>
              <a:t>Brachioradialis</a:t>
            </a:r>
            <a:r>
              <a:rPr lang="en-US" b="1" dirty="0">
                <a:latin typeface="Times New Roman" panose="02020603050405020304" pitchFamily="18" charset="0"/>
                <a:cs typeface="Times New Roman" panose="02020603050405020304" pitchFamily="18" charset="0"/>
              </a:rPr>
              <a:t> Tendon</a:t>
            </a:r>
            <a:endParaRPr lang="fa-IR" dirty="0">
              <a:latin typeface="Times New Roman" panose="02020603050405020304" pitchFamily="18" charset="0"/>
              <a:cs typeface="Times New Roman" panose="02020603050405020304" pitchFamily="18" charset="0"/>
            </a:endParaRPr>
          </a:p>
        </p:txBody>
      </p:sp>
      <p:pic>
        <p:nvPicPr>
          <p:cNvPr id="4" name="Picture 3" descr="http://meded.ucsd.edu/clinicalmed/neuro_brachial_radialis_reflex.jpg"/>
          <p:cNvPicPr/>
          <p:nvPr/>
        </p:nvPicPr>
        <p:blipFill>
          <a:blip r:embed="rId6" cstate="print"/>
          <a:srcRect/>
          <a:stretch>
            <a:fillRect/>
          </a:stretch>
        </p:blipFill>
        <p:spPr bwMode="auto">
          <a:xfrm>
            <a:off x="5810248" y="642918"/>
            <a:ext cx="4643470" cy="4929222"/>
          </a:xfrm>
          <a:prstGeom prst="rect">
            <a:avLst/>
          </a:prstGeom>
          <a:noFill/>
          <a:ln w="9525">
            <a:noFill/>
            <a:miter lim="800000"/>
            <a:headEnd/>
            <a:tailEnd/>
          </a:ln>
        </p:spPr>
      </p:pic>
      <p:sp>
        <p:nvSpPr>
          <p:cNvPr id="5" name="Rectangle 4"/>
          <p:cNvSpPr/>
          <p:nvPr/>
        </p:nvSpPr>
        <p:spPr>
          <a:xfrm>
            <a:off x="6524629" y="0"/>
            <a:ext cx="4143371" cy="369332"/>
          </a:xfrm>
          <a:prstGeom prst="rect">
            <a:avLst/>
          </a:prstGeom>
        </p:spPr>
        <p:txBody>
          <a:bodyPr wrap="square">
            <a:spAutoFit/>
          </a:bodyPr>
          <a:lstStyle/>
          <a:p>
            <a:r>
              <a:rPr lang="en-US" b="1" dirty="0" err="1">
                <a:latin typeface="Times New Roman" panose="02020603050405020304" pitchFamily="18" charset="0"/>
                <a:cs typeface="Times New Roman" panose="02020603050405020304" pitchFamily="18" charset="0"/>
              </a:rPr>
              <a:t>Brachioradialis</a:t>
            </a:r>
            <a:r>
              <a:rPr lang="en-US" b="1" dirty="0">
                <a:latin typeface="Times New Roman" panose="02020603050405020304" pitchFamily="18" charset="0"/>
                <a:cs typeface="Times New Roman" panose="02020603050405020304" pitchFamily="18" charset="0"/>
              </a:rPr>
              <a:t> Reflex</a:t>
            </a: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4667240" y="5857892"/>
            <a:ext cx="6000760" cy="523220"/>
          </a:xfrm>
          <a:prstGeom prst="rect">
            <a:avLst/>
          </a:prstGeom>
          <a:noFill/>
        </p:spPr>
        <p:txBody>
          <a:bodyPr wrap="square" rtlCol="1">
            <a:spAutoFit/>
          </a:bodyPr>
          <a:lstStyle/>
          <a:p>
            <a:pPr algn="r" rtl="1"/>
            <a:r>
              <a:rPr lang="fa-IR" sz="2800" b="1" dirty="0">
                <a:latin typeface="Times New Roman" panose="02020603050405020304" pitchFamily="18" charset="0"/>
                <a:cs typeface="B Nazanin" panose="00000400000000000000" pitchFamily="2" charset="-78"/>
              </a:rPr>
              <a:t>رفلکس براکیورادیالیس</a:t>
            </a:r>
          </a:p>
        </p:txBody>
      </p:sp>
      <p:pic>
        <p:nvPicPr>
          <p:cNvPr id="7" name="Audio 6">
            <a:hlinkClick r:id="" action="ppaction://media"/>
            <a:extLst>
              <a:ext uri="{FF2B5EF4-FFF2-40B4-BE49-F238E27FC236}">
                <a16:creationId xmlns:a16="http://schemas.microsoft.com/office/drawing/2014/main" id="{19459CDD-E917-D699-54E3-5003309C16A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6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884"/>
    </mc:Choice>
    <mc:Fallback>
      <p:transition spd="slow" advTm="218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pic>
        <p:nvPicPr>
          <p:cNvPr id="2" name="Picture 1" descr="http://meded.ucsd.edu/clinicalmed/neuro_patellar_tendon.jpg"/>
          <p:cNvPicPr/>
          <p:nvPr/>
        </p:nvPicPr>
        <p:blipFill>
          <a:blip r:embed="rId5" cstate="print"/>
          <a:srcRect/>
          <a:stretch>
            <a:fillRect/>
          </a:stretch>
        </p:blipFill>
        <p:spPr bwMode="auto">
          <a:xfrm>
            <a:off x="1297982" y="116058"/>
            <a:ext cx="4143372" cy="3368926"/>
          </a:xfrm>
          <a:prstGeom prst="rect">
            <a:avLst/>
          </a:prstGeom>
          <a:noFill/>
          <a:ln w="9525">
            <a:noFill/>
            <a:miter lim="800000"/>
            <a:headEnd/>
            <a:tailEnd/>
          </a:ln>
        </p:spPr>
      </p:pic>
      <p:sp>
        <p:nvSpPr>
          <p:cNvPr id="3" name="Rectangle 2"/>
          <p:cNvSpPr/>
          <p:nvPr/>
        </p:nvSpPr>
        <p:spPr>
          <a:xfrm>
            <a:off x="1524002" y="500042"/>
            <a:ext cx="2285983" cy="400110"/>
          </a:xfrm>
          <a:prstGeom prst="rect">
            <a:avLst/>
          </a:prstGeom>
        </p:spPr>
        <p:txBody>
          <a:bodyPr wrap="square">
            <a:spAutoFit/>
          </a:bodyPr>
          <a:lstStyle/>
          <a:p>
            <a:r>
              <a:rPr lang="en-US" sz="2000" b="1" dirty="0">
                <a:solidFill>
                  <a:srgbClr val="002060"/>
                </a:solidFill>
              </a:rPr>
              <a:t>Patellar Tendon</a:t>
            </a:r>
            <a:endParaRPr lang="fa-IR" sz="2000" dirty="0">
              <a:solidFill>
                <a:srgbClr val="002060"/>
              </a:solidFill>
            </a:endParaRPr>
          </a:p>
        </p:txBody>
      </p:sp>
      <p:pic>
        <p:nvPicPr>
          <p:cNvPr id="4" name="Picture 3" descr="http://meded.ucsd.edu/clinicalmed/neuro_patellar_reflex.jpg"/>
          <p:cNvPicPr/>
          <p:nvPr/>
        </p:nvPicPr>
        <p:blipFill>
          <a:blip r:embed="rId6" cstate="print"/>
          <a:srcRect/>
          <a:stretch>
            <a:fillRect/>
          </a:stretch>
        </p:blipFill>
        <p:spPr bwMode="auto">
          <a:xfrm>
            <a:off x="5524496" y="357166"/>
            <a:ext cx="5143504" cy="5715040"/>
          </a:xfrm>
          <a:prstGeom prst="rect">
            <a:avLst/>
          </a:prstGeom>
          <a:noFill/>
          <a:ln w="9525">
            <a:noFill/>
            <a:miter lim="800000"/>
            <a:headEnd/>
            <a:tailEnd/>
          </a:ln>
        </p:spPr>
      </p:pic>
      <p:sp>
        <p:nvSpPr>
          <p:cNvPr id="5" name="Rectangle 4"/>
          <p:cNvSpPr/>
          <p:nvPr/>
        </p:nvSpPr>
        <p:spPr>
          <a:xfrm>
            <a:off x="5738811" y="0"/>
            <a:ext cx="4929189" cy="369332"/>
          </a:xfrm>
          <a:prstGeom prst="rect">
            <a:avLst/>
          </a:prstGeom>
        </p:spPr>
        <p:txBody>
          <a:bodyPr wrap="square">
            <a:spAutoFit/>
          </a:bodyPr>
          <a:lstStyle/>
          <a:p>
            <a:r>
              <a:rPr lang="en-US" b="1" dirty="0">
                <a:solidFill>
                  <a:schemeClr val="accent2">
                    <a:lumMod val="75000"/>
                  </a:schemeClr>
                </a:solidFill>
              </a:rPr>
              <a:t>Patellar Reflex Testing</a:t>
            </a:r>
            <a:r>
              <a:rPr lang="en-US" dirty="0">
                <a:solidFill>
                  <a:schemeClr val="accent2">
                    <a:lumMod val="75000"/>
                  </a:schemeClr>
                </a:solidFill>
              </a:rPr>
              <a:t>, seated patient</a:t>
            </a:r>
            <a:endParaRPr lang="fa-IR" dirty="0">
              <a:solidFill>
                <a:schemeClr val="accent2">
                  <a:lumMod val="75000"/>
                </a:schemeClr>
              </a:solidFill>
            </a:endParaRPr>
          </a:p>
        </p:txBody>
      </p:sp>
      <p:pic>
        <p:nvPicPr>
          <p:cNvPr id="6" name="Picture 5" descr="http://meded.ucsd.edu/clinicalmed/neuro_patellar_reflex2.jpg"/>
          <p:cNvPicPr/>
          <p:nvPr/>
        </p:nvPicPr>
        <p:blipFill>
          <a:blip r:embed="rId7" cstate="print"/>
          <a:srcRect/>
          <a:stretch>
            <a:fillRect/>
          </a:stretch>
        </p:blipFill>
        <p:spPr bwMode="auto">
          <a:xfrm>
            <a:off x="1297982" y="3580826"/>
            <a:ext cx="4143372" cy="2643206"/>
          </a:xfrm>
          <a:prstGeom prst="rect">
            <a:avLst/>
          </a:prstGeom>
          <a:noFill/>
          <a:ln w="9525">
            <a:noFill/>
            <a:miter lim="800000"/>
            <a:headEnd/>
            <a:tailEnd/>
          </a:ln>
        </p:spPr>
      </p:pic>
      <p:sp>
        <p:nvSpPr>
          <p:cNvPr id="7" name="Rectangle 6"/>
          <p:cNvSpPr/>
          <p:nvPr/>
        </p:nvSpPr>
        <p:spPr>
          <a:xfrm>
            <a:off x="1524000" y="3714752"/>
            <a:ext cx="5000628" cy="400110"/>
          </a:xfrm>
          <a:prstGeom prst="rect">
            <a:avLst/>
          </a:prstGeom>
        </p:spPr>
        <p:txBody>
          <a:bodyPr wrap="square">
            <a:spAutoFit/>
          </a:bodyPr>
          <a:lstStyle/>
          <a:p>
            <a:r>
              <a:rPr lang="en-US" sz="2000" b="1" dirty="0">
                <a:solidFill>
                  <a:schemeClr val="accent2">
                    <a:lumMod val="75000"/>
                  </a:schemeClr>
                </a:solidFill>
              </a:rPr>
              <a:t>Patellar Reflex</a:t>
            </a:r>
            <a:r>
              <a:rPr lang="en-US" sz="2000" dirty="0">
                <a:solidFill>
                  <a:schemeClr val="accent2">
                    <a:lumMod val="75000"/>
                  </a:schemeClr>
                </a:solidFill>
              </a:rPr>
              <a:t>, supine patient</a:t>
            </a:r>
            <a:endParaRPr lang="fa-IR" sz="2000" dirty="0">
              <a:solidFill>
                <a:schemeClr val="accent2">
                  <a:lumMod val="75000"/>
                </a:schemeClr>
              </a:solidFill>
            </a:endParaRPr>
          </a:p>
        </p:txBody>
      </p:sp>
      <p:sp>
        <p:nvSpPr>
          <p:cNvPr id="8" name="TextBox 7"/>
          <p:cNvSpPr txBox="1"/>
          <p:nvPr/>
        </p:nvSpPr>
        <p:spPr>
          <a:xfrm>
            <a:off x="7953388" y="6215082"/>
            <a:ext cx="2714612" cy="523220"/>
          </a:xfrm>
          <a:prstGeom prst="rect">
            <a:avLst/>
          </a:prstGeom>
          <a:noFill/>
        </p:spPr>
        <p:txBody>
          <a:bodyPr wrap="square" rtlCol="1">
            <a:spAutoFit/>
          </a:bodyPr>
          <a:lstStyle/>
          <a:p>
            <a:pPr algn="r" rtl="1"/>
            <a:r>
              <a:rPr lang="fa-IR" sz="2800" b="1" dirty="0">
                <a:cs typeface="B Nazanin" panose="00000400000000000000" pitchFamily="2" charset="-78"/>
              </a:rPr>
              <a:t>رفلکس پاتلار</a:t>
            </a:r>
          </a:p>
        </p:txBody>
      </p:sp>
      <p:pic>
        <p:nvPicPr>
          <p:cNvPr id="9" name="Audio 8">
            <a:hlinkClick r:id="" action="ppaction://media"/>
            <a:extLst>
              <a:ext uri="{FF2B5EF4-FFF2-40B4-BE49-F238E27FC236}">
                <a16:creationId xmlns:a16="http://schemas.microsoft.com/office/drawing/2014/main" id="{CF6BC6EC-6A2B-12FF-D920-248B3880D6F8}"/>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366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968"/>
    </mc:Choice>
    <mc:Fallback>
      <p:transition spd="slow" advTm="219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pic>
        <p:nvPicPr>
          <p:cNvPr id="2" name="Picture 1" descr="http://meded.ucsd.edu/clinicalmed/neuro_achilles_tendon.jpg"/>
          <p:cNvPicPr/>
          <p:nvPr/>
        </p:nvPicPr>
        <p:blipFill>
          <a:blip r:embed="rId5" cstate="print"/>
          <a:srcRect/>
          <a:stretch>
            <a:fillRect/>
          </a:stretch>
        </p:blipFill>
        <p:spPr bwMode="auto">
          <a:xfrm>
            <a:off x="1055440" y="73718"/>
            <a:ext cx="2723580" cy="3533753"/>
          </a:xfrm>
          <a:prstGeom prst="rect">
            <a:avLst/>
          </a:prstGeom>
          <a:noFill/>
          <a:ln w="9525">
            <a:noFill/>
            <a:miter lim="800000"/>
            <a:headEnd/>
            <a:tailEnd/>
          </a:ln>
        </p:spPr>
      </p:pic>
      <p:sp>
        <p:nvSpPr>
          <p:cNvPr id="3" name="Rectangle 2"/>
          <p:cNvSpPr/>
          <p:nvPr/>
        </p:nvSpPr>
        <p:spPr>
          <a:xfrm>
            <a:off x="1524001" y="738664"/>
            <a:ext cx="2500298" cy="369332"/>
          </a:xfrm>
          <a:prstGeom prst="rect">
            <a:avLst/>
          </a:prstGeom>
        </p:spPr>
        <p:txBody>
          <a:bodyPr wrap="square">
            <a:spAutoFit/>
          </a:bodyPr>
          <a:lstStyle/>
          <a:p>
            <a:r>
              <a:rPr lang="en-US" b="1" dirty="0">
                <a:solidFill>
                  <a:schemeClr val="bg1"/>
                </a:solidFill>
                <a:latin typeface="Times New Roman" panose="02020603050405020304" pitchFamily="18" charset="0"/>
                <a:cs typeface="Times New Roman" panose="02020603050405020304" pitchFamily="18" charset="0"/>
              </a:rPr>
              <a:t>Achilles Tendon</a:t>
            </a:r>
            <a:endParaRPr lang="fa-IR" dirty="0">
              <a:solidFill>
                <a:schemeClr val="bg1"/>
              </a:solidFill>
              <a:latin typeface="Times New Roman" panose="02020603050405020304" pitchFamily="18" charset="0"/>
              <a:cs typeface="Times New Roman" panose="02020603050405020304" pitchFamily="18" charset="0"/>
            </a:endParaRPr>
          </a:p>
        </p:txBody>
      </p:sp>
      <p:pic>
        <p:nvPicPr>
          <p:cNvPr id="4" name="Picture 3" descr="http://meded.ucsd.edu/clinicalmed/neuro_achilles_reflex1.jpg"/>
          <p:cNvPicPr/>
          <p:nvPr/>
        </p:nvPicPr>
        <p:blipFill>
          <a:blip r:embed="rId6" cstate="print"/>
          <a:srcRect/>
          <a:stretch>
            <a:fillRect/>
          </a:stretch>
        </p:blipFill>
        <p:spPr bwMode="auto">
          <a:xfrm>
            <a:off x="3952860" y="0"/>
            <a:ext cx="3414714" cy="3643314"/>
          </a:xfrm>
          <a:prstGeom prst="rect">
            <a:avLst/>
          </a:prstGeom>
          <a:noFill/>
          <a:ln w="9525">
            <a:noFill/>
            <a:miter lim="800000"/>
            <a:headEnd/>
            <a:tailEnd/>
          </a:ln>
        </p:spPr>
      </p:pic>
      <p:pic>
        <p:nvPicPr>
          <p:cNvPr id="5" name="Picture 4" descr="http://meded.ucsd.edu/clinicalmed/neuro_achilles_reflex2.jpg"/>
          <p:cNvPicPr/>
          <p:nvPr/>
        </p:nvPicPr>
        <p:blipFill>
          <a:blip r:embed="rId7" cstate="print"/>
          <a:srcRect/>
          <a:stretch>
            <a:fillRect/>
          </a:stretch>
        </p:blipFill>
        <p:spPr bwMode="auto">
          <a:xfrm>
            <a:off x="7667636" y="776286"/>
            <a:ext cx="3857620" cy="4010036"/>
          </a:xfrm>
          <a:prstGeom prst="rect">
            <a:avLst/>
          </a:prstGeom>
          <a:noFill/>
          <a:ln w="9525">
            <a:noFill/>
            <a:miter lim="800000"/>
            <a:headEnd/>
            <a:tailEnd/>
          </a:ln>
        </p:spPr>
      </p:pic>
      <p:pic>
        <p:nvPicPr>
          <p:cNvPr id="6" name="Picture 5" descr="http://meded.ucsd.edu/clinicalmed/neuro_achilles_reflex3.jpg"/>
          <p:cNvPicPr/>
          <p:nvPr/>
        </p:nvPicPr>
        <p:blipFill>
          <a:blip r:embed="rId8" cstate="print"/>
          <a:srcRect/>
          <a:stretch>
            <a:fillRect/>
          </a:stretch>
        </p:blipFill>
        <p:spPr bwMode="auto">
          <a:xfrm>
            <a:off x="1865676" y="3643314"/>
            <a:ext cx="4000528" cy="2686126"/>
          </a:xfrm>
          <a:prstGeom prst="rect">
            <a:avLst/>
          </a:prstGeom>
          <a:noFill/>
          <a:ln w="9525">
            <a:noFill/>
            <a:miter lim="800000"/>
            <a:headEnd/>
            <a:tailEnd/>
          </a:ln>
        </p:spPr>
      </p:pic>
      <p:sp>
        <p:nvSpPr>
          <p:cNvPr id="7" name="Rectangle 6"/>
          <p:cNvSpPr/>
          <p:nvPr/>
        </p:nvSpPr>
        <p:spPr>
          <a:xfrm>
            <a:off x="5810248" y="5929330"/>
            <a:ext cx="4857752" cy="400110"/>
          </a:xfrm>
          <a:prstGeom prst="rect">
            <a:avLst/>
          </a:prstGeom>
        </p:spPr>
        <p:txBody>
          <a:bodyPr wrap="square">
            <a:spAutoFit/>
          </a:bodyPr>
          <a:lstStyle/>
          <a:p>
            <a:r>
              <a:rPr lang="en-US" sz="2000" b="1" dirty="0">
                <a:solidFill>
                  <a:schemeClr val="accent6">
                    <a:lumMod val="50000"/>
                  </a:schemeClr>
                </a:solidFill>
              </a:rPr>
              <a:t>Positions for Checking Achilles Reflex</a:t>
            </a:r>
            <a:r>
              <a:rPr lang="en-US" sz="2000" dirty="0">
                <a:solidFill>
                  <a:schemeClr val="accent6">
                    <a:lumMod val="50000"/>
                  </a:schemeClr>
                </a:solidFill>
              </a:rPr>
              <a:t> </a:t>
            </a:r>
          </a:p>
        </p:txBody>
      </p:sp>
      <p:sp>
        <p:nvSpPr>
          <p:cNvPr id="8" name="TextBox 7"/>
          <p:cNvSpPr txBox="1"/>
          <p:nvPr/>
        </p:nvSpPr>
        <p:spPr>
          <a:xfrm>
            <a:off x="7667636" y="5214950"/>
            <a:ext cx="3000364" cy="523220"/>
          </a:xfrm>
          <a:prstGeom prst="rect">
            <a:avLst/>
          </a:prstGeom>
          <a:noFill/>
        </p:spPr>
        <p:txBody>
          <a:bodyPr wrap="square" rtlCol="1">
            <a:spAutoFit/>
          </a:bodyPr>
          <a:lstStyle/>
          <a:p>
            <a:pPr algn="r" rtl="1"/>
            <a:r>
              <a:rPr lang="fa-IR" sz="2800" b="1" dirty="0">
                <a:cs typeface="B Nazanin" panose="00000400000000000000" pitchFamily="2" charset="-78"/>
              </a:rPr>
              <a:t>رفلکس آشیل</a:t>
            </a:r>
          </a:p>
        </p:txBody>
      </p:sp>
      <p:pic>
        <p:nvPicPr>
          <p:cNvPr id="9" name="Audio 8">
            <a:hlinkClick r:id="" action="ppaction://media"/>
            <a:extLst>
              <a:ext uri="{FF2B5EF4-FFF2-40B4-BE49-F238E27FC236}">
                <a16:creationId xmlns:a16="http://schemas.microsoft.com/office/drawing/2014/main" id="{E13D4BDD-4637-4064-3A05-00964857899D}"/>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366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8750"/>
    </mc:Choice>
    <mc:Fallback>
      <p:transition spd="slow" advTm="187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pic>
        <p:nvPicPr>
          <p:cNvPr id="2" name="Picture 1" descr="http://meded.ucsd.edu/clinicalmed/neuro_babinski.jpg"/>
          <p:cNvPicPr/>
          <p:nvPr/>
        </p:nvPicPr>
        <p:blipFill>
          <a:blip r:embed="rId5" cstate="print"/>
          <a:srcRect/>
          <a:stretch>
            <a:fillRect/>
          </a:stretch>
        </p:blipFill>
        <p:spPr bwMode="auto">
          <a:xfrm>
            <a:off x="2381224" y="1071546"/>
            <a:ext cx="7315176" cy="4949742"/>
          </a:xfrm>
          <a:prstGeom prst="rect">
            <a:avLst/>
          </a:prstGeom>
          <a:noFill/>
          <a:ln w="9525">
            <a:noFill/>
            <a:miter lim="800000"/>
            <a:headEnd/>
            <a:tailEnd/>
          </a:ln>
        </p:spPr>
      </p:pic>
      <p:sp>
        <p:nvSpPr>
          <p:cNvPr id="3" name="Rectangle 2"/>
          <p:cNvSpPr/>
          <p:nvPr/>
        </p:nvSpPr>
        <p:spPr>
          <a:xfrm>
            <a:off x="3595670" y="500043"/>
            <a:ext cx="5572164" cy="461665"/>
          </a:xfrm>
          <a:prstGeom prst="rect">
            <a:avLst/>
          </a:prstGeom>
        </p:spPr>
        <p:txBody>
          <a:bodyPr wrap="square">
            <a:spAutoFit/>
          </a:bodyPr>
          <a:lstStyle/>
          <a:p>
            <a:pPr algn="ctr"/>
            <a:r>
              <a:rPr lang="en-US" sz="2400" b="1" dirty="0" err="1">
                <a:solidFill>
                  <a:schemeClr val="accent5">
                    <a:lumMod val="50000"/>
                  </a:schemeClr>
                </a:solidFill>
                <a:latin typeface="Times New Roman" panose="02020603050405020304" pitchFamily="18" charset="0"/>
                <a:cs typeface="Times New Roman" panose="02020603050405020304" pitchFamily="18" charset="0"/>
              </a:rPr>
              <a:t>Babinski</a:t>
            </a:r>
            <a:r>
              <a:rPr lang="en-US" sz="2400" b="1" dirty="0">
                <a:solidFill>
                  <a:schemeClr val="accent5">
                    <a:lumMod val="50000"/>
                  </a:schemeClr>
                </a:solidFill>
                <a:latin typeface="Times New Roman" panose="02020603050405020304" pitchFamily="18" charset="0"/>
                <a:cs typeface="Times New Roman" panose="02020603050405020304" pitchFamily="18" charset="0"/>
              </a:rPr>
              <a:t> Response Present</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452926" y="0"/>
            <a:ext cx="3357586" cy="523220"/>
          </a:xfrm>
          <a:prstGeom prst="rect">
            <a:avLst/>
          </a:prstGeom>
          <a:noFill/>
        </p:spPr>
        <p:txBody>
          <a:bodyPr wrap="square" rtlCol="1">
            <a:spAutoFit/>
          </a:bodyPr>
          <a:lstStyle/>
          <a:p>
            <a:pPr algn="l"/>
            <a:r>
              <a:rPr lang="fa-IR" sz="2800" b="1" dirty="0">
                <a:cs typeface="B Nazanin" panose="00000400000000000000" pitchFamily="2" charset="-78"/>
              </a:rPr>
              <a:t>رفلکس بابینسکی(پلانتار)</a:t>
            </a:r>
          </a:p>
        </p:txBody>
      </p:sp>
      <p:pic>
        <p:nvPicPr>
          <p:cNvPr id="5" name="Audio 4">
            <a:hlinkClick r:id="" action="ppaction://media"/>
            <a:extLst>
              <a:ext uri="{FF2B5EF4-FFF2-40B4-BE49-F238E27FC236}">
                <a16:creationId xmlns:a16="http://schemas.microsoft.com/office/drawing/2014/main" id="{1BA6289A-071C-663D-106E-987E4EA2523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5715"/>
    </mc:Choice>
    <mc:Fallback>
      <p:transition spd="slow" advTm="257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solidFill>
                  <a:schemeClr val="accent3">
                    <a:lumMod val="75000"/>
                  </a:schemeClr>
                </a:solidFill>
                <a:cs typeface="B Titr" panose="00000700000000000000" pitchFamily="2" charset="-78"/>
              </a:rPr>
              <a:t>اعمال حرکتی</a:t>
            </a:r>
            <a:endParaRPr lang="en-US"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normAutofit lnSpcReduction="10000"/>
          </a:bodyPr>
          <a:lstStyle/>
          <a:p>
            <a:pPr algn="r" rtl="1"/>
            <a:r>
              <a:rPr lang="fa-IR" sz="3200" dirty="0">
                <a:cs typeface="B Nazanin" panose="00000400000000000000" pitchFamily="2" charset="-78"/>
              </a:rPr>
              <a:t>بررسی عصبی سیستم حرکتی، اعمال مخچه و حس عمقی مددجو را ارزیابی می کند. </a:t>
            </a:r>
          </a:p>
          <a:p>
            <a:pPr algn="r" rtl="1">
              <a:buFont typeface="Wingdings" panose="05000000000000000000" pitchFamily="2" charset="2"/>
              <a:buChar char="§"/>
            </a:pPr>
            <a:r>
              <a:rPr lang="fa-IR" sz="3200" b="1" dirty="0">
                <a:solidFill>
                  <a:schemeClr val="accent2">
                    <a:lumMod val="50000"/>
                  </a:schemeClr>
                </a:solidFill>
                <a:cs typeface="B Nazanin" panose="00000400000000000000" pitchFamily="2" charset="-78"/>
              </a:rPr>
              <a:t>حرکات عمومی و آزمایشات تعادلی </a:t>
            </a:r>
          </a:p>
          <a:p>
            <a:pPr algn="r" rtl="1"/>
            <a:r>
              <a:rPr lang="fa-IR" sz="3200" dirty="0">
                <a:cs typeface="B Nazanin" panose="00000400000000000000" pitchFamily="2" charset="-78"/>
              </a:rPr>
              <a:t>گام برداشتن </a:t>
            </a:r>
            <a:r>
              <a:rPr lang="en-US" sz="3200" dirty="0">
                <a:cs typeface="B Nazanin" panose="00000400000000000000" pitchFamily="2" charset="-78"/>
              </a:rPr>
              <a:t>walking gait</a:t>
            </a:r>
            <a:endParaRPr lang="fa-IR" sz="3200" dirty="0">
              <a:cs typeface="B Nazanin" panose="00000400000000000000" pitchFamily="2" charset="-78"/>
            </a:endParaRPr>
          </a:p>
          <a:p>
            <a:pPr algn="r" rtl="1"/>
            <a:r>
              <a:rPr lang="fa-IR" sz="3200" dirty="0">
                <a:cs typeface="B Nazanin" panose="00000400000000000000" pitchFamily="2" charset="-78"/>
              </a:rPr>
              <a:t>آزمایش رومبرگ </a:t>
            </a:r>
            <a:endParaRPr lang="en-US" sz="3200" dirty="0">
              <a:cs typeface="B Nazanin" panose="00000400000000000000" pitchFamily="2" charset="-78"/>
            </a:endParaRPr>
          </a:p>
          <a:p>
            <a:pPr algn="r" rtl="1"/>
            <a:r>
              <a:rPr lang="fa-IR" sz="3200" dirty="0">
                <a:cs typeface="B Nazanin" panose="00000400000000000000" pitchFamily="2" charset="-78"/>
              </a:rPr>
              <a:t>ایستادن روی یک پا با چشمان بسته </a:t>
            </a:r>
          </a:p>
          <a:p>
            <a:pPr algn="r" rtl="1"/>
            <a:r>
              <a:rPr lang="fa-IR" sz="3200" dirty="0">
                <a:cs typeface="B Nazanin" panose="00000400000000000000" pitchFamily="2" charset="-78"/>
              </a:rPr>
              <a:t>قدم زدن پاشنه-پنجه </a:t>
            </a:r>
            <a:r>
              <a:rPr lang="en-US" sz="3200" dirty="0">
                <a:cs typeface="B Nazanin" panose="00000400000000000000" pitchFamily="2" charset="-78"/>
              </a:rPr>
              <a:t>walk heel to toe</a:t>
            </a:r>
          </a:p>
        </p:txBody>
      </p:sp>
      <p:pic>
        <p:nvPicPr>
          <p:cNvPr id="4" name="Audio 3">
            <a:hlinkClick r:id="" action="ppaction://media"/>
            <a:extLst>
              <a:ext uri="{FF2B5EF4-FFF2-40B4-BE49-F238E27FC236}">
                <a16:creationId xmlns:a16="http://schemas.microsoft.com/office/drawing/2014/main" id="{54AB30F2-F5D4-4F59-7580-2F6EBA1A32A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76263911"/>
      </p:ext>
    </p:extLst>
  </p:cSld>
  <p:clrMapOvr>
    <a:masterClrMapping/>
  </p:clrMapOvr>
  <mc:AlternateContent xmlns:mc="http://schemas.openxmlformats.org/markup-compatibility/2006">
    <mc:Choice xmlns:p14="http://schemas.microsoft.com/office/powerpoint/2010/main" Requires="p14">
      <p:transition spd="slow" p14:dur="2000" advTm="65459"/>
    </mc:Choice>
    <mc:Fallback>
      <p:transition spd="slow" advTm="654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000" dirty="0">
                <a:solidFill>
                  <a:schemeClr val="accent3">
                    <a:lumMod val="75000"/>
                  </a:schemeClr>
                </a:solidFill>
                <a:cs typeface="B Titr" panose="00000700000000000000" pitchFamily="2" charset="-78"/>
              </a:rPr>
              <a:t>آزمایشات حرکتی ظریف برای اندام های فوقانی</a:t>
            </a:r>
            <a:endParaRPr lang="en-US" sz="4000"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buFont typeface="Arial" panose="020B0604020202020204" pitchFamily="34" charset="0"/>
              <a:buChar char="•"/>
            </a:pPr>
            <a:r>
              <a:rPr lang="fa-IR" sz="3200" dirty="0">
                <a:cs typeface="B Nazanin" panose="00000400000000000000" pitchFamily="2" charset="-78"/>
              </a:rPr>
              <a:t>آزمایشات انگشت به طرف بینی </a:t>
            </a:r>
            <a:r>
              <a:rPr lang="en-US" sz="3200" dirty="0">
                <a:cs typeface="B Nazanin" panose="00000400000000000000" pitchFamily="2" charset="-78"/>
              </a:rPr>
              <a:t>finger to nose test</a:t>
            </a:r>
            <a:endParaRPr lang="fa-IR" sz="3200" dirty="0">
              <a:cs typeface="B Nazanin" panose="00000400000000000000" pitchFamily="2" charset="-78"/>
            </a:endParaRPr>
          </a:p>
          <a:p>
            <a:pPr algn="r" rtl="1">
              <a:buFont typeface="Arial" panose="020B0604020202020204" pitchFamily="34" charset="0"/>
              <a:buChar char="•"/>
            </a:pPr>
            <a:r>
              <a:rPr lang="fa-IR" sz="3200" dirty="0">
                <a:cs typeface="B Nazanin" panose="00000400000000000000" pitchFamily="2" charset="-78"/>
              </a:rPr>
              <a:t>قرار دادن کف و پشت دست ها به طور متناوب روی زانوها</a:t>
            </a:r>
          </a:p>
        </p:txBody>
      </p:sp>
      <p:pic>
        <p:nvPicPr>
          <p:cNvPr id="6" name="Picture 5"/>
          <p:cNvPicPr>
            <a:picLocks noChangeAspect="1"/>
          </p:cNvPicPr>
          <p:nvPr/>
        </p:nvPicPr>
        <p:blipFill>
          <a:blip r:embed="rId4"/>
          <a:stretch>
            <a:fillRect/>
          </a:stretch>
        </p:blipFill>
        <p:spPr>
          <a:xfrm>
            <a:off x="1847528" y="3212976"/>
            <a:ext cx="4257783" cy="2764492"/>
          </a:xfrm>
          <a:prstGeom prst="rect">
            <a:avLst/>
          </a:prstGeom>
        </p:spPr>
      </p:pic>
      <p:pic>
        <p:nvPicPr>
          <p:cNvPr id="7" name="Picture 6"/>
          <p:cNvPicPr>
            <a:picLocks noChangeAspect="1"/>
          </p:cNvPicPr>
          <p:nvPr/>
        </p:nvPicPr>
        <p:blipFill>
          <a:blip r:embed="rId5"/>
          <a:stretch>
            <a:fillRect/>
          </a:stretch>
        </p:blipFill>
        <p:spPr>
          <a:xfrm>
            <a:off x="9348905" y="3429000"/>
            <a:ext cx="1806775" cy="2440094"/>
          </a:xfrm>
          <a:prstGeom prst="rect">
            <a:avLst/>
          </a:prstGeom>
        </p:spPr>
      </p:pic>
      <p:pic>
        <p:nvPicPr>
          <p:cNvPr id="8" name="Picture 7"/>
          <p:cNvPicPr>
            <a:picLocks noChangeAspect="1"/>
          </p:cNvPicPr>
          <p:nvPr/>
        </p:nvPicPr>
        <p:blipFill>
          <a:blip r:embed="rId6"/>
          <a:stretch>
            <a:fillRect/>
          </a:stretch>
        </p:blipFill>
        <p:spPr>
          <a:xfrm>
            <a:off x="7536160" y="3555214"/>
            <a:ext cx="1656184" cy="2313880"/>
          </a:xfrm>
          <a:prstGeom prst="rect">
            <a:avLst/>
          </a:prstGeom>
        </p:spPr>
      </p:pic>
      <p:pic>
        <p:nvPicPr>
          <p:cNvPr id="4" name="Audio 3">
            <a:hlinkClick r:id="" action="ppaction://media"/>
            <a:extLst>
              <a:ext uri="{FF2B5EF4-FFF2-40B4-BE49-F238E27FC236}">
                <a16:creationId xmlns:a16="http://schemas.microsoft.com/office/drawing/2014/main" id="{D723A4F6-9459-1596-5055-80F1507FBD3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78921355"/>
      </p:ext>
    </p:extLst>
  </p:cSld>
  <p:clrMapOvr>
    <a:masterClrMapping/>
  </p:clrMapOvr>
  <mc:AlternateContent xmlns:mc="http://schemas.openxmlformats.org/markup-compatibility/2006">
    <mc:Choice xmlns:p14="http://schemas.microsoft.com/office/powerpoint/2010/main" Requires="p14">
      <p:transition spd="slow" p14:dur="2000" advTm="44102"/>
    </mc:Choice>
    <mc:Fallback>
      <p:transition spd="slow" advTm="441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000" dirty="0">
                <a:solidFill>
                  <a:schemeClr val="accent3">
                    <a:lumMod val="75000"/>
                  </a:schemeClr>
                </a:solidFill>
                <a:cs typeface="B Titr" panose="00000700000000000000" pitchFamily="2" charset="-78"/>
              </a:rPr>
              <a:t>آزمایشات حرکتی ظریف برای اندام های فوقانی</a:t>
            </a:r>
            <a:endParaRPr lang="en-US" sz="4000"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buFont typeface="Arial" panose="020B0604020202020204" pitchFamily="34" charset="0"/>
              <a:buChar char="•"/>
            </a:pPr>
            <a:r>
              <a:rPr lang="fa-IR" sz="3200" dirty="0">
                <a:cs typeface="B Nazanin" panose="00000400000000000000" pitchFamily="2" charset="-78"/>
              </a:rPr>
              <a:t>انگشت به سمت بینی و به سمت انگشت پرستار </a:t>
            </a:r>
          </a:p>
          <a:p>
            <a:pPr algn="r" rtl="1">
              <a:buFont typeface="Arial" panose="020B0604020202020204" pitchFamily="34" charset="0"/>
              <a:buChar char="•"/>
            </a:pPr>
            <a:r>
              <a:rPr lang="fa-IR" sz="3200" dirty="0">
                <a:cs typeface="B Nazanin" panose="00000400000000000000" pitchFamily="2" charset="-78"/>
              </a:rPr>
              <a:t>انگشت به شصت همان دست</a:t>
            </a:r>
            <a:endParaRPr lang="en-US" sz="3200" dirty="0">
              <a:cs typeface="B Nazanin" panose="00000400000000000000" pitchFamily="2" charset="-78"/>
            </a:endParaRPr>
          </a:p>
        </p:txBody>
      </p:sp>
      <p:pic>
        <p:nvPicPr>
          <p:cNvPr id="4" name="Picture 3"/>
          <p:cNvPicPr>
            <a:picLocks noChangeAspect="1"/>
          </p:cNvPicPr>
          <p:nvPr/>
        </p:nvPicPr>
        <p:blipFill>
          <a:blip r:embed="rId4"/>
          <a:stretch>
            <a:fillRect/>
          </a:stretch>
        </p:blipFill>
        <p:spPr>
          <a:xfrm>
            <a:off x="1703512" y="3501008"/>
            <a:ext cx="3816424" cy="1723619"/>
          </a:xfrm>
          <a:prstGeom prst="rect">
            <a:avLst/>
          </a:prstGeom>
        </p:spPr>
      </p:pic>
      <p:pic>
        <p:nvPicPr>
          <p:cNvPr id="5" name="Audio 4">
            <a:hlinkClick r:id="" action="ppaction://media"/>
            <a:extLst>
              <a:ext uri="{FF2B5EF4-FFF2-40B4-BE49-F238E27FC236}">
                <a16:creationId xmlns:a16="http://schemas.microsoft.com/office/drawing/2014/main" id="{84B75CEB-CCC3-C61F-CD9C-BF8F72F175B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64579581"/>
      </p:ext>
    </p:extLst>
  </p:cSld>
  <p:clrMapOvr>
    <a:masterClrMapping/>
  </p:clrMapOvr>
  <mc:AlternateContent xmlns:mc="http://schemas.openxmlformats.org/markup-compatibility/2006">
    <mc:Choice xmlns:p14="http://schemas.microsoft.com/office/powerpoint/2010/main" Requires="p14">
      <p:transition spd="slow" p14:dur="2000" advTm="21991"/>
    </mc:Choice>
    <mc:Fallback>
      <p:transition spd="slow" advTm="21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400" dirty="0">
                <a:solidFill>
                  <a:schemeClr val="accent3">
                    <a:lumMod val="75000"/>
                  </a:schemeClr>
                </a:solidFill>
                <a:cs typeface="B Titr" panose="00000700000000000000" pitchFamily="2" charset="-78"/>
              </a:rPr>
              <a:t>آزمایشات حرکتی ظریف برای اندام های تحتانی</a:t>
            </a:r>
            <a:endParaRPr lang="en-US" sz="4400"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r>
              <a:rPr lang="fa-IR" sz="3200" dirty="0">
                <a:cs typeface="B Nazanin" panose="00000400000000000000" pitchFamily="2" charset="-78"/>
              </a:rPr>
              <a:t>پاشنه روی ساق پای مخالف</a:t>
            </a:r>
          </a:p>
        </p:txBody>
      </p:sp>
      <p:pic>
        <p:nvPicPr>
          <p:cNvPr id="4" name="Picture 3"/>
          <p:cNvPicPr>
            <a:picLocks noChangeAspect="1"/>
          </p:cNvPicPr>
          <p:nvPr/>
        </p:nvPicPr>
        <p:blipFill>
          <a:blip r:embed="rId4"/>
          <a:stretch>
            <a:fillRect/>
          </a:stretch>
        </p:blipFill>
        <p:spPr>
          <a:xfrm>
            <a:off x="2423592" y="2420888"/>
            <a:ext cx="6696744" cy="3556580"/>
          </a:xfrm>
          <a:prstGeom prst="rect">
            <a:avLst/>
          </a:prstGeom>
        </p:spPr>
      </p:pic>
      <p:pic>
        <p:nvPicPr>
          <p:cNvPr id="5" name="Audio 4">
            <a:hlinkClick r:id="" action="ppaction://media"/>
            <a:extLst>
              <a:ext uri="{FF2B5EF4-FFF2-40B4-BE49-F238E27FC236}">
                <a16:creationId xmlns:a16="http://schemas.microsoft.com/office/drawing/2014/main" id="{8646777E-2B30-8A1A-73F9-4DAACA5E011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40017966"/>
      </p:ext>
    </p:extLst>
  </p:cSld>
  <p:clrMapOvr>
    <a:masterClrMapping/>
  </p:clrMapOvr>
  <mc:AlternateContent xmlns:mc="http://schemas.openxmlformats.org/markup-compatibility/2006">
    <mc:Choice xmlns:p14="http://schemas.microsoft.com/office/powerpoint/2010/main" Requires="p14">
      <p:transition spd="slow" p14:dur="2000" advTm="22736"/>
    </mc:Choice>
    <mc:Fallback>
      <p:transition spd="slow" advTm="22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400" dirty="0">
                <a:solidFill>
                  <a:schemeClr val="accent3">
                    <a:lumMod val="75000"/>
                  </a:schemeClr>
                </a:solidFill>
                <a:cs typeface="B Titr" panose="00000700000000000000" pitchFamily="2" charset="-78"/>
              </a:rPr>
              <a:t>آزمایشات حرکتی ظریف برای اندام های تحتانی</a:t>
            </a:r>
            <a:endParaRPr lang="en-US" sz="4400"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r>
              <a:rPr lang="fa-IR" sz="3200" dirty="0">
                <a:cs typeface="B Nazanin" panose="00000400000000000000" pitchFamily="2" charset="-78"/>
              </a:rPr>
              <a:t>انگشت شصت پا به انگشت پرستار</a:t>
            </a:r>
            <a:endParaRPr lang="en-US" sz="3200" dirty="0">
              <a:cs typeface="B Nazanin" panose="00000400000000000000" pitchFamily="2" charset="-78"/>
            </a:endParaRPr>
          </a:p>
        </p:txBody>
      </p:sp>
      <p:pic>
        <p:nvPicPr>
          <p:cNvPr id="5" name="Picture 4"/>
          <p:cNvPicPr>
            <a:picLocks noChangeAspect="1"/>
          </p:cNvPicPr>
          <p:nvPr/>
        </p:nvPicPr>
        <p:blipFill>
          <a:blip r:embed="rId4"/>
          <a:stretch>
            <a:fillRect/>
          </a:stretch>
        </p:blipFill>
        <p:spPr>
          <a:xfrm>
            <a:off x="2567608" y="2619164"/>
            <a:ext cx="6264696" cy="3249930"/>
          </a:xfrm>
          <a:prstGeom prst="rect">
            <a:avLst/>
          </a:prstGeom>
        </p:spPr>
      </p:pic>
      <p:pic>
        <p:nvPicPr>
          <p:cNvPr id="4" name="Audio 3">
            <a:hlinkClick r:id="" action="ppaction://media"/>
            <a:extLst>
              <a:ext uri="{FF2B5EF4-FFF2-40B4-BE49-F238E27FC236}">
                <a16:creationId xmlns:a16="http://schemas.microsoft.com/office/drawing/2014/main" id="{1025C4CF-8301-455B-3401-6B4587FEF1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96687049"/>
      </p:ext>
    </p:extLst>
  </p:cSld>
  <p:clrMapOvr>
    <a:masterClrMapping/>
  </p:clrMapOvr>
  <mc:AlternateContent xmlns:mc="http://schemas.openxmlformats.org/markup-compatibility/2006">
    <mc:Choice xmlns:p14="http://schemas.microsoft.com/office/powerpoint/2010/main" Requires="p14">
      <p:transition spd="slow" p14:dur="2000" advTm="24131"/>
    </mc:Choice>
    <mc:Fallback>
      <p:transition spd="slow" advTm="241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400" dirty="0">
                <a:solidFill>
                  <a:schemeClr val="accent3">
                    <a:lumMod val="75000"/>
                  </a:schemeClr>
                </a:solidFill>
                <a:cs typeface="B Titr" panose="00000700000000000000" pitchFamily="2" charset="-78"/>
              </a:rPr>
              <a:t>اعمال حسی</a:t>
            </a:r>
            <a:endParaRPr lang="en-US" sz="4400" dirty="0">
              <a:solidFill>
                <a:schemeClr val="accent3">
                  <a:lumMod val="75000"/>
                </a:schemeClr>
              </a:solidFill>
              <a:cs typeface="B Titr" panose="00000700000000000000" pitchFamily="2" charset="-78"/>
            </a:endParaRPr>
          </a:p>
        </p:txBody>
      </p:sp>
      <p:sp>
        <p:nvSpPr>
          <p:cNvPr id="3" name="Content Placeholder 2"/>
          <p:cNvSpPr>
            <a:spLocks noGrp="1"/>
          </p:cNvSpPr>
          <p:nvPr>
            <p:ph idx="1"/>
          </p:nvPr>
        </p:nvSpPr>
        <p:spPr>
          <a:xfrm>
            <a:off x="1097280" y="1845734"/>
            <a:ext cx="10058400" cy="4319570"/>
          </a:xfrm>
        </p:spPr>
        <p:txBody>
          <a:bodyPr>
            <a:noAutofit/>
          </a:bodyPr>
          <a:lstStyle/>
          <a:p>
            <a:pPr algn="justLow" rtl="1"/>
            <a:r>
              <a:rPr lang="fa-IR" sz="2800" dirty="0">
                <a:solidFill>
                  <a:schemeClr val="tx1"/>
                </a:solidFill>
                <a:cs typeface="B Nazanin" panose="00000400000000000000" pitchFamily="2" charset="-78"/>
              </a:rPr>
              <a:t>اعمال حسی شامل لمس، درد، حرارت، وضعیت و تشخیص لامسه است. سه مورد اول (لمس، درد، حرارت) به طور عادی در چند محل امتحان می شود. </a:t>
            </a:r>
          </a:p>
          <a:p>
            <a:pPr algn="justLow" rtl="1"/>
            <a:r>
              <a:rPr lang="fa-IR" sz="2800" dirty="0">
                <a:solidFill>
                  <a:schemeClr val="tx1"/>
                </a:solidFill>
                <a:cs typeface="B Nazanin" panose="00000400000000000000" pitchFamily="2" charset="-78"/>
              </a:rPr>
              <a:t>معمولا صورت، بازوها، ساق پاها، دست ها، پاها برای لمس و درد امتحان می شوند. </a:t>
            </a:r>
          </a:p>
          <a:p>
            <a:pPr algn="justLow" rtl="1"/>
            <a:r>
              <a:rPr lang="fa-IR" sz="2800" dirty="0">
                <a:solidFill>
                  <a:schemeClr val="tx1"/>
                </a:solidFill>
                <a:cs typeface="B Nazanin" panose="00000400000000000000" pitchFamily="2" charset="-78"/>
              </a:rPr>
              <a:t>اگرچه همه قسمت های بدن می توانند آزمایش شوند. اگر بیمار از بی حسی، حس های بخصوص ضعف یا فلجی شکایت می کند. </a:t>
            </a:r>
          </a:p>
          <a:p>
            <a:pPr algn="justLow" rtl="1"/>
            <a:r>
              <a:rPr lang="fa-IR" sz="2800" dirty="0">
                <a:solidFill>
                  <a:schemeClr val="tx1"/>
                </a:solidFill>
                <a:cs typeface="B Nazanin" panose="00000400000000000000" pitchFamily="2" charset="-78"/>
              </a:rPr>
              <a:t>به طور واضح هرگونه لمس، با درد غیر طبیعی را به وسیله پاسخ های معاینه شونده در نواحی حدودا هر دو سانتی متر معین کنید. </a:t>
            </a:r>
          </a:p>
          <a:p>
            <a:pPr algn="justLow" rtl="1"/>
            <a:r>
              <a:rPr lang="fa-IR" sz="2800" dirty="0">
                <a:solidFill>
                  <a:schemeClr val="tx1"/>
                </a:solidFill>
                <a:cs typeface="B Nazanin" panose="00000400000000000000" pitchFamily="2" charset="-78"/>
              </a:rPr>
              <a:t>پاسخ های غیر طبیعی به تحریکات لمس شامل از دست دادن احساس، کمتر از حس طبیعی، یا یک احساس غیر طبیعی مانند سوزش، درد یا احساس پارستزی می باشد. </a:t>
            </a:r>
            <a:endParaRPr lang="en-US" sz="2800" dirty="0">
              <a:solidFill>
                <a:schemeClr val="tx1"/>
              </a:solidFill>
              <a:cs typeface="B Nazanin" panose="00000400000000000000" pitchFamily="2" charset="-78"/>
            </a:endParaRPr>
          </a:p>
        </p:txBody>
      </p:sp>
      <p:pic>
        <p:nvPicPr>
          <p:cNvPr id="4" name="Audio 3">
            <a:hlinkClick r:id="" action="ppaction://media"/>
            <a:extLst>
              <a:ext uri="{FF2B5EF4-FFF2-40B4-BE49-F238E27FC236}">
                <a16:creationId xmlns:a16="http://schemas.microsoft.com/office/drawing/2014/main" id="{01B47502-D739-8DD4-A79D-0CD180B8018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56981379"/>
      </p:ext>
    </p:extLst>
  </p:cSld>
  <p:clrMapOvr>
    <a:masterClrMapping/>
  </p:clrMapOvr>
  <mc:AlternateContent xmlns:mc="http://schemas.openxmlformats.org/markup-compatibility/2006">
    <mc:Choice xmlns:p14="http://schemas.microsoft.com/office/powerpoint/2010/main" Requires="p14">
      <p:transition spd="slow" p14:dur="2000" advTm="41714"/>
    </mc:Choice>
    <mc:Fallback>
      <p:transition spd="slow" advTm="417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108"/>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Retrospec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2378</TotalTime>
  <Words>1113</Words>
  <Application>Microsoft Office PowerPoint</Application>
  <PresentationFormat>Widescreen</PresentationFormat>
  <Paragraphs>100</Paragraphs>
  <Slides>27</Slides>
  <Notes>0</Notes>
  <HiddenSlides>0</HiddenSlides>
  <MMClips>27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Times New Roman</vt:lpstr>
      <vt:lpstr>Wingdings</vt:lpstr>
      <vt:lpstr>Retrospect</vt:lpstr>
      <vt:lpstr>معاینه سیستم عضلانی اسکلتی معاینه سیستم عصبی</vt:lpstr>
      <vt:lpstr>معاینه سیستم عضلانی اسکلتی </vt:lpstr>
      <vt:lpstr>PowerPoint Presentation</vt:lpstr>
      <vt:lpstr>PowerPoint Presentation</vt:lpstr>
      <vt:lpstr>آزمایش قدرت عضلانی</vt:lpstr>
      <vt:lpstr>معاینه سیستم عصبی</vt:lpstr>
      <vt:lpstr>وضعیت عقلی</vt:lpstr>
      <vt:lpstr>وضعیت عقلی</vt:lpstr>
      <vt:lpstr>اعصاب جمجمه ایی </vt:lpstr>
      <vt:lpstr>PowerPoint Presentation</vt:lpstr>
      <vt:lpstr>PowerPoint Presentation</vt:lpstr>
      <vt:lpstr>بررسی اعمال حرکتی </vt:lpstr>
      <vt:lpstr>بررسی اعمال حسی </vt:lpstr>
      <vt:lpstr>رفلکس ها</vt:lpstr>
      <vt:lpstr>PowerPoint Presentation</vt:lpstr>
      <vt:lpstr>Biceps  reflex testing</vt:lpstr>
      <vt:lpstr>PowerPoint Presentation</vt:lpstr>
      <vt:lpstr>PowerPoint Presentation</vt:lpstr>
      <vt:lpstr>PowerPoint Presentation</vt:lpstr>
      <vt:lpstr>PowerPoint Presentation</vt:lpstr>
      <vt:lpstr>PowerPoint Presentation</vt:lpstr>
      <vt:lpstr>اعمال حرکتی</vt:lpstr>
      <vt:lpstr>آزمایشات حرکتی ظریف برای اندام های فوقانی</vt:lpstr>
      <vt:lpstr>آزمایشات حرکتی ظریف برای اندام های فوقانی</vt:lpstr>
      <vt:lpstr>آزمایشات حرکتی ظریف برای اندام های تحتانی</vt:lpstr>
      <vt:lpstr>آزمایشات حرکتی ظریف برای اندام های تحتانی</vt:lpstr>
      <vt:lpstr>اعمال حسی</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Pardis</dc:creator>
  <cp:lastModifiedBy>banafsheh tehrani</cp:lastModifiedBy>
  <cp:revision>432</cp:revision>
  <dcterms:created xsi:type="dcterms:W3CDTF">2011-09-22T16:45:00Z</dcterms:created>
  <dcterms:modified xsi:type="dcterms:W3CDTF">2025-12-27T18:46:23Z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B096C2DD-B476-4711-95C1-C6A5F7A90CC1</vt:lpwstr>
  </property>
  <property fmtid="{D5CDD505-2E9C-101B-9397-08002B2CF9AE}" pid="3" name="ArticulatePath">
    <vt:lpwstr>Copy of HEALTH ASSESSMET</vt:lpwstr>
  </property>
</Properties>
</file>