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63" r:id="rId2"/>
    <p:sldId id="365" r:id="rId3"/>
    <p:sldId id="351" r:id="rId4"/>
    <p:sldId id="352" r:id="rId5"/>
    <p:sldId id="353" r:id="rId6"/>
    <p:sldId id="354" r:id="rId7"/>
    <p:sldId id="278" r:id="rId8"/>
    <p:sldId id="279" r:id="rId9"/>
    <p:sldId id="280" r:id="rId10"/>
    <p:sldId id="281" r:id="rId11"/>
    <p:sldId id="355" r:id="rId12"/>
    <p:sldId id="356" r:id="rId13"/>
    <p:sldId id="357" r:id="rId14"/>
    <p:sldId id="358" r:id="rId15"/>
    <p:sldId id="359" r:id="rId16"/>
    <p:sldId id="264" r:id="rId17"/>
    <p:sldId id="282" r:id="rId18"/>
    <p:sldId id="265" r:id="rId19"/>
    <p:sldId id="283" r:id="rId20"/>
    <p:sldId id="360" r:id="rId21"/>
    <p:sldId id="361" r:id="rId22"/>
    <p:sldId id="314" r:id="rId23"/>
    <p:sldId id="362" r:id="rId24"/>
    <p:sldId id="266" r:id="rId25"/>
    <p:sldId id="363" r:id="rId26"/>
    <p:sldId id="364" r:id="rId27"/>
    <p:sldId id="267" r:id="rId28"/>
    <p:sldId id="285" r:id="rId29"/>
    <p:sldId id="268" r:id="rId30"/>
    <p:sldId id="289" r:id="rId31"/>
    <p:sldId id="286" r:id="rId32"/>
    <p:sldId id="290" r:id="rId33"/>
    <p:sldId id="321" r:id="rId34"/>
  </p:sldIdLst>
  <p:sldSz cx="9144000" cy="6858000" type="screen4x3"/>
  <p:notesSz cx="6858000" cy="9144000"/>
  <p:custDataLst>
    <p:tags r:id="rId3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DE86"/>
    <a:srgbClr val="C9F852"/>
    <a:srgbClr val="F7FEE6"/>
    <a:srgbClr val="FFE5F0"/>
    <a:srgbClr val="D6EDBD"/>
    <a:srgbClr val="FFFF99"/>
    <a:srgbClr val="38D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E52735-7B02-4E0C-BF46-F2BF8F314630}" type="datetimeFigureOut">
              <a:rPr lang="en-US" smtClean="0"/>
              <a:pPr/>
              <a:t>5/7/2026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6A12B5-6BB4-4352-BDAD-B7E12448ABDF}"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01F823A-AF06-48B4-AF9D-9C1EB37D2DB7}" type="datetimeFigureOut">
              <a:rPr lang="en-US" smtClean="0"/>
              <a:pPr/>
              <a:t>5/7/2026</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835D931-A488-4DAB-A591-8212CD3D31C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01F823A-AF06-48B4-AF9D-9C1EB37D2DB7}" type="datetimeFigureOut">
              <a:rPr lang="en-US" smtClean="0"/>
              <a:pPr/>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01F823A-AF06-48B4-AF9D-9C1EB37D2DB7}" type="datetimeFigureOut">
              <a:rPr lang="en-US" smtClean="0"/>
              <a:pPr/>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01F823A-AF06-48B4-AF9D-9C1EB37D2DB7}" type="datetimeFigureOut">
              <a:rPr lang="en-US" smtClean="0"/>
              <a:pPr/>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35D931-A488-4DAB-A591-8212CD3D31CA}" type="slidenum">
              <a:rPr lang="en-US" smtClean="0"/>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01F823A-AF06-48B4-AF9D-9C1EB37D2DB7}" type="datetimeFigureOut">
              <a:rPr lang="en-US" smtClean="0"/>
              <a:pPr/>
              <a:t>5/7/2026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835D931-A488-4DAB-A591-8212CD3D31C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01F823A-AF06-48B4-AF9D-9C1EB37D2DB7}" type="datetimeFigureOut">
              <a:rPr lang="en-US" smtClean="0"/>
              <a:pPr/>
              <a:t>5/7/2026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835D931-A488-4DAB-A591-8212CD3D31CA}" type="slidenum">
              <a:rPr lang="en-US" smtClean="0"/>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1F823A-AF06-48B4-AF9D-9C1EB37D2DB7}" type="datetimeFigureOut">
              <a:rPr lang="en-US" smtClean="0"/>
              <a:pPr/>
              <a:t>5/7/2026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835D931-A488-4DAB-A591-8212CD3D31CA}" type="slidenum">
              <a:rPr lang="en-US" smtClean="0"/>
              <a:pPr/>
              <a:t>‹#›</a:t>
            </a:fld>
            <a:endParaRPr lang="en-US"/>
          </a:p>
        </p:txBody>
      </p:sp>
    </p:spTree>
    <p:custDataLst>
      <p:tags r:id="rId1"/>
    </p:custData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2800">
                <a:cs typeface="B Nazanin" panose="00000400000000000000" pitchFamily="2" charset="-78"/>
              </a:defRPr>
            </a:lvl1pPr>
            <a:lvl2pPr>
              <a:defRPr sz="2800">
                <a:cs typeface="B Nazanin" panose="00000400000000000000" pitchFamily="2" charset="-78"/>
              </a:defRPr>
            </a:lvl2pPr>
            <a:lvl3pPr>
              <a:defRPr sz="2400"/>
            </a:lvl3pPr>
            <a:lvl4pPr>
              <a:defRPr sz="2000"/>
            </a:lvl4pPr>
            <a:lvl5pPr>
              <a:defRPr sz="2000"/>
            </a:lvl5pPr>
            <a:extLst/>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
        <p:nvSpPr>
          <p:cNvPr id="5" name="Date Placeholder 4"/>
          <p:cNvSpPr>
            <a:spLocks noGrp="1"/>
          </p:cNvSpPr>
          <p:nvPr>
            <p:ph type="dt" sz="half" idx="10"/>
          </p:nvPr>
        </p:nvSpPr>
        <p:spPr>
          <a:xfrm>
            <a:off x="6727032" y="6407944"/>
            <a:ext cx="1920240" cy="365760"/>
          </a:xfrm>
        </p:spPr>
        <p:txBody>
          <a:bodyPr/>
          <a:lstStyle/>
          <a:p>
            <a:fld id="{101F823A-AF06-48B4-AF9D-9C1EB37D2DB7}" type="datetimeFigureOut">
              <a:rPr lang="en-US" smtClean="0"/>
              <a:pPr/>
              <a:t>5/7/2026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835D931-A488-4DAB-A591-8212CD3D31CA}" type="slidenum">
              <a:rPr lang="en-US" smtClean="0"/>
              <a:pPr/>
              <a:t>‹#›</a:t>
            </a:fld>
            <a:endParaRPr lang="en-US"/>
          </a:p>
        </p:txBody>
      </p:sp>
    </p:spTree>
    <p:custDataLst>
      <p:tags r:id="rId1"/>
    </p:custData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01F823A-AF06-48B4-AF9D-9C1EB37D2DB7}" type="datetimeFigureOut">
              <a:rPr lang="en-US" smtClean="0"/>
              <a:pPr/>
              <a:t>5/7/2026</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835D931-A488-4DAB-A591-8212CD3D31CA}"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01F823A-AF06-48B4-AF9D-9C1EB37D2DB7}" type="datetimeFigureOut">
              <a:rPr lang="en-US" smtClean="0"/>
              <a:pPr/>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01F823A-AF06-48B4-AF9D-9C1EB37D2DB7}" type="datetimeFigureOut">
              <a:rPr lang="en-US" smtClean="0"/>
              <a:pPr/>
              <a:t>5/7/2026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835D931-A488-4DAB-A591-8212CD3D31C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01F823A-AF06-48B4-AF9D-9C1EB37D2DB7}" type="datetimeFigureOut">
              <a:rPr lang="en-US" smtClean="0"/>
              <a:pPr/>
              <a:t>5/7/2026</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835D931-A488-4DAB-A591-8212CD3D31C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4.jpe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audio" Target="../media/media11.m4a"/><Relationship Id="rId2" Type="http://schemas.microsoft.com/office/2007/relationships/media" Target="../media/media11.m4a"/><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1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audio" Target="../media/media16.m4a"/><Relationship Id="rId2" Type="http://schemas.microsoft.com/office/2007/relationships/media" Target="../media/media16.m4a"/><Relationship Id="rId1" Type="http://schemas.openxmlformats.org/officeDocument/2006/relationships/tags" Target="../tags/tag13.xml"/><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audio" Target="../media/media17.m4a"/><Relationship Id="rId2" Type="http://schemas.microsoft.com/office/2007/relationships/media" Target="../media/media17.m4a"/><Relationship Id="rId1" Type="http://schemas.openxmlformats.org/officeDocument/2006/relationships/tags" Target="../tags/tag14.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audio" Target="../media/media18.m4a"/><Relationship Id="rId7" Type="http://schemas.openxmlformats.org/officeDocument/2006/relationships/image" Target="../media/image2.png"/><Relationship Id="rId2" Type="http://schemas.microsoft.com/office/2007/relationships/media" Target="../media/media18.m4a"/><Relationship Id="rId1" Type="http://schemas.openxmlformats.org/officeDocument/2006/relationships/tags" Target="../tags/tag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audio" Target="../media/media21.m4a"/><Relationship Id="rId7" Type="http://schemas.openxmlformats.org/officeDocument/2006/relationships/image" Target="../media/image12.jpeg"/><Relationship Id="rId2" Type="http://schemas.microsoft.com/office/2007/relationships/media" Target="../media/media21.m4a"/><Relationship Id="rId1" Type="http://schemas.openxmlformats.org/officeDocument/2006/relationships/tags" Target="../tags/tag16.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slideLayout" Target="../slideLayouts/slideLayout7.xml"/><Relationship Id="rId9"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audio" Target="../media/media23.m4a"/><Relationship Id="rId2" Type="http://schemas.microsoft.com/office/2007/relationships/media" Target="../media/media23.m4a"/><Relationship Id="rId1" Type="http://schemas.openxmlformats.org/officeDocument/2006/relationships/tags" Target="../tags/tag17.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audio" Target="../media/media24.m4a"/><Relationship Id="rId2" Type="http://schemas.microsoft.com/office/2007/relationships/media" Target="../media/media24.m4a"/><Relationship Id="rId1" Type="http://schemas.openxmlformats.org/officeDocument/2006/relationships/tags" Target="../tags/tag18.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audio" Target="../media/media25.m4a"/><Relationship Id="rId2" Type="http://schemas.microsoft.com/office/2007/relationships/media" Target="../media/media25.m4a"/><Relationship Id="rId1" Type="http://schemas.openxmlformats.org/officeDocument/2006/relationships/tags" Target="../tags/tag19.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audio" Target="../media/media26.m4a"/><Relationship Id="rId2" Type="http://schemas.microsoft.com/office/2007/relationships/media" Target="../media/media26.m4a"/><Relationship Id="rId1" Type="http://schemas.openxmlformats.org/officeDocument/2006/relationships/tags" Target="../tags/tag20.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9.xml.rels><?xml version="1.0" encoding="UTF-8" standalone="yes"?>
<Relationships xmlns="http://schemas.openxmlformats.org/package/2006/relationships"><Relationship Id="rId3" Type="http://schemas.openxmlformats.org/officeDocument/2006/relationships/audio" Target="../media/media27.m4a"/><Relationship Id="rId2" Type="http://schemas.microsoft.com/office/2007/relationships/media" Target="../media/media27.m4a"/><Relationship Id="rId1" Type="http://schemas.openxmlformats.org/officeDocument/2006/relationships/tags" Target="../tags/tag2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31.xml.rels><?xml version="1.0" encoding="UTF-8" standalone="yes"?>
<Relationships xmlns="http://schemas.openxmlformats.org/package/2006/relationships"><Relationship Id="rId3" Type="http://schemas.openxmlformats.org/officeDocument/2006/relationships/audio" Target="../media/media28.m4a"/><Relationship Id="rId2" Type="http://schemas.microsoft.com/office/2007/relationships/media" Target="../media/media28.m4a"/><Relationship Id="rId1" Type="http://schemas.openxmlformats.org/officeDocument/2006/relationships/tags" Target="../tags/tag24.xml"/><Relationship Id="rId6" Type="http://schemas.openxmlformats.org/officeDocument/2006/relationships/image" Target="../media/image2.png"/><Relationship Id="rId5" Type="http://schemas.openxmlformats.org/officeDocument/2006/relationships/image" Target="../media/image16.png"/><Relationship Id="rId4"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audio" Target="../media/media29.m4a"/><Relationship Id="rId7" Type="http://schemas.openxmlformats.org/officeDocument/2006/relationships/image" Target="../media/image2.png"/><Relationship Id="rId2" Type="http://schemas.microsoft.com/office/2007/relationships/media" Target="../media/media29.m4a"/><Relationship Id="rId1" Type="http://schemas.openxmlformats.org/officeDocument/2006/relationships/tags" Target="../tags/tag2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audio" Target="../media/media30.m4a"/><Relationship Id="rId2" Type="http://schemas.microsoft.com/office/2007/relationships/media" Target="../media/media30.m4a"/><Relationship Id="rId1" Type="http://schemas.openxmlformats.org/officeDocument/2006/relationships/tags" Target="../tags/tag26.xml"/><Relationship Id="rId6" Type="http://schemas.openxmlformats.org/officeDocument/2006/relationships/image" Target="../media/image2.png"/><Relationship Id="rId5" Type="http://schemas.openxmlformats.org/officeDocument/2006/relationships/image" Target="../media/image19.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flipH="1">
            <a:off x="683568" y="1052736"/>
            <a:ext cx="7920880" cy="4031873"/>
          </a:xfrm>
          <a:prstGeom prst="rect">
            <a:avLst/>
          </a:prstGeom>
          <a:noFill/>
        </p:spPr>
        <p:txBody>
          <a:bodyPr wrap="square" rtlCol="1">
            <a:spAutoFit/>
          </a:bodyPr>
          <a:lstStyle/>
          <a:p>
            <a:pPr algn="r" rtl="1"/>
            <a:r>
              <a:rPr lang="fa-IR" sz="3200" b="1" dirty="0">
                <a:solidFill>
                  <a:srgbClr val="FF0000"/>
                </a:solidFill>
                <a:cs typeface="B Titr" panose="00000700000000000000" pitchFamily="2" charset="-78"/>
              </a:rPr>
              <a:t>پوست</a:t>
            </a:r>
          </a:p>
          <a:p>
            <a:pPr algn="justLow" rtl="1"/>
            <a:r>
              <a:rPr lang="fa-IR" sz="2800" dirty="0">
                <a:cs typeface="B Nazanin" panose="00000400000000000000" pitchFamily="2" charset="-78"/>
              </a:rPr>
              <a:t>بررسی پوست شامل لمس و نگاه است. برخی اوقات پرستار ممکن است از حس بویایی برای تشخیص بوهای غیر طبیعی پوست استفاده کند.</a:t>
            </a:r>
          </a:p>
          <a:p>
            <a:pPr algn="justLow" rtl="1"/>
            <a:r>
              <a:rPr lang="fa-IR" sz="2800" dirty="0">
                <a:cs typeface="B Nazanin" panose="00000400000000000000" pitchFamily="2" charset="-78"/>
              </a:rPr>
              <a:t>در مددجویانی که رنگ پوست آنها تیره است تشخیص رنگ پریدگی به فقدان ته رنگ قرمز در لایه زیری مشکل است در حالی که در مخاط دهان رنگ پریدگی به راحتی دیده می شود.</a:t>
            </a:r>
          </a:p>
          <a:p>
            <a:pPr algn="justLow" rtl="1"/>
            <a:r>
              <a:rPr lang="fa-IR" sz="2800" dirty="0">
                <a:cs typeface="B Nazanin" panose="00000400000000000000" pitchFamily="2" charset="-78"/>
              </a:rPr>
              <a:t>در سیاه پوستان رنگ پریدگی به رنگ خاکستری ظاهر می گردد.</a:t>
            </a:r>
          </a:p>
          <a:p>
            <a:pPr algn="justLow" rtl="1"/>
            <a:r>
              <a:rPr lang="fa-IR" sz="2800" dirty="0">
                <a:cs typeface="B Nazanin" panose="00000400000000000000" pitchFamily="2" charset="-78"/>
              </a:rPr>
              <a:t>رنگ پریدگی در افراد سفید پوست بیشتر در صورت، ملتحمه چشم و ناخن ها ظاهر می شود.</a:t>
            </a:r>
          </a:p>
        </p:txBody>
      </p:sp>
      <p:pic>
        <p:nvPicPr>
          <p:cNvPr id="3" name="Audio 2">
            <a:hlinkClick r:id="" action="ppaction://media"/>
            <a:extLst>
              <a:ext uri="{FF2B5EF4-FFF2-40B4-BE49-F238E27FC236}">
                <a16:creationId xmlns:a16="http://schemas.microsoft.com/office/drawing/2014/main" id="{7923FE68-A4B3-09E5-6244-74A61A5B9E54}"/>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5124"/>
    </mc:Choice>
    <mc:Fallback xmlns="">
      <p:transition spd="slow" advTm="651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BAEC5-2861-95A6-5826-5722C6331178}"/>
              </a:ext>
            </a:extLst>
          </p:cNvPr>
          <p:cNvSpPr>
            <a:spLocks noGrp="1"/>
          </p:cNvSpPr>
          <p:nvPr>
            <p:ph type="ctrTitle"/>
          </p:nvPr>
        </p:nvSpPr>
        <p:spPr/>
        <p:txBody>
          <a:bodyPr/>
          <a:lstStyle/>
          <a:p>
            <a:pPr algn="ctr"/>
            <a:r>
              <a:rPr lang="fa-IR" dirty="0">
                <a:cs typeface="B Zar" panose="00000400000000000000" pitchFamily="2" charset="-78"/>
              </a:rPr>
              <a:t>معاینه فیزیکی سیستم پوست و بینایی</a:t>
            </a:r>
            <a:endParaRPr lang="en-US" dirty="0">
              <a:cs typeface="B Zar" panose="00000400000000000000" pitchFamily="2" charset="-78"/>
            </a:endParaRPr>
          </a:p>
        </p:txBody>
      </p:sp>
      <p:sp>
        <p:nvSpPr>
          <p:cNvPr id="3" name="Subtitle 2">
            <a:extLst>
              <a:ext uri="{FF2B5EF4-FFF2-40B4-BE49-F238E27FC236}">
                <a16:creationId xmlns:a16="http://schemas.microsoft.com/office/drawing/2014/main" id="{8FCB687B-4B09-B304-4AAF-33A71DC350A7}"/>
              </a:ext>
            </a:extLst>
          </p:cNvPr>
          <p:cNvSpPr>
            <a:spLocks noGrp="1"/>
          </p:cNvSpPr>
          <p:nvPr>
            <p:ph type="subTitle" idx="1"/>
          </p:nvPr>
        </p:nvSpPr>
        <p:spPr/>
        <p:txBody>
          <a:bodyPr/>
          <a:lstStyle/>
          <a:p>
            <a:pPr algn="ctr"/>
            <a:r>
              <a:rPr lang="fa-IR" b="1" dirty="0">
                <a:cs typeface="B Zar" panose="00000400000000000000" pitchFamily="2" charset="-78"/>
              </a:rPr>
              <a:t>ارائه دهنده</a:t>
            </a:r>
          </a:p>
          <a:p>
            <a:pPr algn="ctr"/>
            <a:r>
              <a:rPr lang="fa-IR" b="1" dirty="0">
                <a:cs typeface="B Zar" panose="00000400000000000000" pitchFamily="2" charset="-78"/>
              </a:rPr>
              <a:t>تهرانی نشاط</a:t>
            </a:r>
            <a:endParaRPr lang="en-US" b="1" dirty="0">
              <a:cs typeface="B Zar" panose="00000400000000000000" pitchFamily="2" charset="-78"/>
            </a:endParaRPr>
          </a:p>
        </p:txBody>
      </p:sp>
    </p:spTree>
    <p:extLst>
      <p:ext uri="{BB962C8B-B14F-4D97-AF65-F5344CB8AC3E}">
        <p14:creationId xmlns:p14="http://schemas.microsoft.com/office/powerpoint/2010/main" val="152847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flipH="1">
            <a:off x="683568" y="1268760"/>
            <a:ext cx="8136904" cy="3970318"/>
          </a:xfrm>
          <a:prstGeom prst="rect">
            <a:avLst/>
          </a:prstGeom>
          <a:noFill/>
        </p:spPr>
        <p:txBody>
          <a:bodyPr wrap="square" rtlCol="1">
            <a:spAutoFit/>
          </a:bodyPr>
          <a:lstStyle/>
          <a:p>
            <a:pPr algn="r" rtl="1"/>
            <a:r>
              <a:rPr lang="fa-IR" sz="2800" b="1" dirty="0">
                <a:solidFill>
                  <a:srgbClr val="FF0000"/>
                </a:solidFill>
                <a:cs typeface="B Titr" panose="00000700000000000000" pitchFamily="2" charset="-78"/>
              </a:rPr>
              <a:t>پوست</a:t>
            </a:r>
          </a:p>
          <a:p>
            <a:pPr algn="justLow" rtl="1"/>
            <a:r>
              <a:rPr lang="fa-IR" sz="2800" dirty="0">
                <a:cs typeface="B Nazanin" panose="00000400000000000000" pitchFamily="2" charset="-78"/>
              </a:rPr>
              <a:t>سیانوز بیشتر در بستر ناخن ها، لب ها و مخاط دهان مشخص می شود.</a:t>
            </a:r>
          </a:p>
          <a:p>
            <a:pPr algn="justLow" rtl="1"/>
            <a:r>
              <a:rPr lang="fa-IR" sz="2800" dirty="0">
                <a:cs typeface="B Nazanin" panose="00000400000000000000" pitchFamily="2" charset="-78"/>
              </a:rPr>
              <a:t>هیپر پیگمانتاسیون(ماه گرفتگی)</a:t>
            </a:r>
            <a:r>
              <a:rPr lang="en-US" sz="2800" dirty="0" err="1">
                <a:cs typeface="B Nazanin" panose="00000400000000000000" pitchFamily="2" charset="-78"/>
              </a:rPr>
              <a:t>bithmark</a:t>
            </a:r>
            <a:endParaRPr lang="fa-IR" sz="2800" dirty="0">
              <a:cs typeface="B Nazanin" panose="00000400000000000000" pitchFamily="2" charset="-78"/>
            </a:endParaRPr>
          </a:p>
          <a:p>
            <a:pPr algn="justLow" rtl="1"/>
            <a:r>
              <a:rPr lang="fa-IR" sz="2800" dirty="0">
                <a:cs typeface="B Nazanin" panose="00000400000000000000" pitchFamily="2" charset="-78"/>
              </a:rPr>
              <a:t>ویتیلیگو(پیسی)</a:t>
            </a:r>
            <a:r>
              <a:rPr lang="en-US" sz="2800" dirty="0" err="1">
                <a:cs typeface="B Nazanin" panose="00000400000000000000" pitchFamily="2" charset="-78"/>
              </a:rPr>
              <a:t>vitiligo</a:t>
            </a:r>
            <a:r>
              <a:rPr lang="fa-IR" sz="2800" dirty="0">
                <a:cs typeface="B Nazanin" panose="00000400000000000000" pitchFamily="2" charset="-78"/>
              </a:rPr>
              <a:t>   </a:t>
            </a:r>
          </a:p>
          <a:p>
            <a:pPr algn="justLow" rtl="1"/>
            <a:r>
              <a:rPr lang="fa-IR" sz="2800" dirty="0">
                <a:cs typeface="B Nazanin" panose="00000400000000000000" pitchFamily="2" charset="-78"/>
              </a:rPr>
              <a:t>آلبینیسم      </a:t>
            </a:r>
            <a:r>
              <a:rPr lang="en-US" sz="2800" dirty="0">
                <a:cs typeface="B Nazanin" panose="00000400000000000000" pitchFamily="2" charset="-78"/>
              </a:rPr>
              <a:t>albinism)</a:t>
            </a:r>
            <a:r>
              <a:rPr lang="fa-IR" sz="2800" dirty="0">
                <a:cs typeface="B Nazanin" panose="00000400000000000000" pitchFamily="2" charset="-78"/>
              </a:rPr>
              <a:t>  )فقدان کامل ملانوسیت هاست  </a:t>
            </a:r>
          </a:p>
          <a:p>
            <a:pPr algn="justLow" rtl="1"/>
            <a:r>
              <a:rPr lang="fa-IR" sz="2800" dirty="0">
                <a:cs typeface="B Nazanin" panose="00000400000000000000" pitchFamily="2" charset="-78"/>
              </a:rPr>
              <a:t>انواع مختلفی از ضایعات پوستی وجود دارد پرستار باید آن ها را از نظر محل، توزیع، ترکیب و شکل (ترتیب در قرار گرفتن و وضعیت ضایعات)، رنگ، شکل، اندازه، ثبات و محکمی، ترکیب و مشخصات ضایعات خاص مورد بررسی قرار دهد.</a:t>
            </a:r>
          </a:p>
        </p:txBody>
      </p:sp>
      <p:pic>
        <p:nvPicPr>
          <p:cNvPr id="5" name="Audio 4">
            <a:hlinkClick r:id="" action="ppaction://media"/>
            <a:extLst>
              <a:ext uri="{FF2B5EF4-FFF2-40B4-BE49-F238E27FC236}">
                <a16:creationId xmlns:a16="http://schemas.microsoft.com/office/drawing/2014/main" id="{79B43973-F4EB-6B86-2F76-7E2C70F3F8C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545991847"/>
      </p:ext>
    </p:extLst>
  </p:cSld>
  <p:clrMapOvr>
    <a:masterClrMapping/>
  </p:clrMapOvr>
  <mc:AlternateContent xmlns:mc="http://schemas.openxmlformats.org/markup-compatibility/2006" xmlns:p14="http://schemas.microsoft.com/office/powerpoint/2010/main">
    <mc:Choice Requires="p14">
      <p:transition spd="slow" p14:dur="2000" advTm="51844"/>
    </mc:Choice>
    <mc:Fallback xmlns="">
      <p:transition spd="slow" advTm="518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زردی (پیدایش رنگ زرد) ابتدا در صلبیه چشم ها و سپس در غشاهای مخاطی پوست ظاهر می شود پرستار باید توجه داشته باشد که زردی را با رنگ دانه های طبیعی زرد رنگ صلبیه بخصوص در سیاه پوستان و یا مددجویانی که پوست تیره دارند اشتباه نکند. </a:t>
            </a:r>
          </a:p>
          <a:p>
            <a:pPr algn="justLow" rtl="1"/>
            <a:r>
              <a:rPr lang="fa-IR" dirty="0">
                <a:cs typeface="B Nazanin" panose="00000400000000000000" pitchFamily="2" charset="-78"/>
              </a:rPr>
              <a:t>اریتما </a:t>
            </a:r>
            <a:r>
              <a:rPr lang="en-US" sz="2400" dirty="0">
                <a:latin typeface="Times New Roman" panose="02020603050405020304" pitchFamily="18" charset="0"/>
                <a:cs typeface="Times New Roman" panose="02020603050405020304" pitchFamily="18" charset="0"/>
              </a:rPr>
              <a:t>ERYTHMA</a:t>
            </a:r>
            <a:r>
              <a:rPr lang="fa-IR" dirty="0">
                <a:cs typeface="B Nazanin" panose="00000400000000000000" pitchFamily="2" charset="-78"/>
              </a:rPr>
              <a:t> به قرمزی همراه با راش های گوناگون گویند. </a:t>
            </a:r>
          </a:p>
          <a:p>
            <a:pPr algn="justLow" rtl="1"/>
            <a:r>
              <a:rPr lang="fa-IR" dirty="0">
                <a:cs typeface="B Nazanin" panose="00000400000000000000" pitchFamily="2" charset="-78"/>
              </a:rPr>
              <a:t>در مددجویانی که پوست تیره دارند نواحی از بدن همانند کف دست ها، بستر ناخن ها و لب ها دارای رنگدانه کمتری می باشند</a:t>
            </a:r>
          </a:p>
          <a:p>
            <a:pPr algn="justLow" rtl="1"/>
            <a:r>
              <a:rPr lang="fa-IR" dirty="0">
                <a:cs typeface="B Nazanin" panose="00000400000000000000" pitchFamily="2" charset="-78"/>
              </a:rPr>
              <a:t>به علت اختلال در توزیع ملانین (رنگدانه سیاه) یا عملکرد ملانوسیت ها در اپیدرم بعضی از نقاط به صورت موضعی رنگدانه بیشتری دارند و بعضی نقاط رنگدانه کمتری دارند. </a:t>
            </a:r>
          </a:p>
          <a:p>
            <a:pPr algn="justLow" rtl="1"/>
            <a:endParaRPr lang="fa-IR" dirty="0">
              <a:cs typeface="B Nazanin" panose="00000400000000000000" pitchFamily="2" charset="-78"/>
            </a:endParaRPr>
          </a:p>
          <a:p>
            <a:pPr algn="justLow" rtl="1"/>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4E52E39D-5320-B6D2-57AE-A2E2481B713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794044769"/>
      </p:ext>
    </p:extLst>
  </p:cSld>
  <p:clrMapOvr>
    <a:masterClrMapping/>
  </p:clrMapOvr>
  <mc:AlternateContent xmlns:mc="http://schemas.openxmlformats.org/markup-compatibility/2006" xmlns:p14="http://schemas.microsoft.com/office/powerpoint/2010/main">
    <mc:Choice Requires="p14">
      <p:transition spd="slow" p14:dur="2000" advTm="64068"/>
    </mc:Choice>
    <mc:Fallback xmlns="">
      <p:transition spd="slow" advTm="640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ضایعات پوستی </a:t>
            </a:r>
            <a:r>
              <a:rPr lang="en-US" dirty="0">
                <a:cs typeface="B Nazanin" panose="00000400000000000000" pitchFamily="2" charset="-78"/>
              </a:rPr>
              <a:t>Skin lesion</a:t>
            </a:r>
            <a:r>
              <a:rPr lang="fa-IR" dirty="0">
                <a:cs typeface="B Nazanin" panose="00000400000000000000" pitchFamily="2" charset="-78"/>
              </a:rPr>
              <a:t> یک تغییر در پوست طبیعی فرد است. ضایعات اولیه پوستی آن دسته از ضایعاتی هستند که در پاسخ به تغییرات محیط خارجی و یا داخلی پوست ظاهر می شوند.</a:t>
            </a:r>
          </a:p>
          <a:p>
            <a:pPr algn="justLow" rtl="1"/>
            <a:r>
              <a:rPr lang="fa-IR" dirty="0">
                <a:cs typeface="B Nazanin" panose="00000400000000000000" pitchFamily="2" charset="-78"/>
              </a:rPr>
              <a:t>ضایعات ثانویه، آن دسته از ضایعاتی هستند که در پاسخ به تغییرات محیط خارجی و یا داخلی پوست ظاهر می شوند. </a:t>
            </a:r>
          </a:p>
          <a:p>
            <a:pPr algn="justLow" rtl="1"/>
            <a:r>
              <a:rPr lang="fa-IR" dirty="0">
                <a:cs typeface="B Nazanin" panose="00000400000000000000" pitchFamily="2" charset="-78"/>
              </a:rPr>
              <a:t>عواملی مانند بیماری های مزمن، تروماها و یا عفونت به عنوان مثال یک وزیکول (به عنوان ضایعه اولیه پوستی)پاره شود و تبدیل به فرسایش پوست به عنوان ضایعه ثانویه پوستی شود. </a:t>
            </a:r>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F5C7398F-7E27-661F-D284-D509BCB2D9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706534469"/>
      </p:ext>
    </p:extLst>
  </p:cSld>
  <p:clrMapOvr>
    <a:masterClrMapping/>
  </p:clrMapOvr>
  <mc:AlternateContent xmlns:mc="http://schemas.openxmlformats.org/markup-compatibility/2006" xmlns:p14="http://schemas.microsoft.com/office/powerpoint/2010/main">
    <mc:Choice Requires="p14">
      <p:transition spd="slow" p14:dur="2000" advTm="60675"/>
    </mc:Choice>
    <mc:Fallback xmlns="">
      <p:transition spd="slow" advTm="606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پرستار بایستی آنها را از نظر محل (مثلا در صورت)، توزیع (مثلا محل یا ناحیه بدن)، ترکیب و شکل (ترتیب قرارگرفتن و وضعیت ضایعات)، رنگ،  شکل، اندازه، ثبات و محکمی، ترکیب و مشخصات ضایعات خاص مورد بررسی قرار دهد. </a:t>
            </a:r>
          </a:p>
          <a:p>
            <a:pPr algn="justLow" rtl="1"/>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EA5FD8FF-D933-C444-329F-3D9C6E9CC14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76417003"/>
      </p:ext>
    </p:extLst>
  </p:cSld>
  <p:clrMapOvr>
    <a:masterClrMapping/>
  </p:clrMapOvr>
  <mc:AlternateContent xmlns:mc="http://schemas.openxmlformats.org/markup-compatibility/2006" xmlns:p14="http://schemas.microsoft.com/office/powerpoint/2010/main">
    <mc:Choice Requires="p14">
      <p:transition spd="slow" p14:dur="2000" advTm="20931"/>
    </mc:Choice>
    <mc:Fallback xmlns="">
      <p:transition spd="slow" advTm="20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J:\pic2\Untitled-Scanned-03.jpg"/>
          <p:cNvPicPr>
            <a:picLocks noChangeAspect="1" noChangeArrowheads="1"/>
          </p:cNvPicPr>
          <p:nvPr/>
        </p:nvPicPr>
        <p:blipFill>
          <a:blip r:embed="rId5" cstate="print"/>
          <a:srcRect/>
          <a:stretch>
            <a:fillRect/>
          </a:stretch>
        </p:blipFill>
        <p:spPr bwMode="auto">
          <a:xfrm>
            <a:off x="-571536" y="0"/>
            <a:ext cx="9715536" cy="6857999"/>
          </a:xfrm>
          <a:prstGeom prst="rect">
            <a:avLst/>
          </a:prstGeom>
          <a:noFill/>
        </p:spPr>
      </p:pic>
      <p:pic>
        <p:nvPicPr>
          <p:cNvPr id="2" name="Audio 1">
            <a:hlinkClick r:id="" action="ppaction://media"/>
            <a:extLst>
              <a:ext uri="{FF2B5EF4-FFF2-40B4-BE49-F238E27FC236}">
                <a16:creationId xmlns:a16="http://schemas.microsoft.com/office/drawing/2014/main" id="{0FA93507-F561-205B-15C8-EB356EA1F8C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98102"/>
    </mc:Choice>
    <mc:Fallback xmlns="">
      <p:transition spd="slow" advTm="198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J:\pic2\Untitled-Scanned-04.jpg"/>
          <p:cNvPicPr>
            <a:picLocks noChangeAspect="1" noChangeArrowheads="1"/>
          </p:cNvPicPr>
          <p:nvPr/>
        </p:nvPicPr>
        <p:blipFill>
          <a:blip r:embed="rId5" cstate="print"/>
          <a:srcRect/>
          <a:stretch>
            <a:fillRect/>
          </a:stretch>
        </p:blipFill>
        <p:spPr bwMode="auto">
          <a:xfrm>
            <a:off x="0" y="-1"/>
            <a:ext cx="9144000" cy="6858001"/>
          </a:xfrm>
          <a:prstGeom prst="rect">
            <a:avLst/>
          </a:prstGeom>
          <a:noFill/>
        </p:spPr>
      </p:pic>
      <p:pic>
        <p:nvPicPr>
          <p:cNvPr id="2" name="Audio 1">
            <a:hlinkClick r:id="" action="ppaction://media"/>
            <a:extLst>
              <a:ext uri="{FF2B5EF4-FFF2-40B4-BE49-F238E27FC236}">
                <a16:creationId xmlns:a16="http://schemas.microsoft.com/office/drawing/2014/main" id="{62528E3F-C066-89EC-4D75-1BCD15C39B4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02528"/>
    </mc:Choice>
    <mc:Fallback xmlns="">
      <p:transition spd="slow" advTm="2025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My Documents\Greg's Stuff\Freelance\Bledsoe\Volume II\Two\CH02-1\BLEDSO18.JPG"/>
          <p:cNvPicPr>
            <a:picLocks noChangeArrowheads="1"/>
          </p:cNvPicPr>
          <p:nvPr/>
        </p:nvPicPr>
        <p:blipFill>
          <a:blip r:embed="rId5" cstate="print"/>
          <a:srcRect/>
          <a:stretch>
            <a:fillRect/>
          </a:stretch>
        </p:blipFill>
        <p:spPr>
          <a:xfrm>
            <a:off x="0" y="0"/>
            <a:ext cx="9144000" cy="6858000"/>
          </a:xfrm>
          <a:prstGeom prst="rect">
            <a:avLst/>
          </a:prstGeom>
        </p:spPr>
      </p:pic>
      <p:pic>
        <p:nvPicPr>
          <p:cNvPr id="3" name="Audio 2">
            <a:hlinkClick r:id="" action="ppaction://media"/>
            <a:extLst>
              <a:ext uri="{FF2B5EF4-FFF2-40B4-BE49-F238E27FC236}">
                <a16:creationId xmlns:a16="http://schemas.microsoft.com/office/drawing/2014/main" id="{C642F387-9BF5-B151-4320-1DCA3E8F334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9884"/>
    </mc:Choice>
    <mc:Fallback xmlns="">
      <p:transition spd="slow" advTm="698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Pt LJ MM\Prentice-Hall Project\Line art\5589_Bk II jpegs\3726_II-02-18(1_2).jpg"/>
          <p:cNvPicPr>
            <a:picLocks noChangeArrowheads="1"/>
          </p:cNvPicPr>
          <p:nvPr/>
        </p:nvPicPr>
        <p:blipFill>
          <a:blip r:embed="rId5" cstate="print"/>
          <a:srcRect/>
          <a:stretch>
            <a:fillRect/>
          </a:stretch>
        </p:blipFill>
        <p:spPr>
          <a:xfrm>
            <a:off x="0" y="0"/>
            <a:ext cx="9144000" cy="6858000"/>
          </a:xfrm>
          <a:prstGeom prst="rect">
            <a:avLst/>
          </a:prstGeom>
        </p:spPr>
      </p:pic>
      <p:pic>
        <p:nvPicPr>
          <p:cNvPr id="3" name="Audio 2">
            <a:hlinkClick r:id="" action="ppaction://media"/>
            <a:extLst>
              <a:ext uri="{FF2B5EF4-FFF2-40B4-BE49-F238E27FC236}">
                <a16:creationId xmlns:a16="http://schemas.microsoft.com/office/drawing/2014/main" id="{54FB8CA0-0650-5C3C-896C-B2954AB19F9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4793"/>
    </mc:Choice>
    <mc:Fallback xmlns="">
      <p:transition spd="slow" advTm="347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درد یا خارش، وجود و توزیع ضایعات، خونمردگی، سایش پوست، نقاط پیگمانته، سابقه قبلی در زمینه بیماری های پوستی، علایم کلینیکی همراه، تاریخچه خانوادگی، وجود مشکلات در سایر افراد خانواده، موقعیت های سیستمی مربوط، استفاده از داروها لوسیون، درمان های خانگی، احساس خشک بودن و مرطوب بودن شدید پوست، تمایل به خونمردگی سریع در پوست، ارتباط مشکل با فصول سال، استرس، شغل، داروها، مسافرت اخیر، تهیه جا و منزل، تماس شخصی، تماس های تازه با آلرژن ها مثل رنگ فلزی </a:t>
            </a:r>
            <a:endParaRPr lang="en-US" dirty="0">
              <a:cs typeface="B Nazanin" panose="00000400000000000000" pitchFamily="2" charset="-78"/>
            </a:endParaRPr>
          </a:p>
        </p:txBody>
      </p:sp>
      <p:sp>
        <p:nvSpPr>
          <p:cNvPr id="3" name="Title 2"/>
          <p:cNvSpPr>
            <a:spLocks noGrp="1"/>
          </p:cNvSpPr>
          <p:nvPr>
            <p:ph type="title"/>
          </p:nvPr>
        </p:nvSpPr>
        <p:spPr/>
        <p:txBody>
          <a:bodyPr/>
          <a:lstStyle/>
          <a:p>
            <a:pPr algn="r"/>
            <a:r>
              <a:rPr lang="fa-IR" dirty="0">
                <a:cs typeface="B Nazanin" panose="00000400000000000000" pitchFamily="2" charset="-78"/>
              </a:rPr>
              <a:t>تمرکز تاریخچه پرستاری</a:t>
            </a:r>
            <a:endParaRPr lang="en-US" dirty="0">
              <a:cs typeface="B Nazanin" panose="00000400000000000000" pitchFamily="2" charset="-78"/>
            </a:endParaRPr>
          </a:p>
        </p:txBody>
      </p:sp>
      <p:pic>
        <p:nvPicPr>
          <p:cNvPr id="4" name="Audio 3">
            <a:hlinkClick r:id="" action="ppaction://media"/>
            <a:extLst>
              <a:ext uri="{FF2B5EF4-FFF2-40B4-BE49-F238E27FC236}">
                <a16:creationId xmlns:a16="http://schemas.microsoft.com/office/drawing/2014/main" id="{B6545A77-D77C-4CD1-C255-1C570DEA21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552570631"/>
      </p:ext>
    </p:extLst>
  </p:cSld>
  <p:clrMapOvr>
    <a:masterClrMapping/>
  </p:clrMapOvr>
  <mc:AlternateContent xmlns:mc="http://schemas.openxmlformats.org/markup-compatibility/2006" xmlns:p14="http://schemas.microsoft.com/office/powerpoint/2010/main">
    <mc:Choice Requires="p14">
      <p:transition spd="slow" p14:dur="2000" advTm="67835"/>
    </mc:Choice>
    <mc:Fallback xmlns="">
      <p:transition spd="slow" advTm="67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نوع یا ساختمان: </a:t>
            </a:r>
          </a:p>
          <a:p>
            <a:pPr algn="justLow" rtl="1"/>
            <a:r>
              <a:rPr lang="fa-IR" dirty="0">
                <a:cs typeface="B Nazanin" panose="00000400000000000000" pitchFamily="2" charset="-78"/>
              </a:rPr>
              <a:t>ضایعات اولیه:  ضایعاتی هستند که به صورت اولیه در پاسخ به برخی تغییرات در محیط داخلی یا خارجی پوست ظاهر می شود.</a:t>
            </a:r>
          </a:p>
          <a:p>
            <a:pPr algn="justLow" rtl="1"/>
            <a:r>
              <a:rPr lang="fa-IR" dirty="0">
                <a:cs typeface="B Nazanin" panose="00000400000000000000" pitchFamily="2" charset="-78"/>
              </a:rPr>
              <a:t>ضایعات ثانویه: ضایعاتی هستند که به صورت اولیه ظاهر نمی شوند ولی در نتیجه تغییراتی مثل مزمن شدن، ضربه یا عفونی شدن ضایعات اولیه ظاهر می شوند به عنوان مثال وزیکول (یک ضایعه اولیه پوستی) ممکن است پاره شده و باعث اروزیون (ضایعه ثانویه پوست) گردد. </a:t>
            </a:r>
            <a:endParaRPr lang="en-US" dirty="0">
              <a:cs typeface="B Nazanin" panose="00000400000000000000" pitchFamily="2" charset="-78"/>
            </a:endParaRPr>
          </a:p>
        </p:txBody>
      </p:sp>
      <p:sp>
        <p:nvSpPr>
          <p:cNvPr id="3" name="Title 2"/>
          <p:cNvSpPr>
            <a:spLocks noGrp="1"/>
          </p:cNvSpPr>
          <p:nvPr>
            <p:ph type="title"/>
          </p:nvPr>
        </p:nvSpPr>
        <p:spPr/>
        <p:txBody>
          <a:bodyPr/>
          <a:lstStyle/>
          <a:p>
            <a:pPr algn="r"/>
            <a:r>
              <a:rPr lang="fa-IR" dirty="0">
                <a:cs typeface="B Nazanin" panose="00000400000000000000" pitchFamily="2" charset="-78"/>
              </a:rPr>
              <a:t>توصیف ضایعات پوستی</a:t>
            </a:r>
            <a:endParaRPr lang="en-US" dirty="0">
              <a:cs typeface="B Nazanin" panose="00000400000000000000" pitchFamily="2" charset="-78"/>
            </a:endParaRPr>
          </a:p>
        </p:txBody>
      </p:sp>
      <p:pic>
        <p:nvPicPr>
          <p:cNvPr id="4" name="Audio 3">
            <a:hlinkClick r:id="" action="ppaction://media"/>
            <a:extLst>
              <a:ext uri="{FF2B5EF4-FFF2-40B4-BE49-F238E27FC236}">
                <a16:creationId xmlns:a16="http://schemas.microsoft.com/office/drawing/2014/main" id="{43BC6D2B-DF40-6637-CDAF-870EF2970F1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421183071"/>
      </p:ext>
    </p:extLst>
  </p:cSld>
  <p:clrMapOvr>
    <a:masterClrMapping/>
  </p:clrMapOvr>
  <mc:AlternateContent xmlns:mc="http://schemas.openxmlformats.org/markup-compatibility/2006" xmlns:p14="http://schemas.microsoft.com/office/powerpoint/2010/main">
    <mc:Choice Requires="p14">
      <p:transition spd="slow" p14:dur="2000" advTm="43315"/>
    </mc:Choice>
    <mc:Fallback xmlns="">
      <p:transition spd="slow" advTm="433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رنگ: ممکن است بدون تغییر رنگ و یا رنگ مجزا (مثل قرمز، قهوه ای یا سیاه) یا شامل چندین رنگ باشد مثلا در اکیموزی </a:t>
            </a:r>
            <a:r>
              <a:rPr lang="en-US" dirty="0">
                <a:cs typeface="B Nazanin" panose="00000400000000000000" pitchFamily="2" charset="-78"/>
              </a:rPr>
              <a:t>ecchymosis</a:t>
            </a:r>
            <a:r>
              <a:rPr lang="fa-IR" dirty="0">
                <a:cs typeface="B Nazanin" panose="00000400000000000000" pitchFamily="2" charset="-78"/>
              </a:rPr>
              <a:t> که به دنبال ضربه ایجاد می شود رنگ قرمز ابتدایی به رنگ آبی کمرنگ و سپس به رنگ زرد تبدیل می شود که تغییر رنگ ممکن است تنها به لبه های ضایعه محدود شود که آنها تحت عنوان محدود و محصور شده توصیف می شوند. </a:t>
            </a:r>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0701C565-062B-9A84-16E5-ECE0859D47A7}"/>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981084376"/>
      </p:ext>
    </p:extLst>
  </p:cSld>
  <p:clrMapOvr>
    <a:masterClrMapping/>
  </p:clrMapOvr>
  <mc:AlternateContent xmlns:mc="http://schemas.openxmlformats.org/markup-compatibility/2006" xmlns:p14="http://schemas.microsoft.com/office/powerpoint/2010/main">
    <mc:Choice Requires="p14">
      <p:transition spd="slow" p14:dur="2000" advTm="30730"/>
    </mc:Choice>
    <mc:Fallback xmlns="">
      <p:transition spd="slow" advTm="307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پخش و توزیع: توزیع ضایعه با توجه به محل ضایعات روی بدن و قرینه بودن یا نبودن یافته ها در نواحی قابل مقایسه بدن توصیف می شود. </a:t>
            </a:r>
          </a:p>
          <a:p>
            <a:pPr algn="justLow" rtl="1"/>
            <a:endParaRPr lang="fa-IR" dirty="0">
              <a:cs typeface="B Nazanin" panose="00000400000000000000" pitchFamily="2" charset="-78"/>
            </a:endParaRPr>
          </a:p>
          <a:p>
            <a:pPr algn="justLow" rtl="1"/>
            <a:r>
              <a:rPr lang="fa-IR" dirty="0">
                <a:cs typeface="B Nazanin" panose="00000400000000000000" pitchFamily="2" charset="-78"/>
              </a:rPr>
              <a:t>شکل و ترکیب: شکل ضایعه به ترتیب قرار گرفتن ضایعات در ارتباط با یکدیگر بر می گردد. شکل و ترکیب ضایعات ممکن است بصورت حلقوی (دایره وار)، گوشه ایی یا گروهی، خطی (مرتب شده در یک خط)، قوسی یا کمانی شکل، ادغام شده و یکی شده در جهت اعصاب جلدی یا بصورت یک شبکه بروز کند. </a:t>
            </a:r>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66023585-A34E-7534-0C9F-3ECD35AB88C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604123330"/>
      </p:ext>
    </p:extLst>
  </p:cSld>
  <p:clrMapOvr>
    <a:masterClrMapping/>
  </p:clrMapOvr>
  <mc:AlternateContent xmlns:mc="http://schemas.openxmlformats.org/markup-compatibility/2006" xmlns:p14="http://schemas.microsoft.com/office/powerpoint/2010/main">
    <mc:Choice Requires="p14">
      <p:transition spd="slow" p14:dur="2000" advTm="18964"/>
    </mc:Choice>
    <mc:Fallback xmlns="">
      <p:transition spd="slow" advTm="189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Low" rtl="1"/>
            <a:r>
              <a:rPr lang="fa-IR" dirty="0">
                <a:cs typeface="B Nazanin" panose="00000400000000000000" pitchFamily="2" charset="-78"/>
              </a:rPr>
              <a:t>تغییرات پوستی معمولاً در افراد با رنگ پوست روشن، سریع تر و زودتر از افراد تیره پوست بروز می کند.</a:t>
            </a:r>
          </a:p>
          <a:p>
            <a:pPr algn="justLow" rtl="1"/>
            <a:r>
              <a:rPr lang="fa-IR" dirty="0">
                <a:cs typeface="B Nazanin" panose="00000400000000000000" pitchFamily="2" charset="-78"/>
              </a:rPr>
              <a:t>پوست به علت کاهش میزان خاصیت ارتجاعی، چین و چروک پیدا می کند.</a:t>
            </a:r>
          </a:p>
          <a:p>
            <a:pPr algn="justLow" rtl="1"/>
            <a:r>
              <a:rPr lang="fa-IR" dirty="0">
                <a:cs typeface="B Nazanin" panose="00000400000000000000" pitchFamily="2" charset="-78"/>
              </a:rPr>
              <a:t>پوست به علت از دست دادن بافت درم و چربی زیر پوست شفاف و نازک می شود. </a:t>
            </a:r>
          </a:p>
          <a:p>
            <a:pPr algn="justLow" rtl="1"/>
            <a:r>
              <a:rPr lang="fa-IR" dirty="0">
                <a:cs typeface="B Nazanin" panose="00000400000000000000" pitchFamily="2" charset="-78"/>
              </a:rPr>
              <a:t>پوست معمولاً خشک و پوسته پوسته است چون فعالیت غدد چربی کم شده است. </a:t>
            </a:r>
          </a:p>
          <a:p>
            <a:pPr algn="justLow" rtl="1"/>
            <a:r>
              <a:rPr lang="fa-IR" dirty="0">
                <a:cs typeface="B Nazanin" panose="00000400000000000000" pitchFamily="2" charset="-78"/>
              </a:rPr>
              <a:t>به علت کاهش طبیعی تورگور پوستی در اندام انتهایی افراد بالغ، جهت ارزیابی چندان تورگور پوستی و هیدراتاسیون باید از قسمت جناغ سینه و یا ترقوه استفاده کرد. </a:t>
            </a:r>
          </a:p>
          <a:p>
            <a:pPr algn="r" rtl="1"/>
            <a:endParaRPr lang="en-US" dirty="0">
              <a:cs typeface="B Nazanin" panose="00000400000000000000" pitchFamily="2" charset="-78"/>
            </a:endParaRPr>
          </a:p>
        </p:txBody>
      </p:sp>
      <p:sp>
        <p:nvSpPr>
          <p:cNvPr id="3" name="Title 2"/>
          <p:cNvSpPr>
            <a:spLocks noGrp="1"/>
          </p:cNvSpPr>
          <p:nvPr>
            <p:ph type="title"/>
          </p:nvPr>
        </p:nvSpPr>
        <p:spPr/>
        <p:txBody>
          <a:bodyPr/>
          <a:lstStyle/>
          <a:p>
            <a:pPr algn="r" rtl="1"/>
            <a:r>
              <a:rPr lang="fa-IR" dirty="0">
                <a:cs typeface="B Nazanin" panose="00000400000000000000" pitchFamily="2" charset="-78"/>
              </a:rPr>
              <a:t>بررسی پوست افراد بالغ </a:t>
            </a:r>
            <a:r>
              <a:rPr lang="en-US" dirty="0">
                <a:latin typeface="Times New Roman" panose="02020603050405020304" pitchFamily="18" charset="0"/>
                <a:cs typeface="Times New Roman" panose="02020603050405020304" pitchFamily="18" charset="0"/>
              </a:rPr>
              <a:t>adults</a:t>
            </a:r>
          </a:p>
        </p:txBody>
      </p:sp>
      <p:pic>
        <p:nvPicPr>
          <p:cNvPr id="4" name="Audio 3">
            <a:hlinkClick r:id="" action="ppaction://media"/>
            <a:extLst>
              <a:ext uri="{FF2B5EF4-FFF2-40B4-BE49-F238E27FC236}">
                <a16:creationId xmlns:a16="http://schemas.microsoft.com/office/drawing/2014/main" id="{0E80C906-560F-6096-D957-3FC4587A0A9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034521022"/>
      </p:ext>
    </p:extLst>
  </p:cSld>
  <p:clrMapOvr>
    <a:masterClrMapping/>
  </p:clrMapOvr>
  <mc:AlternateContent xmlns:mc="http://schemas.openxmlformats.org/markup-compatibility/2006" xmlns:p14="http://schemas.microsoft.com/office/powerpoint/2010/main">
    <mc:Choice Requires="p14">
      <p:transition spd="slow" p14:dur="2000" advTm="47200"/>
    </mc:Choice>
    <mc:Fallback xmlns="">
      <p:transition spd="slow" advTm="47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432530"/>
          </a:xfrm>
          <a:prstGeom prst="rect">
            <a:avLst/>
          </a:prstGeom>
          <a:noFill/>
        </p:spPr>
        <p:txBody>
          <a:bodyPr wrap="square" rtlCol="1">
            <a:spAutoFit/>
          </a:bodyPr>
          <a:lstStyle/>
          <a:p>
            <a:pPr algn="r" rtl="1"/>
            <a:r>
              <a:rPr lang="fa-IR" sz="2800" dirty="0">
                <a:solidFill>
                  <a:srgbClr val="FF0000"/>
                </a:solidFill>
                <a:cs typeface="B Titr" panose="00000700000000000000" pitchFamily="2" charset="-78"/>
              </a:rPr>
              <a:t>مو</a:t>
            </a:r>
          </a:p>
          <a:p>
            <a:pPr algn="r" rtl="1"/>
            <a:r>
              <a:rPr lang="fa-IR" sz="2800" dirty="0">
                <a:cs typeface="B Nazanin" panose="00000400000000000000" pitchFamily="2" charset="-78"/>
              </a:rPr>
              <a:t>در افرادی که با کمبود چندین پروتئین مواجهند(کواشیورکور)، رنگ مو روشن تر شده و ظاهر قرمز یا سفید پیدا می کند و بافت آن زبر و خشک می شود.</a:t>
            </a:r>
          </a:p>
          <a:p>
            <a:pPr algn="r" rtl="1"/>
            <a:r>
              <a:rPr lang="fa-IR" sz="2800" dirty="0">
                <a:solidFill>
                  <a:schemeClr val="accent1">
                    <a:lumMod val="75000"/>
                  </a:schemeClr>
                </a:solidFill>
                <a:cs typeface="B Nazanin" panose="00000400000000000000" pitchFamily="2" charset="-78"/>
              </a:rPr>
              <a:t>ب</a:t>
            </a:r>
            <a:r>
              <a:rPr lang="fa-IR" sz="2800" dirty="0">
                <a:solidFill>
                  <a:srgbClr val="FF0000"/>
                </a:solidFill>
                <a:cs typeface="B Nazanin" panose="00000400000000000000" pitchFamily="2" charset="-78"/>
              </a:rPr>
              <a:t>ررسی مو</a:t>
            </a:r>
          </a:p>
          <a:p>
            <a:pPr algn="r" rtl="1"/>
            <a:r>
              <a:rPr lang="fa-IR" sz="2800" dirty="0">
                <a:cs typeface="B Nazanin" panose="00000400000000000000" pitchFamily="2" charset="-78"/>
              </a:rPr>
              <a:t>استفاده اخیر از مواد شستشو دهنده ....، شیمی درمانی اخیر (در صورت آلوپسی)، وجود بیماری مثل هیپرتیروئیدیسم که می تواند با موی خشک و شکننده همراه شده باشد.</a:t>
            </a:r>
            <a:endParaRPr lang="fa-IR" sz="2400" dirty="0">
              <a:cs typeface="B Nazanin" panose="00000400000000000000" pitchFamily="2" charset="-78"/>
            </a:endParaRPr>
          </a:p>
          <a:p>
            <a:pPr algn="r" rtl="1"/>
            <a:r>
              <a:rPr lang="fa-IR" sz="2400" dirty="0">
                <a:solidFill>
                  <a:srgbClr val="FF0000"/>
                </a:solidFill>
                <a:cs typeface="B Nazanin" panose="00000400000000000000" pitchFamily="2" charset="-78"/>
              </a:rPr>
              <a:t>بررسی ناخن</a:t>
            </a:r>
          </a:p>
          <a:p>
            <a:pPr algn="r" rtl="1"/>
            <a:r>
              <a:rPr lang="fa-IR" sz="2400" dirty="0">
                <a:solidFill>
                  <a:schemeClr val="accent6">
                    <a:lumMod val="75000"/>
                  </a:schemeClr>
                </a:solidFill>
                <a:cs typeface="B Nazanin" panose="00000400000000000000" pitchFamily="2" charset="-78"/>
              </a:rPr>
              <a:t>انحنای محدب بین ناخن و بستر ناخن در حدود 160 درجه است.</a:t>
            </a:r>
          </a:p>
          <a:p>
            <a:pPr algn="r" rtl="1"/>
            <a:r>
              <a:rPr lang="fa-IR" sz="2400" dirty="0">
                <a:solidFill>
                  <a:schemeClr val="accent6">
                    <a:lumMod val="75000"/>
                  </a:schemeClr>
                </a:solidFill>
                <a:cs typeface="B Nazanin" panose="00000400000000000000" pitchFamily="2" charset="-78"/>
              </a:rPr>
              <a:t>ناخن قاشقی در مددجو با فقر آهن دیده می شود.</a:t>
            </a:r>
          </a:p>
          <a:p>
            <a:pPr algn="r" rtl="1"/>
            <a:r>
              <a:rPr lang="fa-IR" sz="2400" dirty="0">
                <a:solidFill>
                  <a:schemeClr val="accent6">
                    <a:lumMod val="75000"/>
                  </a:schemeClr>
                </a:solidFill>
                <a:cs typeface="B Nazanin" panose="00000400000000000000" pitchFamily="2" charset="-78"/>
              </a:rPr>
              <a:t>چماقی شدن انگشتان در کمبود اکسیژن طولانی مدت بوجود می اید و زاویه بین و بستر بیشتر از 180 درجه است.</a:t>
            </a:r>
          </a:p>
          <a:p>
            <a:pPr algn="r" rtl="1"/>
            <a:r>
              <a:rPr lang="fa-IR" sz="2400" dirty="0">
                <a:solidFill>
                  <a:schemeClr val="accent6">
                    <a:lumMod val="75000"/>
                  </a:schemeClr>
                </a:solidFill>
                <a:cs typeface="B Nazanin" panose="00000400000000000000" pitchFamily="2" charset="-78"/>
              </a:rPr>
              <a:t>وجود خطوط عرضی سفید رنگ درو ناخن ممکن است در نتیجه آسیب ها یا بیماری های طولانی باشد.</a:t>
            </a:r>
          </a:p>
          <a:p>
            <a:pPr algn="r" rtl="1"/>
            <a:r>
              <a:rPr lang="fa-IR" sz="2400" dirty="0">
                <a:solidFill>
                  <a:schemeClr val="accent6">
                    <a:lumMod val="75000"/>
                  </a:schemeClr>
                </a:solidFill>
                <a:cs typeface="B Nazanin" panose="00000400000000000000" pitchFamily="2" charset="-78"/>
              </a:rPr>
              <a:t>بستر ناخن ارغوانی یا نیلی ممکن است نشان دهنده سیانوز باشد.</a:t>
            </a:r>
          </a:p>
          <a:p>
            <a:pPr algn="r" rtl="1"/>
            <a:r>
              <a:rPr lang="fa-IR" sz="2400" dirty="0">
                <a:solidFill>
                  <a:schemeClr val="accent6">
                    <a:lumMod val="75000"/>
                  </a:schemeClr>
                </a:solidFill>
                <a:cs typeface="B Nazanin" panose="00000400000000000000" pitchFamily="2" charset="-78"/>
              </a:rPr>
              <a:t>آزمایش </a:t>
            </a:r>
            <a:r>
              <a:rPr lang="fa-IR" sz="2400" dirty="0">
                <a:solidFill>
                  <a:schemeClr val="accent4">
                    <a:lumMod val="60000"/>
                    <a:lumOff val="40000"/>
                  </a:schemeClr>
                </a:solidFill>
                <a:cs typeface="B Nazanin" panose="00000400000000000000" pitchFamily="2" charset="-78"/>
              </a:rPr>
              <a:t>رنگ پریده شدن ناخن</a:t>
            </a:r>
            <a:r>
              <a:rPr lang="en-US" sz="2400" dirty="0">
                <a:solidFill>
                  <a:schemeClr val="accent1">
                    <a:lumMod val="75000"/>
                  </a:schemeClr>
                </a:solidFill>
                <a:cs typeface="B Nazanin" panose="00000400000000000000" pitchFamily="2" charset="-78"/>
              </a:rPr>
              <a:t>blanch test</a:t>
            </a:r>
            <a:endParaRPr lang="fa-IR" sz="2400" dirty="0">
              <a:solidFill>
                <a:schemeClr val="accent1">
                  <a:lumMod val="75000"/>
                </a:schemeClr>
              </a:solidFill>
              <a:cs typeface="B Nazanin" panose="00000400000000000000" pitchFamily="2" charset="-78"/>
            </a:endParaRPr>
          </a:p>
        </p:txBody>
      </p:sp>
      <p:pic>
        <p:nvPicPr>
          <p:cNvPr id="2" name="Audio 1">
            <a:hlinkClick r:id="" action="ppaction://media"/>
            <a:extLst>
              <a:ext uri="{FF2B5EF4-FFF2-40B4-BE49-F238E27FC236}">
                <a16:creationId xmlns:a16="http://schemas.microsoft.com/office/drawing/2014/main" id="{E056D79B-E632-F58A-A179-2450A6D655B9}"/>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0610"/>
    </mc:Choice>
    <mc:Fallback xmlns="">
      <p:transition spd="slow" advTm="806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J:\pic2\Untitled-Scanned-05.jpg"/>
          <p:cNvPicPr>
            <a:picLocks noChangeAspect="1" noChangeArrowheads="1"/>
          </p:cNvPicPr>
          <p:nvPr/>
        </p:nvPicPr>
        <p:blipFill>
          <a:blip r:embed="rId5" cstate="print"/>
          <a:srcRect/>
          <a:stretch>
            <a:fillRect/>
          </a:stretch>
        </p:blipFill>
        <p:spPr bwMode="auto">
          <a:xfrm>
            <a:off x="1835696" y="404664"/>
            <a:ext cx="6379642" cy="5904655"/>
          </a:xfrm>
          <a:prstGeom prst="rect">
            <a:avLst/>
          </a:prstGeom>
          <a:noFill/>
        </p:spPr>
      </p:pic>
      <p:pic>
        <p:nvPicPr>
          <p:cNvPr id="2" name="Audio 1">
            <a:hlinkClick r:id="" action="ppaction://media"/>
            <a:extLst>
              <a:ext uri="{FF2B5EF4-FFF2-40B4-BE49-F238E27FC236}">
                <a16:creationId xmlns:a16="http://schemas.microsoft.com/office/drawing/2014/main" id="{6A0C9BAD-A11D-D24C-B2CA-06F2CFFE7BF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2206"/>
    </mc:Choice>
    <mc:Fallback xmlns="">
      <p:transition spd="slow" advTm="322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0"/>
            <a:ext cx="8280920" cy="6555641"/>
          </a:xfrm>
          <a:prstGeom prst="rect">
            <a:avLst/>
          </a:prstGeom>
          <a:noFill/>
        </p:spPr>
        <p:txBody>
          <a:bodyPr wrap="square" rtlCol="1">
            <a:spAutoFit/>
          </a:bodyPr>
          <a:lstStyle/>
          <a:p>
            <a:pPr algn="r" rtl="1"/>
            <a:r>
              <a:rPr lang="fa-IR" sz="2800" b="1" dirty="0">
                <a:solidFill>
                  <a:schemeClr val="accent1">
                    <a:lumMod val="75000"/>
                  </a:schemeClr>
                </a:solidFill>
                <a:cs typeface="B Nazanin" panose="00000400000000000000" pitchFamily="2" charset="-78"/>
              </a:rPr>
              <a:t>سر</a:t>
            </a:r>
          </a:p>
          <a:p>
            <a:pPr algn="justLow" rtl="1"/>
            <a:r>
              <a:rPr lang="fa-IR" sz="2800" b="1" dirty="0">
                <a:cs typeface="B Nazanin" panose="00000400000000000000" pitchFamily="2" charset="-78"/>
              </a:rPr>
              <a:t>در طی معاینه پرستار از مشاهده و لمس و هم چنین سمع استفاده می کند.</a:t>
            </a:r>
          </a:p>
          <a:p>
            <a:pPr algn="r" rtl="1"/>
            <a:r>
              <a:rPr lang="fa-IR" sz="2800" b="1" dirty="0">
                <a:solidFill>
                  <a:schemeClr val="accent1">
                    <a:lumMod val="75000"/>
                  </a:schemeClr>
                </a:solidFill>
                <a:cs typeface="B Nazanin" panose="00000400000000000000" pitchFamily="2" charset="-78"/>
              </a:rPr>
              <a:t>جمجمه و صورت</a:t>
            </a:r>
          </a:p>
          <a:p>
            <a:pPr algn="justLow" rtl="1"/>
            <a:r>
              <a:rPr lang="fa-IR" sz="2800" b="1" dirty="0">
                <a:cs typeface="B Nazanin" panose="00000400000000000000" pitchFamily="2" charset="-78"/>
              </a:rPr>
              <a:t>دامنه وسیعی از اشکال طبیعی جمجمه ها وجود دارد. سری که اندازه طبیعی دارد را </a:t>
            </a:r>
            <a:r>
              <a:rPr lang="fa-IR" sz="2800" b="1" dirty="0">
                <a:solidFill>
                  <a:srgbClr val="FF0000"/>
                </a:solidFill>
                <a:cs typeface="B Nazanin" panose="00000400000000000000" pitchFamily="2" charset="-78"/>
              </a:rPr>
              <a:t>نرمو سفالیک </a:t>
            </a:r>
            <a:r>
              <a:rPr lang="fa-IR" sz="2800" b="1" dirty="0">
                <a:cs typeface="B Nazanin" panose="00000400000000000000" pitchFamily="2" charset="-78"/>
              </a:rPr>
              <a:t>گویند.</a:t>
            </a:r>
          </a:p>
          <a:p>
            <a:pPr algn="r" rtl="1"/>
            <a:r>
              <a:rPr lang="fa-IR" sz="2800" b="1" dirty="0">
                <a:cs typeface="B Nazanin" panose="00000400000000000000" pitchFamily="2" charset="-78"/>
              </a:rPr>
              <a:t>جمجمه از نظر شکل، اندازه، و تقارن نگاه می شود. اگر اندازه جمجمه غیر طبیعی است  محیط آن از بالای ابروها اندازه گیری می شود.</a:t>
            </a:r>
          </a:p>
          <a:p>
            <a:pPr algn="justLow" rtl="1"/>
            <a:r>
              <a:rPr lang="fa-IR" sz="2800" b="1" dirty="0">
                <a:cs typeface="B Nazanin" panose="00000400000000000000" pitchFamily="2" charset="-78"/>
              </a:rPr>
              <a:t>جمجمه از نظر نادول یا توده ها و فرورفتگی ها لمس می شود. از حرکات چرخشی آهسته با نوک انگشتان استفاده می شود.</a:t>
            </a:r>
          </a:p>
          <a:p>
            <a:pPr algn="r" rtl="1"/>
            <a:r>
              <a:rPr lang="fa-IR" sz="2800" b="1" dirty="0">
                <a:cs typeface="B Nazanin" panose="00000400000000000000" pitchFamily="2" charset="-78"/>
              </a:rPr>
              <a:t>حالت صورت از نظر متقارن بودن یا نامتقارن بودن مشاهده می شود.</a:t>
            </a:r>
          </a:p>
          <a:p>
            <a:pPr algn="r" rtl="1"/>
            <a:r>
              <a:rPr lang="fa-IR" sz="2800" b="1" dirty="0">
                <a:cs typeface="B Nazanin" panose="00000400000000000000" pitchFamily="2" charset="-78"/>
              </a:rPr>
              <a:t>چشم ها از نظر ادم و گودافتادگی نگاه می شود.</a:t>
            </a:r>
          </a:p>
          <a:p>
            <a:pPr algn="justLow" rtl="1"/>
            <a:r>
              <a:rPr lang="fa-IR" sz="2800" b="1" dirty="0">
                <a:cs typeface="B Nazanin" panose="00000400000000000000" pitchFamily="2" charset="-78"/>
              </a:rPr>
              <a:t>به تقارن حرکات چهره توجه می شود. از بیمار می خواهیم ابروها را بالا ببرد و اخم کند یا ابروها را پایین بیاورد. چشم ها را محکم ببندد،گونه ها را پف کند، لبخند بزند...</a:t>
            </a:r>
          </a:p>
        </p:txBody>
      </p:sp>
      <p:pic>
        <p:nvPicPr>
          <p:cNvPr id="3" name="Audio 2">
            <a:hlinkClick r:id="" action="ppaction://media"/>
            <a:extLst>
              <a:ext uri="{FF2B5EF4-FFF2-40B4-BE49-F238E27FC236}">
                <a16:creationId xmlns:a16="http://schemas.microsoft.com/office/drawing/2014/main" id="{2A90106F-BD35-8EA5-4567-18EBF01E0B8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6368"/>
    </mc:Choice>
    <mc:Fallback xmlns="">
      <p:transition spd="slow" advTm="86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1"/>
          <p:cNvPicPr>
            <a:picLocks noChangeAspect="1" noChangeArrowheads="1"/>
          </p:cNvPicPr>
          <p:nvPr/>
        </p:nvPicPr>
        <p:blipFill>
          <a:blip r:embed="rId5" cstate="print"/>
          <a:srcRect/>
          <a:stretch>
            <a:fillRect/>
          </a:stretch>
        </p:blipFill>
        <p:spPr>
          <a:xfrm>
            <a:off x="1676400" y="1450975"/>
            <a:ext cx="3657600" cy="2587625"/>
          </a:xfrm>
          <a:prstGeom prst="rect">
            <a:avLst/>
          </a:prstGeom>
        </p:spPr>
      </p:pic>
      <p:pic>
        <p:nvPicPr>
          <p:cNvPr id="3" name="Picture 12"/>
          <p:cNvPicPr>
            <a:picLocks noChangeAspect="1" noChangeArrowheads="1"/>
          </p:cNvPicPr>
          <p:nvPr/>
        </p:nvPicPr>
        <p:blipFill>
          <a:blip r:embed="rId6" cstate="print"/>
          <a:srcRect/>
          <a:stretch>
            <a:fillRect/>
          </a:stretch>
        </p:blipFill>
        <p:spPr>
          <a:xfrm>
            <a:off x="5105400" y="3844925"/>
            <a:ext cx="3505200" cy="2479675"/>
          </a:xfrm>
          <a:prstGeom prst="rect">
            <a:avLst/>
          </a:prstGeom>
        </p:spPr>
      </p:pic>
      <p:sp>
        <p:nvSpPr>
          <p:cNvPr id="5" name="Rectangle 4"/>
          <p:cNvSpPr/>
          <p:nvPr/>
        </p:nvSpPr>
        <p:spPr>
          <a:xfrm>
            <a:off x="1214414" y="928670"/>
            <a:ext cx="3929090" cy="369332"/>
          </a:xfrm>
          <a:prstGeom prst="rect">
            <a:avLst/>
          </a:prstGeom>
        </p:spPr>
        <p:txBody>
          <a:bodyPr wrap="square">
            <a:spAutoFit/>
          </a:bodyPr>
          <a:lstStyle/>
          <a:p>
            <a:pPr algn="ctr"/>
            <a:r>
              <a:rPr lang="en-US" dirty="0"/>
              <a:t>Cushing’s Disease</a:t>
            </a:r>
          </a:p>
        </p:txBody>
      </p:sp>
      <p:sp>
        <p:nvSpPr>
          <p:cNvPr id="6" name="Rectangle 5"/>
          <p:cNvSpPr/>
          <p:nvPr/>
        </p:nvSpPr>
        <p:spPr>
          <a:xfrm>
            <a:off x="4000496" y="5692146"/>
            <a:ext cx="1500198" cy="369332"/>
          </a:xfrm>
          <a:prstGeom prst="rect">
            <a:avLst/>
          </a:prstGeom>
        </p:spPr>
        <p:txBody>
          <a:bodyPr wrap="square">
            <a:spAutoFit/>
          </a:bodyPr>
          <a:lstStyle/>
          <a:p>
            <a:pPr algn="ctr"/>
            <a:r>
              <a:rPr lang="en-US" dirty="0" err="1"/>
              <a:t>Myxedema</a:t>
            </a:r>
            <a:endParaRPr lang="en-US" dirty="0"/>
          </a:p>
        </p:txBody>
      </p:sp>
      <p:pic>
        <p:nvPicPr>
          <p:cNvPr id="4" name="Audio 3">
            <a:hlinkClick r:id="" action="ppaction://media"/>
            <a:extLst>
              <a:ext uri="{FF2B5EF4-FFF2-40B4-BE49-F238E27FC236}">
                <a16:creationId xmlns:a16="http://schemas.microsoft.com/office/drawing/2014/main" id="{F8F464A0-EDB6-640A-F9E6-D82F5B0D999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3512"/>
    </mc:Choice>
    <mc:Fallback xmlns="">
      <p:transition spd="slow" advTm="335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در بزرگسالان سر بزرگ می تواند در نتیجه تغییر شکل استخوان ها یا آکرومگالی </a:t>
            </a:r>
            <a:r>
              <a:rPr lang="en-US" dirty="0" err="1">
                <a:latin typeface="Times New Roman" panose="02020603050405020304" pitchFamily="18" charset="0"/>
                <a:cs typeface="Times New Roman" panose="02020603050405020304" pitchFamily="18" charset="0"/>
              </a:rPr>
              <a:t>acromegally</a:t>
            </a:r>
            <a:r>
              <a:rPr lang="fa-IR" dirty="0">
                <a:cs typeface="B Nazanin" panose="00000400000000000000" pitchFamily="2" charset="-78"/>
              </a:rPr>
              <a:t> باشد. تغییر شکل های استخوانی (بیماری پاجت </a:t>
            </a:r>
            <a:r>
              <a:rPr lang="en-US" dirty="0" err="1">
                <a:latin typeface="Times New Roman" panose="02020603050405020304" pitchFamily="18" charset="0"/>
                <a:cs typeface="Times New Roman" panose="02020603050405020304" pitchFamily="18" charset="0"/>
              </a:rPr>
              <a:t>paget</a:t>
            </a:r>
            <a:r>
              <a:rPr lang="en-US" dirty="0">
                <a:latin typeface="Times New Roman" panose="02020603050405020304" pitchFamily="18" charset="0"/>
                <a:cs typeface="Times New Roman" panose="02020603050405020304" pitchFamily="18" charset="0"/>
              </a:rPr>
              <a:t> disease</a:t>
            </a:r>
            <a:r>
              <a:rPr lang="fa-IR" dirty="0">
                <a:cs typeface="B Nazanin" panose="00000400000000000000" pitchFamily="2" charset="-78"/>
              </a:rPr>
              <a:t>) اختلالی است که در آن ضخامت استخوان افزایش می یابد.</a:t>
            </a:r>
          </a:p>
          <a:p>
            <a:pPr algn="justLow" rtl="1"/>
            <a:r>
              <a:rPr lang="fa-IR" dirty="0">
                <a:cs typeface="B Nazanin" panose="00000400000000000000" pitchFamily="2" charset="-78"/>
              </a:rPr>
              <a:t>جمجمه، ستون فقرات، لگن و ران محل های معمول برای گرفتاری هستند. وقتی جمجمه گرفتار می شود بزرگ شده و عروق سطحی آن برآمده شده و اغلب شنوایی فرد مختل می شود. </a:t>
            </a:r>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F27CE5D0-42DA-8DFA-9A20-9BAE1272C7F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037469665"/>
      </p:ext>
    </p:extLst>
  </p:cSld>
  <p:clrMapOvr>
    <a:masterClrMapping/>
  </p:clrMapOvr>
  <mc:AlternateContent xmlns:mc="http://schemas.openxmlformats.org/markup-compatibility/2006" xmlns:p14="http://schemas.microsoft.com/office/powerpoint/2010/main">
    <mc:Choice Requires="p14">
      <p:transition spd="slow" p14:dur="2000" advTm="62159"/>
    </mc:Choice>
    <mc:Fallback xmlns="">
      <p:transition spd="slow" advTm="621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آکرومگالی اختلالی است که در نتیجه افزایش ترشح هورمون رشد ایجاد می شود که جمجمه بزرگ و ضخیم شده و درازای فک افزایش می یابد. بینی و پیشانی برآمدگی بیشتری پیدا می کنند و شکل صورت خشن به نظر می رسد. </a:t>
            </a:r>
          </a:p>
          <a:p>
            <a:pPr algn="justLow" rtl="1"/>
            <a:r>
              <a:rPr lang="fa-IR" dirty="0">
                <a:cs typeface="B Nazanin" panose="00000400000000000000" pitchFamily="2" charset="-78"/>
              </a:rPr>
              <a:t>اختلالات زیادی باعث تغییر در شکل یا وضعیت صورت می شوند. بیماری های قلبی یا کلیوی می توانند سبب ادم پلک ها شوند. افزایش فعالیت تیروئید (هیپرتیروئیدیسم) می تواند سبب اگزوفتالمی شود که بیرون زدگی کره چشم همراه با بالا رفتن پلک های فوقانی که باعث ایجاد چهره ترسناک شده است مشخص می گردد. </a:t>
            </a:r>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3BD13281-24EC-9CC0-3C46-C35B91D503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33713201"/>
      </p:ext>
    </p:extLst>
  </p:cSld>
  <p:clrMapOvr>
    <a:masterClrMapping/>
  </p:clrMapOvr>
  <mc:AlternateContent xmlns:mc="http://schemas.openxmlformats.org/markup-compatibility/2006" xmlns:p14="http://schemas.microsoft.com/office/powerpoint/2010/main">
    <mc:Choice Requires="p14">
      <p:transition spd="slow" p14:dur="2000" advTm="41127"/>
    </mc:Choice>
    <mc:Fallback xmlns="">
      <p:transition spd="slow" advTm="411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descr="C:\My Documents\GRAPHICS\med photos\Goiter.jpg"/>
          <p:cNvPicPr>
            <a:picLocks noChangeAspect="1" noChangeArrowheads="1"/>
          </p:cNvPicPr>
          <p:nvPr/>
        </p:nvPicPr>
        <p:blipFill>
          <a:blip r:embed="rId5" cstate="print"/>
          <a:srcRect/>
          <a:stretch>
            <a:fillRect/>
          </a:stretch>
        </p:blipFill>
        <p:spPr>
          <a:xfrm>
            <a:off x="5500694" y="1371600"/>
            <a:ext cx="3017831" cy="4986358"/>
          </a:xfrm>
          <a:prstGeom prst="rect">
            <a:avLst/>
          </a:prstGeom>
        </p:spPr>
      </p:pic>
      <p:pic>
        <p:nvPicPr>
          <p:cNvPr id="3" name="Picture 8" descr="C:\My Documents\GRAPHICS\med photos\Exophthalmus.jpg"/>
          <p:cNvPicPr>
            <a:picLocks noChangeAspect="1" noChangeArrowheads="1"/>
          </p:cNvPicPr>
          <p:nvPr/>
        </p:nvPicPr>
        <p:blipFill>
          <a:blip r:embed="rId6" cstate="print"/>
          <a:srcRect/>
          <a:stretch>
            <a:fillRect/>
          </a:stretch>
        </p:blipFill>
        <p:spPr>
          <a:xfrm>
            <a:off x="1071538" y="285728"/>
            <a:ext cx="4124348" cy="2962290"/>
          </a:xfrm>
          <a:prstGeom prst="rect">
            <a:avLst/>
          </a:prstGeom>
        </p:spPr>
      </p:pic>
      <p:sp>
        <p:nvSpPr>
          <p:cNvPr id="4" name="Rectangle 3"/>
          <p:cNvSpPr/>
          <p:nvPr/>
        </p:nvSpPr>
        <p:spPr>
          <a:xfrm>
            <a:off x="1244555" y="0"/>
            <a:ext cx="4103735" cy="369332"/>
          </a:xfrm>
          <a:prstGeom prst="rect">
            <a:avLst/>
          </a:prstGeom>
        </p:spPr>
        <p:txBody>
          <a:bodyPr wrap="square">
            <a:spAutoFit/>
          </a:bodyPr>
          <a:lstStyle/>
          <a:p>
            <a:pPr algn="ctr"/>
            <a:r>
              <a:rPr lang="en-US" dirty="0" err="1"/>
              <a:t>Exophthalmos</a:t>
            </a:r>
            <a:endParaRPr lang="en-US" dirty="0"/>
          </a:p>
        </p:txBody>
      </p:sp>
      <p:sp>
        <p:nvSpPr>
          <p:cNvPr id="5" name="Rectangle 4"/>
          <p:cNvSpPr/>
          <p:nvPr/>
        </p:nvSpPr>
        <p:spPr>
          <a:xfrm>
            <a:off x="6286512" y="785794"/>
            <a:ext cx="2071702" cy="369332"/>
          </a:xfrm>
          <a:prstGeom prst="rect">
            <a:avLst/>
          </a:prstGeom>
        </p:spPr>
        <p:txBody>
          <a:bodyPr wrap="square">
            <a:spAutoFit/>
          </a:bodyPr>
          <a:lstStyle/>
          <a:p>
            <a:pPr algn="ctr"/>
            <a:r>
              <a:rPr lang="en-US" dirty="0"/>
              <a:t>Goiter</a:t>
            </a:r>
          </a:p>
        </p:txBody>
      </p:sp>
      <p:pic>
        <p:nvPicPr>
          <p:cNvPr id="6" name="Picture 8" descr="C:\My Documents\GRAPHICS\med photos\Tonsils-Mouth.jpg"/>
          <p:cNvPicPr>
            <a:picLocks noChangeAspect="1" noChangeArrowheads="1"/>
          </p:cNvPicPr>
          <p:nvPr/>
        </p:nvPicPr>
        <p:blipFill>
          <a:blip r:embed="rId7" cstate="print"/>
          <a:srcRect/>
          <a:stretch>
            <a:fillRect/>
          </a:stretch>
        </p:blipFill>
        <p:spPr>
          <a:xfrm>
            <a:off x="0" y="3786190"/>
            <a:ext cx="2357454" cy="2808292"/>
          </a:xfrm>
          <a:prstGeom prst="rect">
            <a:avLst/>
          </a:prstGeom>
        </p:spPr>
      </p:pic>
      <p:pic>
        <p:nvPicPr>
          <p:cNvPr id="7" name="Picture 10" descr="C:\My Documents\GRAPHICS\med photos\cleftlp5.gif"/>
          <p:cNvPicPr>
            <a:picLocks noChangeAspect="1" noChangeArrowheads="1"/>
          </p:cNvPicPr>
          <p:nvPr/>
        </p:nvPicPr>
        <p:blipFill>
          <a:blip r:embed="rId8" cstate="print"/>
          <a:srcRect/>
          <a:stretch>
            <a:fillRect/>
          </a:stretch>
        </p:blipFill>
        <p:spPr>
          <a:xfrm>
            <a:off x="2500298" y="3714751"/>
            <a:ext cx="2643206" cy="3000397"/>
          </a:xfrm>
          <a:prstGeom prst="rect">
            <a:avLst/>
          </a:prstGeom>
        </p:spPr>
      </p:pic>
      <p:pic>
        <p:nvPicPr>
          <p:cNvPr id="8" name="Audio 7">
            <a:hlinkClick r:id="" action="ppaction://media"/>
            <a:extLst>
              <a:ext uri="{FF2B5EF4-FFF2-40B4-BE49-F238E27FC236}">
                <a16:creationId xmlns:a16="http://schemas.microsoft.com/office/drawing/2014/main" id="{934EC1CC-251A-36E5-DE48-60AD55499DE7}"/>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4122"/>
    </mc:Choice>
    <mc:Fallback xmlns="">
      <p:transition spd="slow" advTm="241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cs typeface="B Nazanin" panose="00000400000000000000" pitchFamily="2" charset="-78"/>
              </a:rPr>
              <a:t>کاهش فعالیت تیروئید (هایپوتیروئیدیسم یا میگزودما) می تواند باعث ایجاد صورت پف آلود و خشک همراه با پوست خشک و چهره خشن شود که به صورت میگزودم معروف است و موهای سر و ابروها نیز نازک می شود. </a:t>
            </a:r>
          </a:p>
          <a:p>
            <a:pPr algn="justLow" rtl="1"/>
            <a:r>
              <a:rPr lang="fa-IR" dirty="0">
                <a:cs typeface="B Nazanin" panose="00000400000000000000" pitchFamily="2" charset="-78"/>
              </a:rPr>
              <a:t>سندرم کوشینگ اختلالی است که در آن تولید هورمون آدرنال افزایش یافته و باعث گردی صورت و قرمزی گونه ها می شود که به صورت ماه </a:t>
            </a:r>
            <a:r>
              <a:rPr lang="en-US" dirty="0">
                <a:latin typeface="Times New Roman" panose="02020603050405020304" pitchFamily="18" charset="0"/>
                <a:cs typeface="Times New Roman" panose="02020603050405020304" pitchFamily="18" charset="0"/>
              </a:rPr>
              <a:t>moon face</a:t>
            </a:r>
            <a:r>
              <a:rPr lang="fa-IR" dirty="0">
                <a:latin typeface="Times New Roman" panose="02020603050405020304" pitchFamily="18" charset="0"/>
                <a:cs typeface="Times New Roman" panose="02020603050405020304" pitchFamily="18" charset="0"/>
              </a:rPr>
              <a:t> </a:t>
            </a:r>
            <a:r>
              <a:rPr lang="fa-IR" dirty="0">
                <a:cs typeface="B Nazanin" panose="00000400000000000000" pitchFamily="2" charset="-78"/>
              </a:rPr>
              <a:t>معروف است و رشد شدید موهای لب های فوقانی، چانه و نواحی سبیل ها را به همراه دارد. </a:t>
            </a:r>
          </a:p>
          <a:p>
            <a:pPr algn="justLow" rtl="1"/>
            <a:r>
              <a:rPr lang="fa-IR" dirty="0">
                <a:cs typeface="B Nazanin" panose="00000400000000000000" pitchFamily="2" charset="-78"/>
              </a:rPr>
              <a:t>دریافت هورمون های مصنوعی آدرنال هم باعث ایجاد این تغییرات می شود. بیماری های طولانی، سوء تغذیه و دهیدرتاسیون می تواند سبب فرورفتگی چشم ها، گونه ها و نواحی گیجگاهی شود.</a:t>
            </a:r>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E1B12B84-D0A2-C748-B035-C2ED8CDCE45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32644554"/>
      </p:ext>
    </p:extLst>
  </p:cSld>
  <p:clrMapOvr>
    <a:masterClrMapping/>
  </p:clrMapOvr>
  <mc:AlternateContent xmlns:mc="http://schemas.openxmlformats.org/markup-compatibility/2006" xmlns:p14="http://schemas.microsoft.com/office/powerpoint/2010/main">
    <mc:Choice Requires="p14">
      <p:transition spd="slow" p14:dur="2000" advTm="35900"/>
    </mc:Choice>
    <mc:Fallback xmlns="">
      <p:transition spd="slow" advTm="359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555641"/>
          </a:xfrm>
          <a:prstGeom prst="rect">
            <a:avLst/>
          </a:prstGeom>
          <a:noFill/>
        </p:spPr>
        <p:txBody>
          <a:bodyPr wrap="square" rtlCol="1">
            <a:spAutoFit/>
          </a:bodyPr>
          <a:lstStyle/>
          <a:p>
            <a:pPr algn="r" rtl="1"/>
            <a:r>
              <a:rPr lang="fa-IR" sz="2800" b="1" dirty="0">
                <a:solidFill>
                  <a:srgbClr val="FF0000"/>
                </a:solidFill>
                <a:cs typeface="B Nazanin" panose="00000400000000000000" pitchFamily="2" charset="-78"/>
              </a:rPr>
              <a:t>چشم ها و بینایی</a:t>
            </a:r>
          </a:p>
          <a:p>
            <a:pPr algn="r" rtl="1"/>
            <a:r>
              <a:rPr lang="fa-IR" sz="2800" dirty="0">
                <a:cs typeface="B Nazanin" panose="00000400000000000000" pitchFamily="2" charset="-78"/>
              </a:rPr>
              <a:t>توصیه می شود افراد زیر 40 سال هر 3-5 سال چشم هایشان را معاینه کنند. در صورت وجود سابقه خانوادگی دیابت، پرفشاری خون، دیسکرازی خونی یا بیماری چشمی معاینه چشم به صورت مکرر انجام شود.</a:t>
            </a:r>
          </a:p>
          <a:p>
            <a:pPr algn="r" rtl="1"/>
            <a:r>
              <a:rPr lang="fa-IR" sz="2800" dirty="0">
                <a:cs typeface="B Nazanin" panose="00000400000000000000" pitchFamily="2" charset="-78"/>
              </a:rPr>
              <a:t>معاینه چشم ها معمولاً شامل بررسی دقت بینایی، حرکت چشمی، میدان بینایی و ساختمان خارجی چشم است.</a:t>
            </a:r>
          </a:p>
          <a:p>
            <a:pPr algn="r" rtl="1"/>
            <a:r>
              <a:rPr lang="fa-IR" sz="2800" dirty="0">
                <a:cs typeface="B Nazanin" panose="00000400000000000000" pitchFamily="2" charset="-78"/>
              </a:rPr>
              <a:t>نزدیک بینی</a:t>
            </a:r>
            <a:r>
              <a:rPr lang="en-US" sz="2800" dirty="0">
                <a:cs typeface="B Nazanin" panose="00000400000000000000" pitchFamily="2" charset="-78"/>
              </a:rPr>
              <a:t>  </a:t>
            </a:r>
            <a:r>
              <a:rPr lang="en-US" sz="2800" dirty="0">
                <a:latin typeface="Times New Roman" panose="02020603050405020304" pitchFamily="18" charset="0"/>
                <a:cs typeface="Times New Roman" panose="02020603050405020304" pitchFamily="18" charset="0"/>
              </a:rPr>
              <a:t>myopia</a:t>
            </a:r>
            <a:endParaRPr lang="fa-IR" sz="2800" dirty="0">
              <a:latin typeface="Times New Roman" panose="02020603050405020304" pitchFamily="18" charset="0"/>
              <a:cs typeface="Times New Roman" panose="02020603050405020304" pitchFamily="18" charset="0"/>
            </a:endParaRPr>
          </a:p>
          <a:p>
            <a:pPr algn="r" rtl="1"/>
            <a:r>
              <a:rPr lang="fa-IR" sz="2800" dirty="0">
                <a:cs typeface="B Nazanin" panose="00000400000000000000" pitchFamily="2" charset="-78"/>
              </a:rPr>
              <a:t>دوربینی </a:t>
            </a:r>
            <a:r>
              <a:rPr lang="en-US" sz="2800" dirty="0" err="1">
                <a:latin typeface="Times New Roman" panose="02020603050405020304" pitchFamily="18" charset="0"/>
                <a:cs typeface="Times New Roman" panose="02020603050405020304" pitchFamily="18" charset="0"/>
              </a:rPr>
              <a:t>hyperopia</a:t>
            </a:r>
            <a:endParaRPr lang="fa-IR" sz="2800" dirty="0">
              <a:latin typeface="Times New Roman" panose="02020603050405020304" pitchFamily="18" charset="0"/>
              <a:cs typeface="Times New Roman" panose="02020603050405020304" pitchFamily="18" charset="0"/>
            </a:endParaRPr>
          </a:p>
          <a:p>
            <a:pPr algn="r" rtl="1"/>
            <a:r>
              <a:rPr lang="fa-IR" sz="2800" dirty="0">
                <a:cs typeface="B Nazanin" panose="00000400000000000000" pitchFamily="2" charset="-78"/>
              </a:rPr>
              <a:t>پیرچشمی</a:t>
            </a:r>
            <a:r>
              <a:rPr lang="en-US" sz="2800" dirty="0">
                <a:cs typeface="B Nazanin" panose="00000400000000000000" pitchFamily="2" charset="-78"/>
              </a:rPr>
              <a:t> </a:t>
            </a:r>
            <a:r>
              <a:rPr lang="en-US" sz="2800" dirty="0" err="1">
                <a:latin typeface="Times New Roman" panose="02020603050405020304" pitchFamily="18" charset="0"/>
                <a:cs typeface="Times New Roman" panose="02020603050405020304" pitchFamily="18" charset="0"/>
              </a:rPr>
              <a:t>presbyopia</a:t>
            </a:r>
            <a:endParaRPr lang="fa-IR" sz="2800" dirty="0">
              <a:latin typeface="Times New Roman" panose="02020603050405020304" pitchFamily="18" charset="0"/>
              <a:cs typeface="Times New Roman" panose="02020603050405020304" pitchFamily="18" charset="0"/>
            </a:endParaRPr>
          </a:p>
          <a:p>
            <a:pPr algn="r" rtl="1"/>
            <a:r>
              <a:rPr lang="fa-IR" sz="2800" dirty="0">
                <a:cs typeface="B Nazanin" panose="00000400000000000000" pitchFamily="2" charset="-78"/>
              </a:rPr>
              <a:t>آستیگماتیسم</a:t>
            </a:r>
            <a:r>
              <a:rPr lang="en-US" sz="2800" dirty="0">
                <a:latin typeface="Times New Roman" panose="02020603050405020304" pitchFamily="18" charset="0"/>
                <a:cs typeface="Times New Roman" panose="02020603050405020304" pitchFamily="18" charset="0"/>
              </a:rPr>
              <a:t>astigmatism</a:t>
            </a:r>
            <a:endParaRPr lang="fa-IR" sz="2800" dirty="0">
              <a:latin typeface="Times New Roman" panose="02020603050405020304" pitchFamily="18" charset="0"/>
              <a:cs typeface="Times New Roman" panose="02020603050405020304" pitchFamily="18" charset="0"/>
            </a:endParaRPr>
          </a:p>
          <a:p>
            <a:pPr algn="r" rtl="1"/>
            <a:r>
              <a:rPr lang="fa-IR" sz="2800" dirty="0">
                <a:solidFill>
                  <a:srgbClr val="FF0000"/>
                </a:solidFill>
                <a:cs typeface="B Nazanin" panose="00000400000000000000" pitchFamily="2" charset="-78"/>
              </a:rPr>
              <a:t>بررسی</a:t>
            </a:r>
            <a:r>
              <a:rPr lang="fa-IR" sz="2800" dirty="0">
                <a:cs typeface="B Nazanin" panose="00000400000000000000" pitchFamily="2" charset="-78"/>
              </a:rPr>
              <a:t>: ابروها را از نظر توزیع مو و وضعیت قرارگیری و کیفیت پوست و حرکت نگاه کنید</a:t>
            </a:r>
          </a:p>
          <a:p>
            <a:pPr algn="r" rtl="1"/>
            <a:r>
              <a:rPr lang="fa-IR" sz="2800" dirty="0">
                <a:cs typeface="B Nazanin" panose="00000400000000000000" pitchFamily="2" charset="-78"/>
              </a:rPr>
              <a:t>پلک ها را از نظر مشخصات سطحی (مثل کیفیت و بافت پوست)، وضعیت پلک در رابطه با قرنیه، توانایی چشمک زدن(پلک زدن) و پلک زدن های مکر نگاه کنید.</a:t>
            </a:r>
          </a:p>
          <a:p>
            <a:pPr algn="r" rtl="1"/>
            <a:endParaRPr lang="fa-IR" sz="2800" b="1" dirty="0"/>
          </a:p>
        </p:txBody>
      </p:sp>
      <p:pic>
        <p:nvPicPr>
          <p:cNvPr id="3" name="Audio 2">
            <a:hlinkClick r:id="" action="ppaction://media"/>
            <a:extLst>
              <a:ext uri="{FF2B5EF4-FFF2-40B4-BE49-F238E27FC236}">
                <a16:creationId xmlns:a16="http://schemas.microsoft.com/office/drawing/2014/main" id="{73FB18F6-4D07-9D0D-933C-761A66B9FFF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6783"/>
    </mc:Choice>
    <mc:Fallback xmlns="">
      <p:transition spd="slow" advTm="66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Low" rtl="1"/>
            <a:r>
              <a:rPr lang="fa-IR" dirty="0">
                <a:latin typeface="Times New Roman" panose="02020603050405020304" pitchFamily="18" charset="0"/>
                <a:cs typeface="B Nazanin" panose="00000400000000000000" pitchFamily="2" charset="-78"/>
              </a:rPr>
              <a:t>در صورتی که پلک ها در پایین یا روی لبه ها مردمک قرار بگیرد به آن پتوزیس </a:t>
            </a:r>
            <a:r>
              <a:rPr lang="en-US" dirty="0">
                <a:latin typeface="Times New Roman" panose="02020603050405020304" pitchFamily="18" charset="0"/>
                <a:cs typeface="B Nazanin" panose="00000400000000000000" pitchFamily="2" charset="-78"/>
              </a:rPr>
              <a:t>ptosis</a:t>
            </a:r>
            <a:r>
              <a:rPr lang="fa-IR" dirty="0">
                <a:latin typeface="Times New Roman" panose="02020603050405020304" pitchFamily="18" charset="0"/>
                <a:cs typeface="B Nazanin" panose="00000400000000000000" pitchFamily="2" charset="-78"/>
              </a:rPr>
              <a:t> (افتادگی پلک) گویند و معمولا با پیری، ادم ناشی از حساسیت دارویی یا بیماری سیستمیک (مثل بیماری کلیوی)، نقض مادرزادی در عضله پلک، بیماری عصبی عضلانی (مثل میاستنی گراویس) و آسیب عصب سوم جمجمه ایی وجود دارد. </a:t>
            </a:r>
          </a:p>
          <a:p>
            <a:pPr algn="justLow" rtl="1"/>
            <a:r>
              <a:rPr lang="fa-IR" dirty="0">
                <a:latin typeface="Times New Roman" panose="02020603050405020304" pitchFamily="18" charset="0"/>
                <a:cs typeface="B Nazanin" panose="00000400000000000000" pitchFamily="2" charset="-78"/>
              </a:rPr>
              <a:t>برگشتن پلک ها به خارج را اکتروپیون </a:t>
            </a:r>
            <a:r>
              <a:rPr lang="en-US" dirty="0" err="1">
                <a:latin typeface="Times New Roman" panose="02020603050405020304" pitchFamily="18" charset="0"/>
                <a:cs typeface="B Nazanin" panose="00000400000000000000" pitchFamily="2" charset="-78"/>
              </a:rPr>
              <a:t>ectropion</a:t>
            </a:r>
            <a:r>
              <a:rPr lang="fa-IR" dirty="0">
                <a:latin typeface="Times New Roman" panose="02020603050405020304" pitchFamily="18" charset="0"/>
                <a:cs typeface="B Nazanin" panose="00000400000000000000" pitchFamily="2" charset="-78"/>
              </a:rPr>
              <a:t> و برعکس برگشتن پلک ها به داخل را انترو پیون </a:t>
            </a:r>
            <a:r>
              <a:rPr lang="en-US" dirty="0" err="1">
                <a:latin typeface="Times New Roman" panose="02020603050405020304" pitchFamily="18" charset="0"/>
                <a:cs typeface="B Nazanin" panose="00000400000000000000" pitchFamily="2" charset="-78"/>
              </a:rPr>
              <a:t>entropion</a:t>
            </a:r>
            <a:r>
              <a:rPr lang="fa-IR" dirty="0">
                <a:latin typeface="Times New Roman" panose="02020603050405020304" pitchFamily="18" charset="0"/>
                <a:cs typeface="B Nazanin" panose="00000400000000000000" pitchFamily="2" charset="-78"/>
              </a:rPr>
              <a:t> گویند. </a:t>
            </a:r>
          </a:p>
          <a:p>
            <a:pPr algn="justLow" rtl="1"/>
            <a:r>
              <a:rPr lang="fa-IR" dirty="0">
                <a:latin typeface="Times New Roman" panose="02020603050405020304" pitchFamily="18" charset="0"/>
                <a:cs typeface="B Nazanin" panose="00000400000000000000" pitchFamily="2" charset="-78"/>
              </a:rPr>
              <a:t>این حالات غیرطبیعی اغلب با آسیب های نشان گذار یا فرایند پیری بوجود می آیند. </a:t>
            </a:r>
            <a:endParaRPr lang="en-US" dirty="0">
              <a:latin typeface="Times New Roman" panose="02020603050405020304" pitchFamily="18" charset="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5" name="Audio 4">
            <a:hlinkClick r:id="" action="ppaction://media"/>
            <a:extLst>
              <a:ext uri="{FF2B5EF4-FFF2-40B4-BE49-F238E27FC236}">
                <a16:creationId xmlns:a16="http://schemas.microsoft.com/office/drawing/2014/main" id="{AE13A46B-4F30-1501-B535-E96D8B290EC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670466556"/>
      </p:ext>
    </p:extLst>
  </p:cSld>
  <p:clrMapOvr>
    <a:masterClrMapping/>
  </p:clrMapOvr>
  <mc:AlternateContent xmlns:mc="http://schemas.openxmlformats.org/markup-compatibility/2006" xmlns:p14="http://schemas.microsoft.com/office/powerpoint/2010/main">
    <mc:Choice Requires="p14">
      <p:transition spd="slow" p14:dur="2000" advTm="38740"/>
    </mc:Choice>
    <mc:Fallback xmlns="">
      <p:transition spd="slow" advTm="38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a:cs typeface="B Nazanin" panose="00000400000000000000" pitchFamily="2" charset="-78"/>
              </a:rPr>
              <a:t>مردمک های بزرگ شده </a:t>
            </a:r>
            <a:r>
              <a:rPr lang="en-US" dirty="0" err="1">
                <a:latin typeface="Times New Roman" panose="02020603050405020304" pitchFamily="18" charset="0"/>
                <a:cs typeface="Times New Roman" panose="02020603050405020304" pitchFamily="18" charset="0"/>
              </a:rPr>
              <a:t>mydriasis</a:t>
            </a:r>
            <a:r>
              <a:rPr lang="fa-IR" dirty="0">
                <a:cs typeface="B Nazanin" panose="00000400000000000000" pitchFamily="2" charset="-78"/>
              </a:rPr>
              <a:t> مشخصه آسیب یا گلوکوم یا اثر برخی داروها (مثل آتروپین، کوکائین، آمفتامین) می باشد. </a:t>
            </a:r>
          </a:p>
          <a:p>
            <a:pPr algn="justLow" rtl="1"/>
            <a:r>
              <a:rPr lang="fa-IR" dirty="0">
                <a:cs typeface="B Nazanin" panose="00000400000000000000" pitchFamily="2" charset="-78"/>
              </a:rPr>
              <a:t>مردمک های منقبض شده (میوزیس) مشخصه التهاب عنبیه با اثر برخی داروها (مانند مرفین، پیلوکارپین، باربیتورات ها، نارکوتیک ها) می باشد.</a:t>
            </a:r>
          </a:p>
          <a:p>
            <a:pPr algn="justLow" rtl="1"/>
            <a:r>
              <a:rPr lang="fa-IR" dirty="0">
                <a:cs typeface="B Nazanin" panose="00000400000000000000" pitchFamily="2" charset="-78"/>
              </a:rPr>
              <a:t>مردمک های نابرابر (آنیزوکوریا) ممکن است در نتیجه اختلالات سیستم اعصاب مرکزی باشد اگرچه تغییرات مختصر ممکن است طبیعی باشد.</a:t>
            </a:r>
          </a:p>
          <a:p>
            <a:pPr algn="justLow" rtl="1"/>
            <a:r>
              <a:rPr lang="fa-IR" dirty="0">
                <a:cs typeface="B Nazanin" panose="00000400000000000000" pitchFamily="2" charset="-78"/>
              </a:rPr>
              <a:t>عنبیه به طور طبیعی مسطح و گرد است. برآمدگی عنبیه به قسمت داخل قرنیه می تواند مشخصه افزایش فشار داخل چشمی باشد. </a:t>
            </a:r>
          </a:p>
          <a:p>
            <a:pPr algn="r" rtl="1"/>
            <a:endParaRPr lang="fa-IR" dirty="0">
              <a:cs typeface="B Nazanin" panose="00000400000000000000" pitchFamily="2" charset="-78"/>
            </a:endParaRPr>
          </a:p>
          <a:p>
            <a:pPr algn="r" rtl="1"/>
            <a:endParaRPr lang="en-US" dirty="0">
              <a:cs typeface="B Nazanin" panose="00000400000000000000" pitchFamily="2" charset="-78"/>
            </a:endParaRPr>
          </a:p>
        </p:txBody>
      </p:sp>
      <p:sp>
        <p:nvSpPr>
          <p:cNvPr id="3" name="Title 2"/>
          <p:cNvSpPr>
            <a:spLocks noGrp="1"/>
          </p:cNvSpPr>
          <p:nvPr>
            <p:ph type="title"/>
          </p:nvPr>
        </p:nvSpPr>
        <p:spPr/>
        <p:txBody>
          <a:bodyPr/>
          <a:lstStyle/>
          <a:p>
            <a:endParaRPr lang="en-US"/>
          </a:p>
        </p:txBody>
      </p:sp>
      <p:pic>
        <p:nvPicPr>
          <p:cNvPr id="4" name="Audio 3">
            <a:hlinkClick r:id="" action="ppaction://media"/>
            <a:extLst>
              <a:ext uri="{FF2B5EF4-FFF2-40B4-BE49-F238E27FC236}">
                <a16:creationId xmlns:a16="http://schemas.microsoft.com/office/drawing/2014/main" id="{05E5F9B5-9B97-C5B0-6EA8-D87495C22F4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715731404"/>
      </p:ext>
    </p:extLst>
  </p:cSld>
  <p:clrMapOvr>
    <a:masterClrMapping/>
  </p:clrMapOvr>
  <mc:AlternateContent xmlns:mc="http://schemas.openxmlformats.org/markup-compatibility/2006" xmlns:p14="http://schemas.microsoft.com/office/powerpoint/2010/main">
    <mc:Choice Requires="p14">
      <p:transition spd="slow" p14:dur="2000" advTm="56245"/>
    </mc:Choice>
    <mc:Fallback xmlns="">
      <p:transition spd="slow" advTm="562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555641"/>
          </a:xfrm>
          <a:prstGeom prst="rect">
            <a:avLst/>
          </a:prstGeom>
          <a:noFill/>
        </p:spPr>
        <p:txBody>
          <a:bodyPr wrap="square" rtlCol="1">
            <a:spAutoFit/>
          </a:bodyPr>
          <a:lstStyle/>
          <a:p>
            <a:pPr algn="r" rtl="1"/>
            <a:r>
              <a:rPr lang="fa-IR" sz="2800" b="1" dirty="0">
                <a:solidFill>
                  <a:schemeClr val="accent1">
                    <a:lumMod val="75000"/>
                  </a:schemeClr>
                </a:solidFill>
                <a:cs typeface="B Nazanin" panose="00000400000000000000" pitchFamily="2" charset="-78"/>
              </a:rPr>
              <a:t>لمس غده اشکی،کیسه اشکی و مجرای نازو لاکریمال</a:t>
            </a:r>
          </a:p>
          <a:p>
            <a:pPr algn="r" rtl="1"/>
            <a:r>
              <a:rPr lang="fa-IR" sz="2800" dirty="0">
                <a:cs typeface="B Nazanin" panose="00000400000000000000" pitchFamily="2" charset="-78"/>
              </a:rPr>
              <a:t>از نوک انگشت اشاره استفاده کنید و غدد اشکی را لمس کنید.</a:t>
            </a:r>
          </a:p>
          <a:p>
            <a:pPr algn="r" rtl="1"/>
            <a:r>
              <a:rPr lang="fa-IR" sz="2800" dirty="0">
                <a:cs typeface="B Nazanin" panose="00000400000000000000" pitchFamily="2" charset="-78"/>
              </a:rPr>
              <a:t>ناحیه بین پلک پایینی و بینی را از نظر ادم مشاهده کنید.</a:t>
            </a:r>
          </a:p>
          <a:p>
            <a:pPr algn="r" rtl="1"/>
            <a:r>
              <a:rPr lang="fa-IR" sz="2800" dirty="0">
                <a:cs typeface="B Nazanin" panose="00000400000000000000" pitchFamily="2" charset="-78"/>
              </a:rPr>
              <a:t>ظهور افزایش اشک ریزش را مشاهده کنید.</a:t>
            </a:r>
          </a:p>
          <a:p>
            <a:pPr algn="r" rtl="1"/>
            <a:r>
              <a:rPr lang="fa-IR" sz="2800" dirty="0">
                <a:cs typeface="B Nazanin" panose="00000400000000000000" pitchFamily="2" charset="-78"/>
              </a:rPr>
              <a:t>با استفاده از نوک انگشت اشاره قسمت داخل حاشیه پایینی چشم نزدیک گوشه داخلی را لمس کنید.</a:t>
            </a:r>
          </a:p>
          <a:p>
            <a:pPr algn="r" rtl="1"/>
            <a:r>
              <a:rPr lang="fa-IR" sz="2800" dirty="0">
                <a:cs typeface="B Nazanin" panose="00000400000000000000" pitchFamily="2" charset="-78"/>
              </a:rPr>
              <a:t>قرنیه را نظر روشنی و وضوح و ساختمان نگاه کنید.</a:t>
            </a:r>
          </a:p>
          <a:p>
            <a:pPr algn="justLow" rtl="1"/>
            <a:r>
              <a:rPr lang="fa-IR" sz="2800" dirty="0">
                <a:cs typeface="B Nazanin" panose="00000400000000000000" pitchFamily="2" charset="-78"/>
              </a:rPr>
              <a:t>آزمایش (رفلکس) حساسیت قرنیه را برای تعیین عمل عصب جمجمه ای پنج (عصب سه قلو) انجام دهید.</a:t>
            </a:r>
          </a:p>
          <a:p>
            <a:pPr algn="justLow" rtl="1"/>
            <a:r>
              <a:rPr lang="fa-IR" sz="2800" dirty="0">
                <a:cs typeface="B Nazanin" panose="00000400000000000000" pitchFamily="2" charset="-78"/>
              </a:rPr>
              <a:t>مردمک ها را از نظر رنگ، شکل، تقارن و اندازه مشاهده کنید.</a:t>
            </a:r>
          </a:p>
          <a:p>
            <a:pPr algn="r" rtl="1"/>
            <a:r>
              <a:rPr lang="fa-IR" sz="2800" dirty="0">
                <a:cs typeface="B Nazanin" panose="00000400000000000000" pitchFamily="2" charset="-78"/>
              </a:rPr>
              <a:t>واکنش مردمک به نور را بررسی کنید</a:t>
            </a:r>
          </a:p>
          <a:p>
            <a:pPr algn="justLow" rtl="1"/>
            <a:r>
              <a:rPr lang="fa-IR" sz="2800" b="1" dirty="0">
                <a:solidFill>
                  <a:schemeClr val="accent1">
                    <a:lumMod val="75000"/>
                  </a:schemeClr>
                </a:solidFill>
                <a:cs typeface="B Nazanin" panose="00000400000000000000" pitchFamily="2" charset="-78"/>
              </a:rPr>
              <a:t>میدان بینایی</a:t>
            </a:r>
            <a:r>
              <a:rPr lang="fa-IR" sz="2800" dirty="0">
                <a:cs typeface="B Nazanin" panose="00000400000000000000" pitchFamily="2" charset="-78"/>
              </a:rPr>
              <a:t>: هنگامی که مددجو مستقیم به سمت جلو نگاه می کند می تواند اجسام موجود در محیط اطراف را ببیند. میدان دید کمتر از طبیعی (احتمالاً گلوکوما)، دید نیمه در یک یا هر دو چشم (مشخصه آسیب عصبی) است.</a:t>
            </a:r>
          </a:p>
          <a:p>
            <a:pPr algn="r" rtl="1"/>
            <a:endParaRPr lang="fa-IR" sz="2800" b="1" dirty="0"/>
          </a:p>
        </p:txBody>
      </p:sp>
      <p:pic>
        <p:nvPicPr>
          <p:cNvPr id="3" name="Audio 2">
            <a:hlinkClick r:id="" action="ppaction://media"/>
            <a:extLst>
              <a:ext uri="{FF2B5EF4-FFF2-40B4-BE49-F238E27FC236}">
                <a16:creationId xmlns:a16="http://schemas.microsoft.com/office/drawing/2014/main" id="{5754B5D3-917C-9325-8322-0E5C9718E8C3}"/>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5502"/>
    </mc:Choice>
    <mc:Fallback xmlns="">
      <p:transition spd="slow" advTm="1255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23 b.tif                                                       00025F84Jamie                          ABA78158:"/>
          <p:cNvPicPr>
            <a:picLocks noChangeAspect="1" noChangeArrowheads="1"/>
          </p:cNvPicPr>
          <p:nvPr/>
        </p:nvPicPr>
        <p:blipFill>
          <a:blip r:embed="rId3" cstate="print"/>
          <a:srcRect/>
          <a:stretch>
            <a:fillRect/>
          </a:stretch>
        </p:blipFill>
        <p:spPr bwMode="auto">
          <a:xfrm>
            <a:off x="1331640" y="980728"/>
            <a:ext cx="6839545" cy="4986417"/>
          </a:xfrm>
          <a:prstGeom prst="rect">
            <a:avLst/>
          </a:prstGeom>
          <a:noFill/>
          <a:ln w="9525">
            <a:noFill/>
            <a:miter lim="800000"/>
            <a:headEnd/>
            <a:tailEnd/>
          </a:ln>
        </p:spPr>
      </p:pic>
    </p:spTree>
    <p:custDataLst>
      <p:tags r:id="rId1"/>
    </p:custData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036496" cy="6555641"/>
          </a:xfrm>
          <a:prstGeom prst="rect">
            <a:avLst/>
          </a:prstGeom>
          <a:noFill/>
        </p:spPr>
        <p:txBody>
          <a:bodyPr wrap="square" rtlCol="1">
            <a:spAutoFit/>
          </a:bodyPr>
          <a:lstStyle/>
          <a:p>
            <a:pPr algn="r" rtl="1"/>
            <a:r>
              <a:rPr lang="fa-IR" sz="2800" b="1" dirty="0">
                <a:solidFill>
                  <a:schemeClr val="accent1">
                    <a:lumMod val="75000"/>
                  </a:schemeClr>
                </a:solidFill>
                <a:cs typeface="B Nazanin" panose="00000400000000000000" pitchFamily="2" charset="-78"/>
              </a:rPr>
              <a:t>بررسی فاصله بینایی</a:t>
            </a:r>
          </a:p>
          <a:p>
            <a:pPr algn="r" rtl="1"/>
            <a:r>
              <a:rPr lang="fa-IR" sz="2800" dirty="0">
                <a:cs typeface="B Nazanin" panose="00000400000000000000" pitchFamily="2" charset="-78"/>
              </a:rPr>
              <a:t>از مددجو تقاضا کنید در فاصله 6 متری تابلوی اسنلن بایستد یا بنشیند و چشمی که نمی خواهد آزمایش شود را بپوشاند.</a:t>
            </a:r>
          </a:p>
          <a:p>
            <a:pPr algn="r" rtl="1"/>
            <a:r>
              <a:rPr lang="fa-IR" sz="2800" dirty="0">
                <a:cs typeface="B Nazanin" panose="00000400000000000000" pitchFamily="2" charset="-78"/>
              </a:rPr>
              <a:t>در انتهای هر خط تابلوی اسنلن اعداد استاندارد شده ای وجود دارد (کسرها). خط بالا 20/20 است. صورت کسر بالا همیشه 20 و نشانه ایستادن فرد از تابلوست. مخرج(عدد پایینی) فاصله ای است که چشم طبیعی می تواند تابلو را بخواند. بنابر این شخصی که دید 20/40 دارد آنچه را که شخص با بینایی طبیعی در فاصله 40 فوتی تابلو می تواند ببیند وی در فاصله 20 فوتی می تواند ببیند.</a:t>
            </a:r>
          </a:p>
          <a:p>
            <a:pPr algn="r" rtl="1"/>
            <a:r>
              <a:rPr lang="fa-IR" sz="2800" dirty="0">
                <a:cs typeface="B Nazanin" panose="00000400000000000000" pitchFamily="2" charset="-78"/>
              </a:rPr>
              <a:t>حدت بینایی می تواند به صورت </a:t>
            </a:r>
            <a:r>
              <a:rPr lang="en-US" sz="2800" dirty="0">
                <a:latin typeface="Times New Roman" panose="02020603050405020304" pitchFamily="18" charset="0"/>
                <a:cs typeface="Times New Roman" panose="02020603050405020304" pitchFamily="18" charset="0"/>
              </a:rPr>
              <a:t>sc</a:t>
            </a:r>
            <a:r>
              <a:rPr lang="fa-IR" sz="2800" dirty="0">
                <a:cs typeface="B Nazanin" panose="00000400000000000000" pitchFamily="2" charset="-78"/>
              </a:rPr>
              <a:t>(بدون عدسی تصحیح کننده) یا </a:t>
            </a:r>
            <a:r>
              <a:rPr lang="en-US" sz="2800" dirty="0">
                <a:latin typeface="Times New Roman" panose="02020603050405020304" pitchFamily="18" charset="0"/>
                <a:cs typeface="Times New Roman" panose="02020603050405020304" pitchFamily="18" charset="0"/>
              </a:rPr>
              <a:t>cc</a:t>
            </a:r>
            <a:r>
              <a:rPr lang="fa-IR" sz="2800" dirty="0">
                <a:cs typeface="B Nazanin" panose="00000400000000000000" pitchFamily="2" charset="-78"/>
              </a:rPr>
              <a:t>(با کمک عدسی تصحیح کننده)ثبت شود. شما می توانید تعداد حروفی را که در هر خط اشتباه خوانده شده است مشخص کنید.</a:t>
            </a:r>
          </a:p>
          <a:p>
            <a:pPr algn="r" rtl="1"/>
            <a:r>
              <a:rPr lang="fa-IR" sz="2800" dirty="0">
                <a:cs typeface="B Nazanin" panose="00000400000000000000" pitchFamily="2" charset="-78"/>
              </a:rPr>
              <a:t>یا حدت بینایی 20/40-</a:t>
            </a:r>
            <a:r>
              <a:rPr lang="en-US" sz="2800" dirty="0">
                <a:latin typeface="Times New Roman" panose="02020603050405020304" pitchFamily="18" charset="0"/>
                <a:cs typeface="Times New Roman" panose="02020603050405020304" pitchFamily="18" charset="0"/>
              </a:rPr>
              <a:t>cc</a:t>
            </a:r>
            <a:r>
              <a:rPr lang="en-US" sz="2800" dirty="0">
                <a:cs typeface="B Nazanin" panose="00000400000000000000" pitchFamily="2" charset="-78"/>
              </a:rPr>
              <a:t>  </a:t>
            </a:r>
            <a:r>
              <a:rPr lang="fa-IR" sz="2800" dirty="0">
                <a:cs typeface="B Nazanin" panose="00000400000000000000" pitchFamily="2" charset="-78"/>
              </a:rPr>
              <a:t>2 مشخص می کند که 2 حرف در خط 20/40 توسط مددجویی که عدسی های تصحیح کننده به چشم داشته است اشتباه خوانده شده است.</a:t>
            </a:r>
          </a:p>
          <a:p>
            <a:pPr algn="r" rtl="1"/>
            <a:endParaRPr lang="fa-IR" sz="2800" b="1" dirty="0"/>
          </a:p>
        </p:txBody>
      </p:sp>
      <p:pic>
        <p:nvPicPr>
          <p:cNvPr id="3" name="Audio 2">
            <a:hlinkClick r:id="" action="ppaction://media"/>
            <a:extLst>
              <a:ext uri="{FF2B5EF4-FFF2-40B4-BE49-F238E27FC236}">
                <a16:creationId xmlns:a16="http://schemas.microsoft.com/office/drawing/2014/main" id="{E7D5D653-0734-08CB-54B7-C6281D5BE69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98647"/>
    </mc:Choice>
    <mc:Fallback xmlns="">
      <p:transition spd="slow" advTm="986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008.tif"/>
          <p:cNvPicPr>
            <a:picLocks noChangeAspect="1" noChangeArrowheads="1"/>
          </p:cNvPicPr>
          <p:nvPr/>
        </p:nvPicPr>
        <p:blipFill>
          <a:blip r:embed="rId3" cstate="print"/>
          <a:srcRect/>
          <a:stretch>
            <a:fillRect/>
          </a:stretch>
        </p:blipFill>
        <p:spPr bwMode="auto">
          <a:xfrm>
            <a:off x="2483768" y="188640"/>
            <a:ext cx="4344988" cy="6477000"/>
          </a:xfrm>
          <a:prstGeom prst="rect">
            <a:avLst/>
          </a:prstGeom>
          <a:noFill/>
          <a:ln w="9525">
            <a:noFill/>
            <a:miter lim="800000"/>
            <a:headEnd/>
            <a:tailEnd/>
          </a:ln>
        </p:spPr>
      </p:pic>
    </p:spTree>
    <p:custDataLst>
      <p:tags r:id="rId1"/>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26.tif                                                         00025F84Jamie                          ABA78158:"/>
          <p:cNvPicPr>
            <a:picLocks noChangeAspect="1" noChangeArrowheads="1"/>
          </p:cNvPicPr>
          <p:nvPr/>
        </p:nvPicPr>
        <p:blipFill>
          <a:blip r:embed="rId5" cstate="print"/>
          <a:srcRect/>
          <a:stretch>
            <a:fillRect/>
          </a:stretch>
        </p:blipFill>
        <p:spPr bwMode="auto">
          <a:xfrm>
            <a:off x="1039813" y="684213"/>
            <a:ext cx="7331075" cy="5487987"/>
          </a:xfrm>
          <a:prstGeom prst="rect">
            <a:avLst/>
          </a:prstGeom>
          <a:noFill/>
          <a:ln w="9525">
            <a:noFill/>
            <a:miter lim="800000"/>
            <a:headEnd/>
            <a:tailEnd/>
          </a:ln>
        </p:spPr>
      </p:pic>
      <p:pic>
        <p:nvPicPr>
          <p:cNvPr id="3" name="Audio 2">
            <a:hlinkClick r:id="" action="ppaction://media"/>
            <a:extLst>
              <a:ext uri="{FF2B5EF4-FFF2-40B4-BE49-F238E27FC236}">
                <a16:creationId xmlns:a16="http://schemas.microsoft.com/office/drawing/2014/main" id="{ED738C12-12B3-17BC-9BD5-9EE8109CB52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52713"/>
    </mc:Choice>
    <mc:Fallback xmlns="">
      <p:transition spd="slow" advTm="52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43a.tif                                                        00025F84Jamie                          ABA78158:"/>
          <p:cNvPicPr>
            <a:picLocks noChangeAspect="1" noChangeArrowheads="1"/>
          </p:cNvPicPr>
          <p:nvPr/>
        </p:nvPicPr>
        <p:blipFill>
          <a:blip r:embed="rId5" cstate="print"/>
          <a:srcRect/>
          <a:stretch>
            <a:fillRect/>
          </a:stretch>
        </p:blipFill>
        <p:spPr bwMode="auto">
          <a:xfrm>
            <a:off x="251520" y="1052736"/>
            <a:ext cx="3820985" cy="4347567"/>
          </a:xfrm>
          <a:prstGeom prst="rect">
            <a:avLst/>
          </a:prstGeom>
          <a:noFill/>
          <a:ln w="9525">
            <a:noFill/>
            <a:miter lim="800000"/>
            <a:headEnd/>
            <a:tailEnd/>
          </a:ln>
        </p:spPr>
      </p:pic>
      <p:pic>
        <p:nvPicPr>
          <p:cNvPr id="3" name="Picture 3" descr="45.tif                                                         000260A4Jamie                          ABA78158:"/>
          <p:cNvPicPr>
            <a:picLocks noChangeAspect="1" noChangeArrowheads="1"/>
          </p:cNvPicPr>
          <p:nvPr/>
        </p:nvPicPr>
        <p:blipFill>
          <a:blip r:embed="rId6" cstate="print"/>
          <a:srcRect/>
          <a:stretch>
            <a:fillRect/>
          </a:stretch>
        </p:blipFill>
        <p:spPr bwMode="auto">
          <a:xfrm>
            <a:off x="4355976" y="1052736"/>
            <a:ext cx="4243912" cy="4347567"/>
          </a:xfrm>
          <a:prstGeom prst="rect">
            <a:avLst/>
          </a:prstGeom>
          <a:noFill/>
          <a:ln w="9525">
            <a:noFill/>
            <a:miter lim="800000"/>
            <a:headEnd/>
            <a:tailEnd/>
          </a:ln>
        </p:spPr>
      </p:pic>
      <p:pic>
        <p:nvPicPr>
          <p:cNvPr id="4" name="Audio 3">
            <a:hlinkClick r:id="" action="ppaction://media"/>
            <a:extLst>
              <a:ext uri="{FF2B5EF4-FFF2-40B4-BE49-F238E27FC236}">
                <a16:creationId xmlns:a16="http://schemas.microsoft.com/office/drawing/2014/main" id="{E2788375-4945-A75E-9E08-3FBAC1BCE044}"/>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6027"/>
    </mc:Choice>
    <mc:Fallback xmlns="">
      <p:transition spd="slow" advTm="16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050.tif"/>
          <p:cNvPicPr>
            <a:picLocks noChangeAspect="1" noChangeArrowheads="1"/>
          </p:cNvPicPr>
          <p:nvPr/>
        </p:nvPicPr>
        <p:blipFill>
          <a:blip r:embed="rId5" cstate="print"/>
          <a:srcRect/>
          <a:stretch>
            <a:fillRect/>
          </a:stretch>
        </p:blipFill>
        <p:spPr bwMode="auto">
          <a:xfrm>
            <a:off x="0" y="1"/>
            <a:ext cx="9144000" cy="6858000"/>
          </a:xfrm>
          <a:prstGeom prst="rect">
            <a:avLst/>
          </a:prstGeom>
          <a:noFill/>
          <a:ln w="9525">
            <a:noFill/>
            <a:miter lim="800000"/>
            <a:headEnd/>
            <a:tailEnd/>
          </a:ln>
        </p:spPr>
      </p:pic>
      <p:pic>
        <p:nvPicPr>
          <p:cNvPr id="3" name="Audio 2">
            <a:hlinkClick r:id="" action="ppaction://media"/>
            <a:extLst>
              <a:ext uri="{FF2B5EF4-FFF2-40B4-BE49-F238E27FC236}">
                <a16:creationId xmlns:a16="http://schemas.microsoft.com/office/drawing/2014/main" id="{D79344AC-0CEB-808B-249F-7DC66E8D3A0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451"/>
    </mc:Choice>
    <mc:Fallback xmlns="">
      <p:transition spd="slow" advTm="274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108"/>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2306</TotalTime>
  <Words>2199</Words>
  <Application>Microsoft Office PowerPoint</Application>
  <PresentationFormat>On-screen Show (4:3)</PresentationFormat>
  <Paragraphs>100</Paragraphs>
  <Slides>33</Slides>
  <Notes>0</Notes>
  <HiddenSlides>0</HiddenSlides>
  <MMClips>30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Calibri</vt:lpstr>
      <vt:lpstr>Lucida Sans Unicode</vt:lpstr>
      <vt:lpstr>Times New Roman</vt:lpstr>
      <vt:lpstr>Verdana</vt:lpstr>
      <vt:lpstr>Wingdings 2</vt:lpstr>
      <vt:lpstr>Wingdings 3</vt:lpstr>
      <vt:lpstr>Concourse</vt:lpstr>
      <vt:lpstr>PowerPoint Presentation</vt:lpstr>
      <vt:lpstr>معاینه فیزیکی سیستم پوست و بینایی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تمرکز تاریخچه پرستاری</vt:lpstr>
      <vt:lpstr>توصیف ضایعات پوستی</vt:lpstr>
      <vt:lpstr>PowerPoint Presentation</vt:lpstr>
      <vt:lpstr>PowerPoint Presentation</vt:lpstr>
      <vt:lpstr>بررسی پوست افراد بالغ adults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Pardis</dc:creator>
  <cp:lastModifiedBy>banafsheh tehrani</cp:lastModifiedBy>
  <cp:revision>385</cp:revision>
  <dcterms:created xsi:type="dcterms:W3CDTF">2011-09-22T16:45:00Z</dcterms:created>
  <dcterms:modified xsi:type="dcterms:W3CDTF">2026-05-07T07:30:54Z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B096C2DD-B476-4711-95C1-C6A5F7A90CC1</vt:lpwstr>
  </property>
  <property fmtid="{D5CDD505-2E9C-101B-9397-08002B2CF9AE}" pid="3" name="ArticulatePath">
    <vt:lpwstr>Copy of HEALTH ASSESSMET</vt:lpwstr>
  </property>
</Properties>
</file>