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</p:sldMasterIdLst>
  <p:notesMasterIdLst>
    <p:notesMasterId r:id="rId31"/>
  </p:notesMasterIdLst>
  <p:sldIdLst>
    <p:sldId id="256" r:id="rId10"/>
    <p:sldId id="327" r:id="rId11"/>
    <p:sldId id="328" r:id="rId12"/>
    <p:sldId id="329" r:id="rId13"/>
    <p:sldId id="384" r:id="rId14"/>
    <p:sldId id="382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83" r:id="rId27"/>
    <p:sldId id="341" r:id="rId28"/>
    <p:sldId id="346" r:id="rId29"/>
    <p:sldId id="381" r:id="rId3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2E9"/>
    <a:srgbClr val="F4F5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69720" autoAdjust="0"/>
  </p:normalViewPr>
  <p:slideViewPr>
    <p:cSldViewPr>
      <p:cViewPr varScale="1">
        <p:scale>
          <a:sx n="48" d="100"/>
          <a:sy n="48" d="100"/>
        </p:scale>
        <p:origin x="20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1A1352A-AADE-429C-A83D-EBA0E90A7B2A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6893739-1296-4FF6-9CBF-4456FC6DD33D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ر حال حاضر کلیه کودکان کشور علیه بیماریهای دیفتری، سیاه سرفه، کزاز فلج اطفال، سرخک ، سرخجه، اوریون، سل و هپاتیت</a:t>
            </a:r>
            <a:r>
              <a:rPr lang="fa-IR" sz="18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B </a:t>
            </a:r>
            <a:r>
              <a:rPr lang="fa-IR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واکسینه می شوند. بیماریهای سرخک، سرخجه مادرزادی، کزاز نوزادی </a:t>
            </a:r>
            <a:r>
              <a:rPr lang="fa-IR" sz="1800" b="0" i="0" dirty="0" err="1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درمرحله</a:t>
            </a:r>
            <a:r>
              <a:rPr lang="fa-IR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 حذف قرار دارند، 14 سال است که کشور عاری از بیماری فلج اطفال است و بیماریهای دیفتری، سیاه سرفه و اوریون کنترل شده </a:t>
            </a:r>
            <a:r>
              <a:rPr lang="fa-IR" sz="1800" b="0" i="0" dirty="0" err="1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اند</a:t>
            </a:r>
            <a:r>
              <a:rPr lang="fa-IR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. میزان </a:t>
            </a:r>
            <a:r>
              <a:rPr lang="fa-IR" sz="1800" b="0" i="0" dirty="0" err="1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حاملین</a:t>
            </a:r>
            <a:r>
              <a:rPr lang="fa-IR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 مزمن هپاتیت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B</a:t>
            </a:r>
            <a:r>
              <a:rPr lang="en-US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 </a:t>
            </a:r>
            <a:r>
              <a:rPr lang="fa-IR" sz="1800" b="0" i="0" dirty="0">
                <a:solidFill>
                  <a:srgbClr val="333333"/>
                </a:solidFill>
                <a:effectLst/>
                <a:cs typeface="Tahoma" panose="020B0604030504040204" pitchFamily="34" charset="0"/>
              </a:rPr>
              <a:t>از بیش از 3 درصد در سال 1370 به کمتر از 2 درصد کاهش یافته است.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93739-1296-4FF6-9CBF-4456FC6DD33D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6436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sz="1800" b="0" i="0" u="none" strike="noStrike" baseline="0" dirty="0">
                <a:latin typeface="BMitra"/>
              </a:rPr>
              <a:t>واکسن </a:t>
            </a:r>
            <a:r>
              <a:rPr lang="fa-IR" sz="1800" b="0" i="0" u="none" strike="noStrike" baseline="0" dirty="0" err="1">
                <a:latin typeface="BMitra"/>
              </a:rPr>
              <a:t>هاى</a:t>
            </a:r>
            <a:r>
              <a:rPr lang="fa-IR" sz="1800" b="0" i="0" u="none" strike="noStrike" baseline="0" dirty="0">
                <a:latin typeface="BMitra"/>
              </a:rPr>
              <a:t> زیر </a:t>
            </a:r>
            <a:r>
              <a:rPr lang="fa-IR" sz="1800" b="0" i="0" u="none" strike="noStrike" baseline="0" dirty="0" err="1">
                <a:latin typeface="BMitra"/>
              </a:rPr>
              <a:t>واحدى</a:t>
            </a:r>
            <a:r>
              <a:rPr lang="fa-IR" sz="1800" b="0" i="0" u="none" strike="noStrike" baseline="0" dirty="0">
                <a:latin typeface="BMitra"/>
              </a:rPr>
              <a:t>، از </a:t>
            </a:r>
            <a:r>
              <a:rPr lang="fa-IR" sz="1800" b="0" i="0" u="none" strike="noStrike" baseline="0" dirty="0" err="1">
                <a:latin typeface="BMitra"/>
              </a:rPr>
              <a:t>آنتى</a:t>
            </a:r>
            <a:r>
              <a:rPr lang="fa-IR" sz="1800" b="0" i="0" u="none" strike="noStrike" baseline="0" dirty="0">
                <a:latin typeface="BMitra"/>
              </a:rPr>
              <a:t> ژن </a:t>
            </a:r>
            <a:r>
              <a:rPr lang="fa-IR" sz="1800" b="0" i="0" u="none" strike="noStrike" baseline="0" dirty="0" err="1">
                <a:latin typeface="BMitra"/>
              </a:rPr>
              <a:t>هاى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تخلیص</a:t>
            </a:r>
            <a:r>
              <a:rPr lang="fa-IR" sz="1800" b="0" i="0" u="none" strike="noStrike" baseline="0" dirty="0">
                <a:latin typeface="BMitra"/>
              </a:rPr>
              <a:t> شده </a:t>
            </a:r>
            <a:r>
              <a:rPr lang="fa-IR" sz="1800" b="0" i="0" u="none" strike="noStrike" baseline="0" dirty="0" err="1">
                <a:latin typeface="BMitra"/>
              </a:rPr>
              <a:t>میکروبى</a:t>
            </a:r>
            <a:r>
              <a:rPr lang="fa-IR" sz="1800" b="0" i="0" u="none" strike="noStrike" baseline="0" dirty="0">
                <a:latin typeface="BMitra"/>
              </a:rPr>
              <a:t> یا سموم غیرفعال تشکیل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>
                <a:latin typeface="BMitra"/>
              </a:rPr>
              <a:t>شده </a:t>
            </a:r>
            <a:r>
              <a:rPr lang="fa-IR" sz="1800" b="0" i="0" u="none" strike="noStrike" baseline="0" dirty="0" err="1">
                <a:latin typeface="BMitra"/>
              </a:rPr>
              <a:t>اند</a:t>
            </a:r>
            <a:r>
              <a:rPr lang="fa-IR" sz="1800" b="0" i="0" u="none" strike="noStrike" baseline="0" dirty="0">
                <a:latin typeface="BMitra"/>
              </a:rPr>
              <a:t> و معمولا همراه با یک </a:t>
            </a:r>
            <a:r>
              <a:rPr lang="fa-IR" sz="1800" b="0" i="0" u="none" strike="noStrike" baseline="0" dirty="0" err="1">
                <a:latin typeface="BMitra"/>
              </a:rPr>
              <a:t>ادجوانت</a:t>
            </a:r>
            <a:r>
              <a:rPr lang="fa-IR" sz="1800" b="0" i="0" u="none" strike="noStrike" baseline="0" dirty="0">
                <a:latin typeface="BMitra"/>
              </a:rPr>
              <a:t> تجویز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مىشوند</a:t>
            </a:r>
            <a:r>
              <a:rPr lang="fa-IR" sz="1800" b="0" i="0" u="none" strike="noStrike" baseline="0" dirty="0">
                <a:latin typeface="BMitra"/>
              </a:rPr>
              <a:t>. </a:t>
            </a:r>
            <a:r>
              <a:rPr lang="fa-IR" sz="1800" b="0" i="0" u="none" strike="noStrike" baseline="0" dirty="0" err="1">
                <a:latin typeface="BMitra"/>
              </a:rPr>
              <a:t>یکى</a:t>
            </a:r>
            <a:r>
              <a:rPr lang="fa-IR" sz="1800" b="0" i="0" u="none" strike="noStrike" baseline="0" dirty="0">
                <a:latin typeface="BMitra"/>
              </a:rPr>
              <a:t> از </a:t>
            </a:r>
            <a:r>
              <a:rPr lang="fa-IR" sz="1800" b="0" i="0" u="none" strike="noStrike" baseline="0" dirty="0" err="1">
                <a:latin typeface="BMitra"/>
              </a:rPr>
              <a:t>کاربردهاى</a:t>
            </a:r>
            <a:r>
              <a:rPr lang="fa-IR" sz="1800" b="0" i="0" u="none" strike="noStrike" baseline="0" dirty="0">
                <a:latin typeface="BMitra"/>
              </a:rPr>
              <a:t> موثر </a:t>
            </a:r>
            <a:r>
              <a:rPr lang="fa-IR" sz="1800" b="0" i="0" u="none" strike="noStrike" baseline="0" dirty="0" err="1">
                <a:latin typeface="BMitra"/>
              </a:rPr>
              <a:t>آنتى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>
                <a:latin typeface="BMitra"/>
              </a:rPr>
              <a:t>ژن </a:t>
            </a:r>
            <a:r>
              <a:rPr lang="fa-IR" sz="1800" b="0" i="0" u="none" strike="noStrike" baseline="0" dirty="0" err="1">
                <a:latin typeface="BMitra"/>
              </a:rPr>
              <a:t>هاى</a:t>
            </a:r>
            <a:r>
              <a:rPr lang="fa-IR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تخلیص</a:t>
            </a:r>
            <a:endParaRPr lang="fa-IR" sz="1800" b="0" i="0" u="none" strike="noStrike" baseline="0" dirty="0">
              <a:latin typeface="BMitra"/>
            </a:endParaRPr>
          </a:p>
          <a:p>
            <a:pPr algn="r"/>
            <a:r>
              <a:rPr lang="fa-IR" sz="1800" b="0" i="0" u="none" strike="noStrike" baseline="0" dirty="0">
                <a:latin typeface="BMitra"/>
              </a:rPr>
              <a:t>شده به عنوان واکسن، </a:t>
            </a:r>
            <a:r>
              <a:rPr lang="fa-IR" sz="1800" b="0" i="0" u="none" strike="noStrike" baseline="0" dirty="0" err="1">
                <a:latin typeface="BMitra"/>
              </a:rPr>
              <a:t>پیشگیرى</a:t>
            </a:r>
            <a:r>
              <a:rPr lang="fa-IR" sz="1800" b="0" i="0" u="none" strike="noStrike" baseline="0" dirty="0">
                <a:latin typeface="BMitra"/>
              </a:rPr>
              <a:t> از بیمار </a:t>
            </a:r>
            <a:r>
              <a:rPr lang="fa-IR" sz="1800" b="0" i="0" u="none" strike="noStrike" baseline="0" dirty="0" err="1">
                <a:latin typeface="BMitra"/>
              </a:rPr>
              <a:t>ىهاى</a:t>
            </a:r>
            <a:r>
              <a:rPr lang="fa-IR" sz="1800" b="0" i="0" u="none" strike="noStrike" baseline="0" dirty="0">
                <a:latin typeface="BMitra"/>
              </a:rPr>
              <a:t> ایجاد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>
                <a:latin typeface="BMitra"/>
              </a:rPr>
              <a:t>شده توسط سموم </a:t>
            </a:r>
            <a:r>
              <a:rPr lang="fa-IR" sz="1800" b="0" i="0" u="none" strike="noStrike" baseline="0" dirty="0" err="1">
                <a:latin typeface="BMitra"/>
              </a:rPr>
              <a:t>باکتریایى</a:t>
            </a:r>
            <a:r>
              <a:rPr lang="fa-IR" sz="1800" b="0" i="0" u="none" strike="noStrike" baseline="0" dirty="0">
                <a:latin typeface="BMitra"/>
              </a:rPr>
              <a:t> است. سموم را </a:t>
            </a:r>
            <a:r>
              <a:rPr lang="fa-IR" sz="1800" b="0" i="0" u="none" strike="noStrike" baseline="0" dirty="0" err="1">
                <a:latin typeface="BMitra"/>
              </a:rPr>
              <a:t>مى</a:t>
            </a:r>
            <a:r>
              <a:rPr lang="fa-IR" sz="1800" b="0" i="0" u="none" strike="noStrike" baseline="0" dirty="0">
                <a:latin typeface="BMitra"/>
              </a:rPr>
              <a:t> توان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>
                <a:latin typeface="BMitra"/>
              </a:rPr>
              <a:t>بدون از دست دادن </a:t>
            </a:r>
            <a:r>
              <a:rPr lang="fa-IR" sz="1800" b="0" i="0" u="none" strike="noStrike" baseline="0" dirty="0" err="1">
                <a:latin typeface="BMitra"/>
              </a:rPr>
              <a:t>ایمنى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زایى</a:t>
            </a:r>
            <a:r>
              <a:rPr lang="fa-IR" sz="1800" b="0" i="0" u="none" strike="noStrike" baseline="0" dirty="0">
                <a:latin typeface="BMitra"/>
              </a:rPr>
              <a:t>، </a:t>
            </a:r>
            <a:r>
              <a:rPr lang="fa-IR" sz="1800" b="0" i="0" u="none" strike="noStrike" baseline="0" dirty="0" err="1">
                <a:latin typeface="BMitra"/>
              </a:rPr>
              <a:t>بى</a:t>
            </a:r>
            <a:r>
              <a:rPr lang="fa-IR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اثرکرد</a:t>
            </a:r>
            <a:r>
              <a:rPr lang="fa-IR" sz="1800" b="0" i="0" u="none" strike="noStrike" baseline="0" dirty="0">
                <a:latin typeface="BMitra"/>
              </a:rPr>
              <a:t>؛ این سموم</a:t>
            </a:r>
            <a:r>
              <a:rPr lang="en-US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پاسخهاى</a:t>
            </a:r>
            <a:r>
              <a:rPr lang="fa-IR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قوى</a:t>
            </a:r>
            <a:r>
              <a:rPr lang="fa-IR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آنتى</a:t>
            </a:r>
            <a:r>
              <a:rPr lang="fa-IR" sz="1800" b="0" i="0" u="none" strike="noStrike" baseline="0" dirty="0">
                <a:latin typeface="BMitra"/>
              </a:rPr>
              <a:t> </a:t>
            </a:r>
            <a:r>
              <a:rPr lang="fa-IR" sz="1800" b="0" i="0" u="none" strike="noStrike" baseline="0" dirty="0" err="1">
                <a:latin typeface="BMitra"/>
              </a:rPr>
              <a:t>بادى</a:t>
            </a:r>
            <a:r>
              <a:rPr lang="fa-IR" sz="1800" b="0" i="0" u="none" strike="noStrike" baseline="0" dirty="0">
                <a:latin typeface="BMitra"/>
              </a:rPr>
              <a:t> را القا </a:t>
            </a:r>
            <a:r>
              <a:rPr lang="fa-IR" sz="1800" b="0" i="0" u="none" strike="noStrike" baseline="0" dirty="0" err="1">
                <a:latin typeface="BMitra"/>
              </a:rPr>
              <a:t>مى</a:t>
            </a:r>
            <a:r>
              <a:rPr lang="fa-IR" sz="1800" b="0" i="0" u="none" strike="noStrike" baseline="0" dirty="0">
                <a:latin typeface="BMitra"/>
              </a:rPr>
              <a:t> کنند.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93739-1296-4FF6-9CBF-4456FC6DD33D}" type="slidenum">
              <a:rPr lang="fa-IR" smtClean="0"/>
              <a:pPr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24633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B239BB-A8E8-4229-8E4F-35833BC655F8}" type="slidenum">
              <a:rPr lang="ar-SA"/>
              <a:pPr/>
              <a:t>21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1FE94-E38F-4C77-B871-C3FB61B185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060C4-3DD9-4BAD-8B3E-7F18243BB6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676400"/>
            <a:ext cx="1885950" cy="444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1676400"/>
            <a:ext cx="550545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A66B6-370F-46A4-B4D0-34F4B71A4A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609600"/>
            <a:ext cx="211455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619125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4D95C-27C8-41BF-8040-9A7A78A85E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80043-3382-4964-B5DC-77E0BE05E1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2ABDB-4074-4A85-A87C-8E706EA9AD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70ECF-3753-4FB3-9507-64688F67A5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E0D20-77D1-4DDC-B51B-9CA06FC538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029C9-BF5E-4FDA-A898-5F01774B06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DE3FC-9ECD-417A-87CD-01A99DB2A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7E9AA-B4B7-48EF-823C-F9A9302267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263CE-B173-44CE-A43D-169C2A6F91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F6579-C4E7-457B-A262-8660CF08A0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84FCE-B34A-432E-BB4E-B3807C4A23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fa-IR" noProof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CC43A-98A0-415C-A6E2-0B44AF3E4E00}" type="datetime10">
              <a:rPr lang="fa-IR"/>
              <a:pPr>
                <a:defRPr/>
              </a:pPr>
              <a:t>پنجشنبه، 23 آوريل 2026</a:t>
            </a:fld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D06-C761-4AEB-80D4-2FD25E208C2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8605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3AA0C-E4E2-4359-8250-98332013D1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14647-3A4C-4683-BB6E-AD683BD24C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AEC48-DE39-429B-935B-775CFBE644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4E5C4-B984-4452-B57A-5B5269D15C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D09AC-EF42-4972-86C9-7302D4ADF4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B97BE-3EBF-42FB-8F36-04F6027796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DAC29-5873-4692-AADC-C4B6751463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22E8-EAC0-4586-8CE5-45113A66C3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4F991-7FFB-46D7-A052-E5B9E60314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7463E-F84D-4702-8F63-747D5807C2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676400"/>
            <a:ext cx="1885950" cy="444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1676400"/>
            <a:ext cx="550545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EC3CA-D0FB-4D36-BF09-9A47C51B93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201A7-37AA-436C-AEB5-4935E6EEBB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9687F-402D-4018-9804-5A277ABBCB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B2494-996F-466F-819F-8714DF6331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98639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798639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5241E-F103-4F0D-8A95-CFEC666630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6D31D-973D-4D97-9CC7-E6F3287B97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98639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798639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9D48D-2991-496E-B1A3-8AA875719E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5EC3F-1A1C-4A44-99E2-C4F18D1648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9D2BD-DF59-4567-B33C-FC434E2BF3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410E9-A82F-4237-BEEA-F70E8BE74E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C51FF-23F6-4D43-BF4B-8CAB3F7D03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609600"/>
            <a:ext cx="211455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619125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26D25-52E8-4D3E-B5AB-508747705E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9C71B-CAE8-42F2-A1CC-8C1F6E53AD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D818A-6FDD-403A-AF14-B501FF38A6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E4E79-8950-4FE2-91EC-04504D2EB4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08036-63AB-4622-9F79-9EB41E613F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0A639-0D19-44EC-B20C-6EC6E5BDC0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05DCC-879D-40A8-80D4-658FDA4D88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CA72A-BECA-420E-A2AC-425D5C8767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F3666-EABB-48B5-AB20-E5B4CDC4F5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C9E71-C579-4253-B5F3-D9C429AD9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647C9-9830-488F-B96A-CF1913E05E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2464F-E7C1-4286-8447-0C5E2C6DC5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FFD64-0D43-44C8-868A-46E0C1E4FE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E65BB-E659-45E4-AF55-B8B59743A9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AFD77-FB13-4BF0-AEBD-65E9804C11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0CD2B-069B-4840-9F08-1853FD9E36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85432-CC97-4557-878A-5BC57C1884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02855-BC04-475B-B585-B6918EE296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1FE65-E797-4583-A7EE-53D453CC74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F4FC1-9164-4CBF-969B-1B04E981CE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B6A8D-61CF-43D9-A43F-2D7E8D227A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82C08-5FB1-4D7D-B04D-DE405B0531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676400"/>
            <a:ext cx="1885950" cy="444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1676400"/>
            <a:ext cx="5505450" cy="444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8D9B3-C076-4EDA-A3ED-BBF3CF6F5E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A9A5E-5A0F-4DDB-A31F-10A746D613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DD452-7BA6-4CBE-A1DF-10C57FD2CD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4C4B9-1ACF-472D-A6A5-74217C9D35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98639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798639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D0BF-9D31-4FBA-B1DB-1977EC8429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54B74-49B2-49D0-A005-C0A7CB1B2A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AFF4E-232E-4553-9A0E-B20959CC69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19C24-86FE-46B0-ADEE-7CC54227CA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1EFD8-2688-4477-88B0-1485E37C44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51C81-C6AD-4AC5-A5EA-2F7105E609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4A937-7456-40E7-AD69-C80354930E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609600"/>
            <a:ext cx="211455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619125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2F33A-BD98-41A6-B3A8-85A32C396B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fa-IR" noProof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CC43A-98A0-415C-A6E2-0B44AF3E4E00}" type="datetime10">
              <a:rPr lang="fa-IR"/>
              <a:pPr>
                <a:defRPr/>
              </a:pPr>
              <a:t>پنجشنبه، 23 آوريل 2026</a:t>
            </a:fld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D06-C761-4AEB-80D4-2FD25E208C2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7BC7D-C0B3-4845-8C23-3B94C675DB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07D76-9A86-4EFB-AB7C-A6561B07BF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F708F-3309-40D5-8C99-E8CBF12197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5DAD1-34F2-4278-9F67-0BA19B3DCD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BFDE0-8B55-4E52-A8EA-09DCBC4C03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2BFD5-C111-41BD-86A7-AA142FD0DF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388A9-3DB4-4AEF-BEC5-B37991FE90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5283E-1286-46F3-B064-E6F15FAC01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3DE7E-F5E2-4710-8B0F-AFC63E3837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7FA6C-9BBE-4FE4-90BB-ED39FFD6D2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a-I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3CA56-4D9B-4E68-A15D-063BD2832D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fa-IR" noProof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CC43A-98A0-415C-A6E2-0B44AF3E4E00}" type="datetime10">
              <a:rPr lang="fa-IR"/>
              <a:pPr>
                <a:defRPr/>
              </a:pPr>
              <a:t>پنجشنبه، 23 آوريل 2026</a:t>
            </a:fld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D06-C761-4AEB-80D4-2FD25E208C2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68473-5AE8-425F-B06C-8B48CBB904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C7A46-D5AC-45A9-B596-C21E9EA3FF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174A1-82C8-492B-A861-FC756CF2CF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EE84F-EAB3-490F-BF7E-2201B090B8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29D29-BC50-44F2-901C-DFAE0894E6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31AA8-2B9E-4B8E-BB3E-ED1AD8931A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44F73-C738-47A3-B63D-65476F312F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92974-8D43-4FBC-A525-19DA56D551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98638"/>
            <a:ext cx="82296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fld id="{0D1A2370-2F87-45AC-928B-0CD7A1DE97A1}" type="datetimeFigureOut">
              <a:rPr lang="fa-IR" smtClean="0"/>
              <a:pPr/>
              <a:t>07/11/1447</a:t>
            </a:fld>
            <a:endParaRPr lang="fa-I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endParaRPr lang="fa-I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fld id="{6E467D40-8BB9-464B-8B41-6D85C0531071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A789DA6-F1A8-4165-8BCA-CA4966C507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71" r:id="rId12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6764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4D20C8C-925A-4833-9A41-41C0A8365E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98638"/>
            <a:ext cx="82296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4637B5B-7984-4C12-B75C-4FF5E9AF25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D60E184-4DD1-44A8-A7FE-D95CBA2E11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6764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ABCD938-7543-4579-B527-E643B0B2DD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98638"/>
            <a:ext cx="82296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2230608-3ED2-405E-92F9-341B9FD0CA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69" r:id="rId12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CB072E6-9C16-4647-8015-CCECC194A8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70" r:id="rId12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6764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9223917-BAA4-4EA4-A109-71A2A53334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a.wikipedia.org/wiki/%D8%A2%D9%86%D8%AA%DB%8C%E2%80%8C%DA%98%D9%86" TargetMode="External"/><Relationship Id="rId2" Type="http://schemas.openxmlformats.org/officeDocument/2006/relationships/hyperlink" Target="https://fa.wikipedia.org/wiki/%D9%88%D8%A7%DA%A9%D8%B3%D9%86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5860"/>
            <a:ext cx="7772400" cy="3857651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mbria" pitchFamily="18" charset="0"/>
              </a:rPr>
              <a:t>Vaccination</a:t>
            </a:r>
            <a:endParaRPr lang="fa-IR" sz="32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200" b="1" dirty="0">
                <a:cs typeface="B Nazanin" pitchFamily="2" charset="-78"/>
              </a:rPr>
              <a:t>معایب واکسن های زنده ضعیف شده</a:t>
            </a:r>
            <a:endParaRPr lang="en-US" sz="3200" b="1" dirty="0">
              <a:cs typeface="B Nazanin" pitchFamily="2" charset="-78"/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1033490" y="2071678"/>
            <a:ext cx="7467600" cy="2828932"/>
          </a:xfrm>
        </p:spPr>
        <p:txBody>
          <a:bodyPr/>
          <a:lstStyle/>
          <a:p>
            <a:pPr eaLnBrk="1" hangingPunct="1"/>
            <a:r>
              <a:rPr lang="fa-IR" sz="2800" dirty="0">
                <a:cs typeface="B Nazanin" pitchFamily="2" charset="-78"/>
              </a:rPr>
              <a:t>ممکن است عمل تضعیف در آنها به خوبی صورت نگرفته باشد.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ممکن است به علت جهش به فرم بیماری زا تبدیل شود.</a:t>
            </a:r>
          </a:p>
          <a:p>
            <a:r>
              <a:rPr lang="fa-IR" sz="2800" dirty="0">
                <a:cs typeface="B Nazanin" pitchFamily="2" charset="-78"/>
              </a:rPr>
              <a:t>قابل استفاده در افراد مبتلا به نقص ایمنی نمی باشد</a:t>
            </a:r>
            <a:r>
              <a:rPr lang="fa-IR" sz="2800" dirty="0"/>
              <a:t>.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567A9433-4762-47B7-808C-DA0BB66D29CB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200" b="1" dirty="0">
                <a:cs typeface="B Nazanin" pitchFamily="2" charset="-78"/>
              </a:rPr>
              <a:t>واکسن های حاوی ارگانیزم کشته شده</a:t>
            </a:r>
            <a:endParaRPr lang="en-US" sz="3200" b="1" dirty="0">
              <a:cs typeface="B Nazanin" pitchFamily="2" charset="-78"/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85926"/>
            <a:ext cx="7467600" cy="3328998"/>
          </a:xfrm>
        </p:spPr>
        <p:txBody>
          <a:bodyPr/>
          <a:lstStyle/>
          <a:p>
            <a:pPr eaLnBrk="1" hangingPunct="1"/>
            <a:r>
              <a:rPr lang="fa-IR" dirty="0">
                <a:cs typeface="B Nazanin" pitchFamily="2" charset="-78"/>
              </a:rPr>
              <a:t>فلج اطفال (سالک)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هاری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آنفلونزا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هپاتیت </a:t>
            </a:r>
            <a:r>
              <a:rPr lang="en-US" dirty="0">
                <a:cs typeface="B Nazanin" pitchFamily="2" charset="-78"/>
              </a:rPr>
              <a:t>A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سیاه سرفه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حصبه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4FB5D6F3-5495-40C5-A11C-64B744A10828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53" y="657210"/>
            <a:ext cx="8304213" cy="6286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a-IR" sz="3200" b="1" dirty="0">
                <a:cs typeface="B Nazanin" pitchFamily="2" charset="-78"/>
              </a:rPr>
              <a:t>مزایای واکسن حاوی میکرو ارگانیزم کشته شده</a:t>
            </a:r>
            <a:endParaRPr lang="en-US" sz="3200" b="1" dirty="0">
              <a:cs typeface="B Nazanin" pitchFamily="2" charset="-78"/>
            </a:endParaRPr>
          </a:p>
        </p:txBody>
      </p:sp>
      <p:sp>
        <p:nvSpPr>
          <p:cNvPr id="30724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000240"/>
            <a:ext cx="7999413" cy="2428892"/>
          </a:xfrm>
        </p:spPr>
        <p:txBody>
          <a:bodyPr/>
          <a:lstStyle/>
          <a:p>
            <a:pPr eaLnBrk="1" hangingPunct="1"/>
            <a:r>
              <a:rPr lang="fa-IR" sz="2800" dirty="0">
                <a:cs typeface="B Nazanin" pitchFamily="2" charset="-78"/>
              </a:rPr>
              <a:t>خطر جهش و بازگشت به فرم بیماری زا ندارد.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در افراد مبتلا به نقص ایمنی عارضه ای ایجاد نمی کند.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125ED6B2-7340-4AAB-826C-B16176D5E4B3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fa-IR" sz="3900" dirty="0"/>
              <a:t>معایب واکسن حاوی </a:t>
            </a:r>
            <a:r>
              <a:rPr lang="fa-IR" sz="3900" dirty="0" err="1"/>
              <a:t>میکروارگانیزم</a:t>
            </a:r>
            <a:r>
              <a:rPr lang="fa-IR" sz="3900" dirty="0"/>
              <a:t> کشته شده</a:t>
            </a:r>
            <a:endParaRPr lang="en-US" sz="3900" dirty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>
          <a:xfrm>
            <a:off x="1033490" y="1928802"/>
            <a:ext cx="7467600" cy="2686056"/>
          </a:xfrm>
        </p:spPr>
        <p:txBody>
          <a:bodyPr/>
          <a:lstStyle/>
          <a:p>
            <a:pPr eaLnBrk="1" hangingPunct="1"/>
            <a:r>
              <a:rPr lang="fa-IR" dirty="0"/>
              <a:t>ممکن است پاسخ ایمنی ایجاد نکند.</a:t>
            </a:r>
          </a:p>
          <a:p>
            <a:pPr eaLnBrk="1" hangingPunct="1"/>
            <a:r>
              <a:rPr lang="fa-IR" dirty="0"/>
              <a:t>یادآور نیاز است.</a:t>
            </a:r>
          </a:p>
          <a:p>
            <a:pPr eaLnBrk="1" hangingPunct="1"/>
            <a:r>
              <a:rPr lang="fa-IR" dirty="0"/>
              <a:t>قیمت بالاتری دارد.</a:t>
            </a:r>
          </a:p>
          <a:p>
            <a:pPr eaLnBrk="1" hangingPunct="1"/>
            <a:r>
              <a:rPr lang="fa-IR" dirty="0"/>
              <a:t>معمولا ایمنی سلولی ایجاد نمی کند.</a:t>
            </a:r>
            <a:endParaRPr lang="en-US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311401CD-109D-40EF-AF64-87FD3DAE4A8D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dirty="0"/>
              <a:t>واکسنهای حاوی توکسوئید </a:t>
            </a:r>
            <a:endParaRPr lang="en-US" dirty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1104928" y="1857364"/>
            <a:ext cx="7467600" cy="268605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800" dirty="0">
                <a:cs typeface="B Nazanin" pitchFamily="2" charset="-78"/>
              </a:rPr>
              <a:t>معروفترین واکسنهای این گروه مربوط به بیماری کزاز و دیفتری است.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>
                <a:cs typeface="B Nazanin" pitchFamily="2" charset="-78"/>
              </a:rPr>
              <a:t>واکسن </a:t>
            </a:r>
            <a:r>
              <a:rPr lang="en-US" sz="2800" dirty="0">
                <a:cs typeface="B Nazanin" pitchFamily="2" charset="-78"/>
              </a:rPr>
              <a:t>DTP</a:t>
            </a:r>
            <a:r>
              <a:rPr lang="fa-IR" sz="2800" dirty="0">
                <a:cs typeface="B Nazanin" pitchFamily="2" charset="-78"/>
              </a:rPr>
              <a:t> (سه گانه = ثلاث) حاوی توکسوئید دیفتری و کزاز و  باکتری کشته شده سیاه سرفه  است.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>
                <a:cs typeface="B Nazanin" pitchFamily="2" charset="-78"/>
              </a:rPr>
              <a:t> در این واکسن باکتری سیاه سرفه  علاوه بر این که خود آنتی ژن است به عنوان یک ادجوان  نیزعمل می کند  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081F6F0E-68A3-42D6-BFE8-2D013EBE3151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dirty="0"/>
              <a:t>واکسن های </a:t>
            </a:r>
            <a:r>
              <a:rPr lang="fa-IR" dirty="0" err="1"/>
              <a:t>کونژوگه</a:t>
            </a:r>
            <a:endParaRPr lang="en-US" dirty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>
          <a:xfrm>
            <a:off x="405384" y="2924944"/>
            <a:ext cx="7699900" cy="2809106"/>
          </a:xfrm>
        </p:spPr>
        <p:txBody>
          <a:bodyPr/>
          <a:lstStyle/>
          <a:p>
            <a:pPr eaLnBrk="1" hangingPunct="1"/>
            <a:r>
              <a:rPr lang="fa-IR" sz="2800" dirty="0">
                <a:cs typeface="B Nazanin" panose="00000400000000000000" pitchFamily="2" charset="-78"/>
              </a:rPr>
              <a:t>پنوموکوک</a:t>
            </a:r>
          </a:p>
          <a:p>
            <a:pPr eaLnBrk="1" hangingPunct="1"/>
            <a:r>
              <a:rPr lang="fa-IR" sz="2800" dirty="0">
                <a:cs typeface="B Nazanin" panose="00000400000000000000" pitchFamily="2" charset="-78"/>
              </a:rPr>
              <a:t>مننگوکوگ </a:t>
            </a:r>
          </a:p>
          <a:p>
            <a:pPr eaLnBrk="1" hangingPunct="1"/>
            <a:r>
              <a:rPr lang="fa-IR" sz="2800" dirty="0" err="1">
                <a:cs typeface="B Nazanin" panose="00000400000000000000" pitchFamily="2" charset="-78"/>
              </a:rPr>
              <a:t>هموفیلوس</a:t>
            </a:r>
            <a:r>
              <a:rPr lang="fa-IR" sz="2800" dirty="0">
                <a:cs typeface="B Nazanin" panose="00000400000000000000" pitchFamily="2" charset="-78"/>
              </a:rPr>
              <a:t> آنفلونزا</a:t>
            </a:r>
          </a:p>
          <a:p>
            <a:pPr eaLnBrk="1" hangingPunct="1"/>
            <a:r>
              <a:rPr lang="fa-IR" sz="2800" b="0" i="0" dirty="0">
                <a:solidFill>
                  <a:srgbClr val="202122"/>
                </a:solidFill>
                <a:effectLst/>
                <a:latin typeface="-apple-system"/>
                <a:cs typeface="B Nazanin" panose="00000400000000000000" pitchFamily="2" charset="-78"/>
              </a:rPr>
              <a:t>واکسن </a:t>
            </a:r>
            <a:r>
              <a:rPr lang="fa-IR" sz="2800" b="0" i="0" dirty="0" err="1">
                <a:solidFill>
                  <a:srgbClr val="202122"/>
                </a:solidFill>
                <a:effectLst/>
                <a:latin typeface="-apple-system"/>
                <a:cs typeface="B Nazanin" panose="00000400000000000000" pitchFamily="2" charset="-78"/>
              </a:rPr>
              <a:t>پاستوکووک</a:t>
            </a:r>
            <a:r>
              <a:rPr lang="fa-IR" sz="2800" b="0" i="0" dirty="0">
                <a:solidFill>
                  <a:srgbClr val="202122"/>
                </a:solidFill>
                <a:effectLst/>
                <a:latin typeface="-apple-system"/>
                <a:cs typeface="B Nazanin" panose="00000400000000000000" pitchFamily="2" charset="-78"/>
              </a:rPr>
              <a:t>: پروتئین نوترکیب کووید19</a:t>
            </a:r>
            <a:r>
              <a:rPr lang="fa-IR" sz="2800" dirty="0">
                <a:solidFill>
                  <a:srgbClr val="202122"/>
                </a:solidFill>
                <a:latin typeface="-apple-system"/>
                <a:cs typeface="B Nazanin" panose="00000400000000000000" pitchFamily="2" charset="-78"/>
              </a:rPr>
              <a:t>کونژوگه</a:t>
            </a:r>
            <a:r>
              <a:rPr lang="fa-IR" sz="2800" b="0" i="0" dirty="0">
                <a:solidFill>
                  <a:srgbClr val="202122"/>
                </a:solidFill>
                <a:effectLst/>
                <a:latin typeface="-apple-system"/>
                <a:cs typeface="B Nazanin" panose="00000400000000000000" pitchFamily="2" charset="-78"/>
              </a:rPr>
              <a:t> با توکسوئید </a:t>
            </a:r>
            <a:r>
              <a:rPr lang="fa-IR" sz="2800" b="0" i="0" dirty="0" err="1">
                <a:solidFill>
                  <a:srgbClr val="202122"/>
                </a:solidFill>
                <a:effectLst/>
                <a:latin typeface="-apple-system"/>
                <a:cs typeface="B Nazanin" panose="00000400000000000000" pitchFamily="2" charset="-78"/>
              </a:rPr>
              <a:t>کزار</a:t>
            </a:r>
            <a:r>
              <a:rPr lang="fa-IR" sz="2800" b="0" i="0" dirty="0">
                <a:solidFill>
                  <a:srgbClr val="202122"/>
                </a:solidFill>
                <a:effectLst/>
                <a:latin typeface="-apple-system"/>
                <a:cs typeface="B Nazanin" panose="00000400000000000000" pitchFamily="2" charset="-78"/>
              </a:rPr>
              <a:t> است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2159C831-EE04-49C7-9A23-F30A92596EB0}" type="slidenum">
              <a:rPr lang="en-US"/>
              <a:pPr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ADCB74-1F09-5448-16A4-0003414CDF9D}"/>
              </a:ext>
            </a:extLst>
          </p:cNvPr>
          <p:cNvSpPr txBox="1"/>
          <p:nvPr/>
        </p:nvSpPr>
        <p:spPr>
          <a:xfrm>
            <a:off x="637684" y="1700808"/>
            <a:ext cx="76766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نوعی </a:t>
            </a:r>
            <a:r>
              <a:rPr lang="fa-IR" sz="2000" b="0" i="0" strike="noStrike" dirty="0">
                <a:effectLst/>
                <a:latin typeface="Tahoma" panose="020B0604030504040204" pitchFamily="34" charset="0"/>
                <a:cs typeface="B Nazanin" panose="00000400000000000000" pitchFamily="2" charset="-78"/>
                <a:hlinkClick r:id="rId2" tooltip="واکسن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واکسن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 است که یک </a:t>
            </a:r>
            <a:r>
              <a:rPr lang="fa-IR" sz="2000" b="0" i="0" strike="noStrike" dirty="0" err="1">
                <a:effectLst/>
                <a:latin typeface="Tahoma" panose="020B0604030504040204" pitchFamily="34" charset="0"/>
                <a:cs typeface="B Nazanin" panose="00000400000000000000" pitchFamily="2" charset="-78"/>
                <a:hlinkClick r:id="rId3" tooltip="آنتی‌ژن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آنتی‌ژن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 ضعیف را با یک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آنتی‌ژن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 قوی ترکیب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می‌کند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؛ به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گونه‌ای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 که </a:t>
            </a:r>
            <a:r>
              <a:rPr lang="fa-IR" sz="2000" b="0" i="0" strike="noStrike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سیستم ایمنی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 پاسخی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قوی‌تر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 و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ایمن‌کننده‌تر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 در برابر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آنتی‌ژن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 </a:t>
            </a:r>
            <a:r>
              <a:rPr lang="fa-IR" sz="2000" b="0" i="0" dirty="0" err="1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ضعیف‌تر</a:t>
            </a:r>
            <a:r>
              <a:rPr lang="fa-IR" sz="2000" b="0" i="0" dirty="0">
                <a:effectLst/>
                <a:latin typeface="Tahoma" panose="020B0604030504040204" pitchFamily="34" charset="0"/>
                <a:cs typeface="B Nazanin" panose="00000400000000000000" pitchFamily="2" charset="-78"/>
              </a:rPr>
              <a:t> داشته باشد.</a:t>
            </a:r>
          </a:p>
          <a:p>
            <a:endParaRPr lang="fa-IR" sz="2000" dirty="0">
              <a:latin typeface="Tahoma" panose="020B0604030504040204" pitchFamily="34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4000" dirty="0">
                <a:cs typeface="B Nazanin" panose="00000400000000000000" pitchFamily="2" charset="-78"/>
              </a:rPr>
              <a:t>واکسنهای نوترکیب</a:t>
            </a:r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>
          <a:xfrm>
            <a:off x="0" y="2071678"/>
            <a:ext cx="8713788" cy="2728918"/>
          </a:xfrm>
        </p:spPr>
        <p:txBody>
          <a:bodyPr/>
          <a:lstStyle/>
          <a:p>
            <a:pPr eaLnBrk="1" hangingPunct="1"/>
            <a:r>
              <a:rPr lang="fa-IR" sz="2400" dirty="0">
                <a:cs typeface="B Nazanin" pitchFamily="2" charset="-78"/>
              </a:rPr>
              <a:t>ژن پپتیدی که بدن پاسخ مناسب به آن می دهد، جدا شده و بعد از وارد شدن به یک ناقل تک سلولی  شروع به سنتز پپتید (آنتی ژن ) می کند.</a:t>
            </a:r>
          </a:p>
          <a:p>
            <a:pPr eaLnBrk="1" hangingPunct="1"/>
            <a:r>
              <a:rPr lang="fa-IR" sz="2400" dirty="0">
                <a:cs typeface="B Nazanin" pitchFamily="2" charset="-78"/>
              </a:rPr>
              <a:t>آنتی ژن جدا شده و در ساخت واکسن از آن استفاده  می شود.</a:t>
            </a:r>
          </a:p>
          <a:p>
            <a:pPr eaLnBrk="1" hangingPunct="1"/>
            <a:r>
              <a:rPr lang="fa-IR" sz="2400" dirty="0">
                <a:cs typeface="B Nazanin" pitchFamily="2" charset="-78"/>
              </a:rPr>
              <a:t> واکسن هپاتیت </a:t>
            </a:r>
            <a:r>
              <a:rPr lang="en-US" sz="2400" dirty="0">
                <a:cs typeface="B Nazanin" pitchFamily="2" charset="-78"/>
              </a:rPr>
              <a:t>B</a:t>
            </a:r>
            <a:r>
              <a:rPr lang="fa-IR" sz="2400" dirty="0">
                <a:cs typeface="B Nazanin" pitchFamily="2" charset="-78"/>
              </a:rPr>
              <a:t> و </a:t>
            </a:r>
            <a:r>
              <a:rPr lang="en-US" sz="2400" dirty="0">
                <a:cs typeface="B Nazanin" pitchFamily="2" charset="-78"/>
              </a:rPr>
              <a:t>HPV</a:t>
            </a:r>
            <a:r>
              <a:rPr lang="fa-IR" sz="2400" dirty="0">
                <a:cs typeface="B Nazanin" pitchFamily="2" charset="-78"/>
              </a:rPr>
              <a:t> مثال مناسبی از واکسنهای نوترکیب است. 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9CF42B89-A85F-4D16-A2D4-E3C7E2365189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800" b="1" dirty="0">
                <a:cs typeface="B Nazanin" pitchFamily="2" charset="-78"/>
              </a:rPr>
              <a:t> واکسن هایی که در همه کشورهای جهان باید تزریق شود</a:t>
            </a:r>
            <a:endParaRPr lang="fa-IR" sz="2800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98638"/>
            <a:ext cx="8229600" cy="4373562"/>
          </a:xfrm>
        </p:spPr>
        <p:txBody>
          <a:bodyPr>
            <a:normAutofit/>
          </a:bodyPr>
          <a:lstStyle/>
          <a:p>
            <a:r>
              <a:rPr lang="fa-IR" sz="2400" dirty="0">
                <a:latin typeface="Times New Roman" pitchFamily="18" charset="0"/>
                <a:cs typeface="B Nazanin" pitchFamily="2" charset="-78"/>
              </a:rPr>
              <a:t>سل </a:t>
            </a:r>
            <a:r>
              <a:rPr lang="en-US" sz="2400" dirty="0">
                <a:latin typeface="Times New Roman" pitchFamily="18" charset="0"/>
                <a:cs typeface="B Nazanin" pitchFamily="2" charset="-78"/>
              </a:rPr>
              <a:t> </a:t>
            </a:r>
            <a:r>
              <a:rPr lang="en-US" sz="2000" dirty="0">
                <a:latin typeface="Times New Roman" pitchFamily="18" charset="0"/>
                <a:cs typeface="B Nazanin" pitchFamily="2" charset="-78"/>
              </a:rPr>
              <a:t>TB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:زنده ضعیف شده</a:t>
            </a:r>
            <a:endParaRPr lang="en-US" sz="2400" dirty="0">
              <a:latin typeface="Times New Roman" pitchFamily="18" charset="0"/>
              <a:cs typeface="B Nazanin" pitchFamily="2" charset="-78"/>
            </a:endParaRPr>
          </a:p>
          <a:p>
            <a:r>
              <a:rPr lang="fa-IR" sz="2400" dirty="0">
                <a:latin typeface="Times New Roman" pitchFamily="18" charset="0"/>
                <a:cs typeface="B Nazanin" pitchFamily="2" charset="-78"/>
              </a:rPr>
              <a:t>فلج اطفال</a:t>
            </a:r>
            <a:r>
              <a:rPr lang="en-US" sz="2000" dirty="0">
                <a:latin typeface="Times New Roman" pitchFamily="18" charset="0"/>
                <a:cs typeface="B Nazanin" pitchFamily="2" charset="-78"/>
              </a:rPr>
              <a:t>Polio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: دو نوع دارد زنده ضعیف شده و کشته شده</a:t>
            </a:r>
            <a:endParaRPr lang="en-US" sz="2400" dirty="0">
              <a:latin typeface="Times New Roman" pitchFamily="18" charset="0"/>
              <a:cs typeface="B Nazanin" pitchFamily="2" charset="-78"/>
            </a:endParaRPr>
          </a:p>
          <a:p>
            <a:r>
              <a:rPr lang="fa-IR" sz="2400" dirty="0">
                <a:latin typeface="Times New Roman" pitchFamily="18" charset="0"/>
                <a:cs typeface="B Nazanin" pitchFamily="2" charset="-78"/>
              </a:rPr>
              <a:t>سرخک</a:t>
            </a:r>
            <a:r>
              <a:rPr lang="en-US" sz="2000" dirty="0">
                <a:latin typeface="Times New Roman" pitchFamily="18" charset="0"/>
                <a:cs typeface="B Nazanin" pitchFamily="2" charset="-78"/>
              </a:rPr>
              <a:t>Measles 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:زنده ضعیف شده</a:t>
            </a:r>
            <a:endParaRPr lang="en-US" sz="2400" dirty="0">
              <a:latin typeface="Times New Roman" pitchFamily="18" charset="0"/>
              <a:cs typeface="B Nazanin" pitchFamily="2" charset="-78"/>
            </a:endParaRPr>
          </a:p>
          <a:p>
            <a:r>
              <a:rPr lang="fa-IR" sz="2400" dirty="0">
                <a:latin typeface="Times New Roman" pitchFamily="18" charset="0"/>
                <a:cs typeface="B Nazanin" pitchFamily="2" charset="-78"/>
              </a:rPr>
              <a:t>دیفتری </a:t>
            </a:r>
            <a:r>
              <a:rPr lang="en-US" sz="2000" dirty="0">
                <a:latin typeface="Times New Roman" pitchFamily="18" charset="0"/>
                <a:cs typeface="B Nazanin" pitchFamily="2" charset="-78"/>
              </a:rPr>
              <a:t>Diphtheria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:توکسوئید</a:t>
            </a:r>
            <a:r>
              <a:rPr lang="en-US" sz="2400" dirty="0">
                <a:latin typeface="Times New Roman" pitchFamily="18" charset="0"/>
                <a:cs typeface="B Nazanin" pitchFamily="2" charset="-78"/>
              </a:rPr>
              <a:t> 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(توکسین غیرفعال)</a:t>
            </a:r>
            <a:endParaRPr lang="en-US" sz="2400" dirty="0">
              <a:latin typeface="Times New Roman" pitchFamily="18" charset="0"/>
              <a:cs typeface="B Nazanin" pitchFamily="2" charset="-78"/>
            </a:endParaRPr>
          </a:p>
          <a:p>
            <a:r>
              <a:rPr lang="fa-IR" sz="2400" dirty="0">
                <a:latin typeface="Times New Roman" pitchFamily="18" charset="0"/>
                <a:cs typeface="B Nazanin" pitchFamily="2" charset="-78"/>
              </a:rPr>
              <a:t>سیاه سرفه </a:t>
            </a:r>
            <a:r>
              <a:rPr lang="en-US" sz="2000" dirty="0" err="1">
                <a:latin typeface="Times New Roman" pitchFamily="18" charset="0"/>
                <a:cs typeface="B Nazanin" pitchFamily="2" charset="-78"/>
              </a:rPr>
              <a:t>Pertusis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 :کشته شده</a:t>
            </a:r>
            <a:endParaRPr lang="en-US" sz="2400" dirty="0">
              <a:latin typeface="Times New Roman" pitchFamily="18" charset="0"/>
              <a:cs typeface="B Nazanin" pitchFamily="2" charset="-78"/>
            </a:endParaRPr>
          </a:p>
          <a:p>
            <a:r>
              <a:rPr lang="fa-IR" sz="2400" dirty="0">
                <a:latin typeface="Times New Roman" pitchFamily="18" charset="0"/>
                <a:cs typeface="B Nazanin" pitchFamily="2" charset="-78"/>
              </a:rPr>
              <a:t>کزاز</a:t>
            </a:r>
            <a:r>
              <a:rPr lang="en-US" sz="2000" dirty="0">
                <a:latin typeface="Times New Roman" pitchFamily="18" charset="0"/>
                <a:cs typeface="B Nazanin" pitchFamily="2" charset="-78"/>
              </a:rPr>
              <a:t>Tetanus</a:t>
            </a:r>
            <a:r>
              <a:rPr lang="en-US" sz="2400" dirty="0">
                <a:latin typeface="Times New Roman" pitchFamily="18" charset="0"/>
                <a:cs typeface="B Nazanin" pitchFamily="2" charset="-78"/>
              </a:rPr>
              <a:t> </a:t>
            </a:r>
            <a:r>
              <a:rPr lang="fa-IR" sz="2400" dirty="0">
                <a:latin typeface="Times New Roman" pitchFamily="18" charset="0"/>
                <a:cs typeface="B Nazanin" pitchFamily="2" charset="-78"/>
              </a:rPr>
              <a:t>:توکسوئید</a:t>
            </a:r>
            <a:endParaRPr lang="en-US" sz="2400" dirty="0">
              <a:latin typeface="Times New Roman" pitchFamily="18" charset="0"/>
              <a:cs typeface="B Nazanin" pitchFamily="2" charset="-78"/>
            </a:endParaRPr>
          </a:p>
          <a:p>
            <a:endParaRPr lang="fa-IR" sz="2400" dirty="0">
              <a:latin typeface="Times New Roman" pitchFamily="18" charset="0"/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E6D23-F056-D727-1F77-82D42D58F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90970667-A565-F3BF-F63C-87EE31B54B8B}"/>
              </a:ext>
            </a:extLst>
          </p:cNvPr>
          <p:cNvSpPr>
            <a:spLocks noGrp="1"/>
          </p:cNvSpPr>
          <p:nvPr>
            <p:ph type="tbl" idx="1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D118C-6EC0-6C01-B564-32F9EFB18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06" y="2130878"/>
            <a:ext cx="8495788" cy="31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396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7204" y="357166"/>
            <a:ext cx="8458200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fa-IR" sz="3200" dirty="0">
                <a:cs typeface="B Nazanin" pitchFamily="2" charset="-78"/>
              </a:rPr>
              <a:t>در ایران واکسن بیماریهای زیر به صورت همگانی تجویز می شود؟</a:t>
            </a:r>
            <a:endParaRPr lang="en-US" sz="3200" dirty="0">
              <a:cs typeface="B Nazanin" pitchFamily="2" charset="-78"/>
            </a:endParaRP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571612"/>
            <a:ext cx="7467600" cy="4873752"/>
          </a:xfrm>
        </p:spPr>
        <p:txBody>
          <a:bodyPr/>
          <a:lstStyle/>
          <a:p>
            <a:pPr eaLnBrk="1" hangingPunct="1"/>
            <a:r>
              <a:rPr lang="fa-IR" sz="2800" dirty="0">
                <a:cs typeface="B Nazanin" pitchFamily="2" charset="-78"/>
              </a:rPr>
              <a:t>سل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فلج اطفال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هپاتیت ب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دیفتری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سیاه سرفه 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کزاز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اوریون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سرخک 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سرخجه</a:t>
            </a:r>
          </a:p>
          <a:p>
            <a:pPr eaLnBrk="1" hangingPunct="1"/>
            <a:endParaRPr lang="en-US" sz="2800" dirty="0">
              <a:cs typeface="B Nazanin" pitchFamily="2" charset="-78"/>
            </a:endParaRP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 rot="10800000">
            <a:off x="4714884" y="3695703"/>
            <a:ext cx="1143000" cy="304800"/>
          </a:xfrm>
          <a:prstGeom prst="rightArrow">
            <a:avLst>
              <a:gd name="adj1" fmla="val 50000"/>
              <a:gd name="adj2" fmla="val 9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a-IR"/>
          </a:p>
        </p:txBody>
      </p:sp>
      <p:sp>
        <p:nvSpPr>
          <p:cNvPr id="36872" name="AutoShape 7"/>
          <p:cNvSpPr>
            <a:spLocks noChangeArrowheads="1"/>
          </p:cNvSpPr>
          <p:nvPr/>
        </p:nvSpPr>
        <p:spPr bwMode="auto">
          <a:xfrm rot="10800000">
            <a:off x="4643438" y="5286388"/>
            <a:ext cx="1143000" cy="304800"/>
          </a:xfrm>
          <a:prstGeom prst="rightArrow">
            <a:avLst>
              <a:gd name="adj1" fmla="val 50000"/>
              <a:gd name="adj2" fmla="val 9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a-IR"/>
          </a:p>
        </p:txBody>
      </p:sp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2143108" y="3643314"/>
            <a:ext cx="2590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dirty="0"/>
              <a:t> </a:t>
            </a:r>
            <a:r>
              <a:rPr lang="fa-IR" dirty="0"/>
              <a:t>سه گانه = ثلاث </a:t>
            </a:r>
            <a:r>
              <a:rPr lang="en-US" dirty="0"/>
              <a:t> DTP</a:t>
            </a:r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3195638" y="5276866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dirty="0"/>
              <a:t>MMR</a:t>
            </a:r>
          </a:p>
        </p:txBody>
      </p:sp>
      <p:sp>
        <p:nvSpPr>
          <p:cNvPr id="11" name="Left Bracket 10"/>
          <p:cNvSpPr/>
          <p:nvPr/>
        </p:nvSpPr>
        <p:spPr>
          <a:xfrm>
            <a:off x="6072198" y="4714884"/>
            <a:ext cx="142876" cy="1285884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Left Bracket 11"/>
          <p:cNvSpPr/>
          <p:nvPr/>
        </p:nvSpPr>
        <p:spPr>
          <a:xfrm>
            <a:off x="6072198" y="3214686"/>
            <a:ext cx="142876" cy="1285884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290"/>
            <a:ext cx="8229600" cy="1143000"/>
          </a:xfrm>
        </p:spPr>
        <p:txBody>
          <a:bodyPr/>
          <a:lstStyle/>
          <a:p>
            <a:pPr algn="ctr" eaLnBrk="1" hangingPunct="1"/>
            <a:r>
              <a:rPr lang="fa-IR" dirty="0"/>
              <a:t>واکسن </a:t>
            </a:r>
            <a:endParaRPr lang="en-US" dirty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643050"/>
            <a:ext cx="8229600" cy="4373562"/>
          </a:xfrm>
        </p:spPr>
        <p:txBody>
          <a:bodyPr/>
          <a:lstStyle/>
          <a:p>
            <a:pPr eaLnBrk="1" hangingPunct="1"/>
            <a:r>
              <a:rPr lang="fa-IR" sz="2800" dirty="0">
                <a:cs typeface="B Nazanin" pitchFamily="2" charset="-78"/>
              </a:rPr>
              <a:t>واکسن یک فراورده بیولوژیک است که برای ایجاد یک ایمنی حفاظتی ویژه در برابر یک بیماری تهیه می شود.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واکسن می تواند موجب تحریک سیستم ایمنی هومورال ، سلولی یا هر دو شود.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واکسن ها به صورت عضلانی،داخل جلدی ،زیرجلدی و خوراکی تجویز می شوند.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334AADCC-2903-4B51-AF4B-7CE2D51F543B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5300" y="248201"/>
            <a:ext cx="7499350" cy="114300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fa-IR" sz="3600" b="1">
                <a:solidFill>
                  <a:schemeClr val="tx2">
                    <a:satMod val="130000"/>
                  </a:schemeClr>
                </a:solidFill>
                <a:cs typeface="B Nazanin" pitchFamily="2" charset="-78"/>
              </a:rPr>
              <a:t>روش استفاده واكسنها</a:t>
            </a:r>
            <a:endParaRPr lang="en-US" sz="3600" b="1">
              <a:solidFill>
                <a:schemeClr val="tx2">
                  <a:satMod val="130000"/>
                </a:schemeClr>
              </a:solidFill>
              <a:cs typeface="B Nazanin" pitchFamily="2" charset="-7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39802" y="1799791"/>
            <a:ext cx="7772400" cy="4114800"/>
          </a:xfrm>
        </p:spPr>
        <p:txBody>
          <a:bodyPr/>
          <a:lstStyle/>
          <a:p>
            <a:r>
              <a:rPr lang="en-US" sz="3200" dirty="0">
                <a:solidFill>
                  <a:srgbClr val="C00000"/>
                </a:solidFill>
                <a:cs typeface="B Nazanin" pitchFamily="2" charset="-78"/>
              </a:rPr>
              <a:t>OPV</a:t>
            </a:r>
            <a:r>
              <a:rPr lang="fa-IR" sz="3200" dirty="0">
                <a:cs typeface="B Nazanin" pitchFamily="2" charset="-78"/>
              </a:rPr>
              <a:t>: خوراکی</a:t>
            </a:r>
            <a:endParaRPr lang="en-US" sz="3200" dirty="0">
              <a:cs typeface="B Nazanin" pitchFamily="2" charset="-78"/>
            </a:endParaRPr>
          </a:p>
          <a:p>
            <a:r>
              <a:rPr lang="en-US" sz="3200" dirty="0">
                <a:solidFill>
                  <a:srgbClr val="C00000"/>
                </a:solidFill>
                <a:cs typeface="B Nazanin" pitchFamily="2" charset="-78"/>
              </a:rPr>
              <a:t>DTP-IPV-</a:t>
            </a:r>
            <a:r>
              <a:rPr lang="en-US" sz="3200" dirty="0" err="1">
                <a:solidFill>
                  <a:srgbClr val="C00000"/>
                </a:solidFill>
                <a:cs typeface="B Nazanin" pitchFamily="2" charset="-78"/>
              </a:rPr>
              <a:t>Hep.B</a:t>
            </a:r>
            <a:r>
              <a:rPr lang="fa-IR" sz="3200" dirty="0">
                <a:cs typeface="B Nazanin" pitchFamily="2" charset="-78"/>
              </a:rPr>
              <a:t>:تزریقی عضلانی</a:t>
            </a:r>
            <a:endParaRPr lang="en-US" sz="3200" dirty="0">
              <a:cs typeface="B Nazanin" pitchFamily="2" charset="-78"/>
            </a:endParaRPr>
          </a:p>
          <a:p>
            <a:r>
              <a:rPr lang="en-US" sz="3200" dirty="0">
                <a:solidFill>
                  <a:srgbClr val="C00000"/>
                </a:solidFill>
                <a:cs typeface="B Nazanin" pitchFamily="2" charset="-78"/>
              </a:rPr>
              <a:t>MMR</a:t>
            </a:r>
            <a:r>
              <a:rPr lang="fa-IR" sz="3200" dirty="0">
                <a:cs typeface="B Nazanin" pitchFamily="2" charset="-78"/>
              </a:rPr>
              <a:t>: </a:t>
            </a:r>
            <a:r>
              <a:rPr lang="fa-IR" sz="3200" dirty="0" err="1">
                <a:cs typeface="B Nazanin" pitchFamily="2" charset="-78"/>
              </a:rPr>
              <a:t>زیرجلدی</a:t>
            </a:r>
            <a:endParaRPr lang="en-US" sz="3200" dirty="0">
              <a:cs typeface="B Nazanin" pitchFamily="2" charset="-78"/>
            </a:endParaRPr>
          </a:p>
          <a:p>
            <a:r>
              <a:rPr lang="en-US" sz="3200" dirty="0">
                <a:solidFill>
                  <a:srgbClr val="C00000"/>
                </a:solidFill>
                <a:cs typeface="B Nazanin" pitchFamily="2" charset="-78"/>
              </a:rPr>
              <a:t>BCG</a:t>
            </a:r>
            <a:r>
              <a:rPr lang="fa-IR" sz="3200" dirty="0">
                <a:cs typeface="B Nazanin" pitchFamily="2" charset="-78"/>
              </a:rPr>
              <a:t>:داخل جلدی</a:t>
            </a:r>
            <a:endParaRPr lang="en-US" sz="3200" dirty="0">
              <a:cs typeface="B Nazanin" pitchFamily="2" charset="-78"/>
            </a:endParaRPr>
          </a:p>
        </p:txBody>
      </p:sp>
      <p:sp>
        <p:nvSpPr>
          <p:cNvPr id="1229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6620A-024A-40C0-8F59-BDF69B4D3447}" type="slidenum">
              <a:rPr lang="ar-SA"/>
              <a:pPr>
                <a:defRPr/>
              </a:pPr>
              <a:t>20</a:t>
            </a:fld>
            <a:endParaRPr lang="en-US"/>
          </a:p>
        </p:txBody>
      </p:sp>
      <p:pic>
        <p:nvPicPr>
          <p:cNvPr id="14341" name="Picture 8" descr="A005850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419600"/>
            <a:ext cx="317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-50818"/>
            <a:ext cx="8510588" cy="908050"/>
          </a:xfrm>
        </p:spPr>
        <p:txBody>
          <a:bodyPr/>
          <a:lstStyle/>
          <a:p>
            <a:pPr eaLnBrk="1" hangingPunct="1">
              <a:defRPr/>
            </a:pPr>
            <a:r>
              <a:rPr lang="fa-IR" sz="3200" b="1" dirty="0">
                <a:solidFill>
                  <a:schemeClr val="tx1"/>
                </a:solidFill>
                <a:cs typeface="2  Zar" pitchFamily="2" charset="-78"/>
              </a:rPr>
              <a:t>انواع واکسن ها،مقدار،راه تجویز وشرایط نگهداری آنها</a:t>
            </a:r>
            <a:endParaRPr lang="en-US" sz="3200" b="1" dirty="0">
              <a:solidFill>
                <a:schemeClr val="tx1"/>
              </a:solidFill>
              <a:cs typeface="2  Zar" pitchFamily="2" charset="-78"/>
            </a:endParaRPr>
          </a:p>
        </p:txBody>
      </p:sp>
      <p:graphicFrame>
        <p:nvGraphicFramePr>
          <p:cNvPr id="68743" name="Group 135"/>
          <p:cNvGraphicFramePr>
            <a:graphicFrameLocks noGrp="1"/>
          </p:cNvGraphicFramePr>
          <p:nvPr>
            <p:ph type="tbl" idx="1"/>
          </p:nvPr>
        </p:nvGraphicFramePr>
        <p:xfrm>
          <a:off x="0" y="765175"/>
          <a:ext cx="9144000" cy="6042344"/>
        </p:xfrm>
        <a:graphic>
          <a:graphicData uri="http://schemas.openxmlformats.org/drawingml/2006/table">
            <a:tbl>
              <a:tblPr rtl="1"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69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نام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ماهیت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مقداروراه تجویز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شرایط نگهداری دریخچال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سه گانه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(DPT)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توکسوئید کزازودیفتری وباکتری کشته شده سیاه سرفه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5/0 سی سی تزریق عضلانی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میانی یاپائینی 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دوگانه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DT)</a:t>
                      </a: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،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dT</a:t>
                      </a: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)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توکسوئید کزازودیفتری(خردسالان وبزرگسالان)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5/0 سی سی تزریق عضلانی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میانی یاپائینی 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کزاز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(TT)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توکسوئید کزاز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5/0 سی سی تزریق عضلانی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میانی یاپائینی 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BCG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باسیل کالمت وگرن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05/0سی سی داخل جلدی تازیر یکسال،1/0سی سی  داخل جلدی برای یکسال وبالاترازآن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فوقانی 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MMR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ویروس های زنده ضعیف شده سرخک ،سرخجه،اوریون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5/0سی سی زیرجلدی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 فوقانی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9763"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فلج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اطفال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ویروس سه گانه زنده ضعیف شده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OPV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قطره خوراکی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 فوقانی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2775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ویروس کشته شده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IPV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5/0سی سی زیرجلدی یا عضلانی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 فوقانی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166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هپاتیت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آنتی ژن سطحی ویروس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زیر10سال5/0سی سی،بالای 10سال 1سی سی،دیالیزیها وتالاسمی 2سی سی عضلانی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a-I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B Nazanin" pitchFamily="2" charset="-78"/>
                        </a:rPr>
                        <a:t>(8-2)درجه ،طبقه میانی یاپائینی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B Nazanin" pitchFamily="2" charset="-7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  <p:sndAc>
      <p:stSnd>
        <p:snd r:embed="rId3" name="arrow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200" b="1" dirty="0">
                <a:cs typeface="B Nazanin" pitchFamily="2" charset="-78"/>
              </a:rPr>
              <a:t>خصوصیات واکسن</a:t>
            </a:r>
            <a:endParaRPr lang="fa-IR" sz="3200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9242" y="1714488"/>
            <a:ext cx="7467600" cy="3000396"/>
          </a:xfrm>
        </p:spPr>
        <p:txBody>
          <a:bodyPr>
            <a:noAutofit/>
          </a:bodyPr>
          <a:lstStyle/>
          <a:p>
            <a:pPr lvl="1"/>
            <a:r>
              <a:rPr lang="fa-IR" dirty="0">
                <a:latin typeface="Times New Roman" pitchFamily="18" charset="0"/>
                <a:cs typeface="B Nazanin" pitchFamily="2" charset="-78"/>
              </a:rPr>
              <a:t>تعداد اپی توپ های بیشتر و مطابق با پاتوژن داشته باشد.</a:t>
            </a:r>
          </a:p>
          <a:p>
            <a:pPr lvl="1">
              <a:buNone/>
            </a:pPr>
            <a:endParaRPr lang="en-US" dirty="0">
              <a:latin typeface="Times New Roman" pitchFamily="18" charset="0"/>
              <a:cs typeface="B Nazanin" pitchFamily="2" charset="-78"/>
            </a:endParaRPr>
          </a:p>
          <a:p>
            <a:pPr lvl="1"/>
            <a:r>
              <a:rPr lang="fa-IR" dirty="0">
                <a:latin typeface="Times New Roman" pitchFamily="18" charset="0"/>
                <a:cs typeface="B Nazanin" pitchFamily="2" charset="-78"/>
              </a:rPr>
              <a:t>دوام طولانی داشته باشد ، چون در این صورت سلول خاطره بیشتری تولید می شود.</a:t>
            </a:r>
          </a:p>
          <a:p>
            <a:pPr lvl="1">
              <a:buNone/>
            </a:pPr>
            <a:endParaRPr lang="en-US" dirty="0">
              <a:latin typeface="Times New Roman" pitchFamily="18" charset="0"/>
              <a:cs typeface="B Nazanin" pitchFamily="2" charset="-78"/>
            </a:endParaRPr>
          </a:p>
          <a:p>
            <a:pPr lvl="1"/>
            <a:r>
              <a:rPr lang="fa-IR" dirty="0">
                <a:latin typeface="Times New Roman" pitchFamily="18" charset="0"/>
                <a:cs typeface="B Nazanin" pitchFamily="2" charset="-78"/>
              </a:rPr>
              <a:t>راه ورود طبیعی داشته باشد ، یعنی از راه ورود عامل پاتوژن تقلید کند، مثلا اگر واکسن پولیو که خوراکی است ، به صورت تزریقی باشد </a:t>
            </a:r>
            <a:r>
              <a:rPr lang="en-US" sz="2000" dirty="0" err="1">
                <a:latin typeface="Times New Roman" pitchFamily="18" charset="0"/>
                <a:cs typeface="B Nazanin" pitchFamily="2" charset="-78"/>
              </a:rPr>
              <a:t>IgA</a:t>
            </a:r>
            <a:r>
              <a:rPr lang="fa-IR" dirty="0">
                <a:latin typeface="Times New Roman" pitchFamily="18" charset="0"/>
                <a:cs typeface="B Nazanin" pitchFamily="2" charset="-78"/>
              </a:rPr>
              <a:t> زیادی تولید نمی شود.</a:t>
            </a:r>
            <a:endParaRPr lang="en-US" dirty="0">
              <a:latin typeface="Times New Roman" pitchFamily="18" charset="0"/>
              <a:cs typeface="B Nazanin" pitchFamily="2" charset="-78"/>
            </a:endParaRPr>
          </a:p>
          <a:p>
            <a:endParaRPr lang="fa-I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600" b="1" dirty="0">
                <a:cs typeface="B Nazanin" pitchFamily="2" charset="-78"/>
              </a:rPr>
              <a:t>انواع واکسن ها</a:t>
            </a:r>
            <a:endParaRPr lang="en-US" sz="3600" b="1" dirty="0">
              <a:cs typeface="B Nazanin" pitchFamily="2" charset="-78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14488"/>
            <a:ext cx="7467600" cy="4257692"/>
          </a:xfrm>
        </p:spPr>
        <p:txBody>
          <a:bodyPr/>
          <a:lstStyle/>
          <a:p>
            <a:pPr eaLnBrk="1" hangingPunct="1"/>
            <a:r>
              <a:rPr lang="fa-IR" dirty="0">
                <a:cs typeface="B Nazanin" pitchFamily="2" charset="-78"/>
              </a:rPr>
              <a:t>ارگانیزم زنده ضعیف شده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ارگانیزم کشته شده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واکسن </a:t>
            </a:r>
            <a:r>
              <a:rPr lang="fa-IR" dirty="0" err="1">
                <a:cs typeface="B Nazanin" pitchFamily="2" charset="-78"/>
              </a:rPr>
              <a:t>زیرواحدی</a:t>
            </a:r>
            <a:r>
              <a:rPr lang="fa-IR" dirty="0">
                <a:cs typeface="B Nazanin" pitchFamily="2" charset="-78"/>
              </a:rPr>
              <a:t> (توکسوئید کزاز، توکسوئید دیفتری)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واکسن های </a:t>
            </a:r>
            <a:r>
              <a:rPr lang="fa-IR" dirty="0" err="1">
                <a:cs typeface="B Nazanin" pitchFamily="2" charset="-78"/>
              </a:rPr>
              <a:t>کونژوگه</a:t>
            </a:r>
            <a:r>
              <a:rPr lang="fa-IR" dirty="0">
                <a:cs typeface="B Nazanin" pitchFamily="2" charset="-78"/>
              </a:rPr>
              <a:t> (</a:t>
            </a:r>
            <a:r>
              <a:rPr lang="fa-IR" dirty="0" err="1">
                <a:cs typeface="B Nazanin" pitchFamily="2" charset="-78"/>
              </a:rPr>
              <a:t>هموفیلوس</a:t>
            </a:r>
            <a:r>
              <a:rPr lang="fa-IR" dirty="0">
                <a:cs typeface="B Nazanin" pitchFamily="2" charset="-78"/>
              </a:rPr>
              <a:t> </a:t>
            </a:r>
            <a:r>
              <a:rPr lang="fa-IR" dirty="0" err="1">
                <a:cs typeface="B Nazanin" pitchFamily="2" charset="-78"/>
              </a:rPr>
              <a:t>آنقلوانزا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fa-IR" dirty="0" err="1">
                <a:cs typeface="B Nazanin" pitchFamily="2" charset="-78"/>
              </a:rPr>
              <a:t>پنوموکک</a:t>
            </a:r>
            <a:r>
              <a:rPr lang="fa-IR" dirty="0">
                <a:cs typeface="B Nazanin" pitchFamily="2" charset="-78"/>
              </a:rPr>
              <a:t>)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واکسن </a:t>
            </a:r>
            <a:r>
              <a:rPr lang="fa-IR" dirty="0" err="1">
                <a:cs typeface="B Nazanin" pitchFamily="2" charset="-78"/>
              </a:rPr>
              <a:t>سنتتیک</a:t>
            </a:r>
            <a:r>
              <a:rPr lang="fa-IR" dirty="0">
                <a:cs typeface="B Nazanin" pitchFamily="2" charset="-78"/>
              </a:rPr>
              <a:t> (پروتئین نوترکیب)</a:t>
            </a:r>
          </a:p>
          <a:p>
            <a:pPr eaLnBrk="1" hangingPunct="1"/>
            <a:r>
              <a:rPr lang="fa-IR" dirty="0" err="1">
                <a:cs typeface="B Nazanin" pitchFamily="2" charset="-78"/>
              </a:rPr>
              <a:t>وکتورهای</a:t>
            </a:r>
            <a:r>
              <a:rPr lang="fa-IR" dirty="0">
                <a:cs typeface="B Nazanin" pitchFamily="2" charset="-78"/>
              </a:rPr>
              <a:t> ویروسی</a:t>
            </a:r>
            <a:endParaRPr lang="en-US" dirty="0">
              <a:cs typeface="B Nazanin" pitchFamily="2" charset="-78"/>
            </a:endParaRPr>
          </a:p>
          <a:p>
            <a:pPr eaLnBrk="1" hangingPunct="1"/>
            <a:r>
              <a:rPr lang="en-US" sz="2800" dirty="0">
                <a:cs typeface="B Nazanin" pitchFamily="2" charset="-78"/>
              </a:rPr>
              <a:t>DNA</a:t>
            </a:r>
            <a:r>
              <a:rPr lang="fa-IR" sz="2800" dirty="0">
                <a:cs typeface="B Nazanin" pitchFamily="2" charset="-78"/>
              </a:rPr>
              <a:t>، </a:t>
            </a:r>
            <a:r>
              <a:rPr lang="en-US" sz="2800" dirty="0">
                <a:cs typeface="B Nazanin" pitchFamily="2" charset="-78"/>
              </a:rPr>
              <a:t>mRNA </a:t>
            </a:r>
          </a:p>
        </p:txBody>
      </p:sp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1910A8AC-C585-4E47-998E-30772968C17F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4A0FB-A5DC-D21C-06C8-83E10E991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FAA646-0AAC-7A55-3963-56C63EB496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-598" b="-1891"/>
          <a:stretch/>
        </p:blipFill>
        <p:spPr>
          <a:xfrm>
            <a:off x="2483768" y="271590"/>
            <a:ext cx="3730658" cy="646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38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243B7-DED7-2499-E425-78A436280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C3786069-5DF1-C32A-B347-DB32B78CF2A7}"/>
              </a:ext>
            </a:extLst>
          </p:cNvPr>
          <p:cNvSpPr>
            <a:spLocks noGrp="1"/>
          </p:cNvSpPr>
          <p:nvPr>
            <p:ph type="tbl" idx="1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ACCA1E-7BC0-9297-8D8D-9447EA521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09" y="906462"/>
            <a:ext cx="7593981" cy="504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3167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600" b="1" dirty="0">
                <a:cs typeface="B Nazanin" pitchFamily="2" charset="-78"/>
              </a:rPr>
              <a:t>واکسن های زنده ضعیف شده</a:t>
            </a:r>
            <a:endParaRPr lang="en-US" sz="3600" b="1" dirty="0">
              <a:cs typeface="B Nazanin" pitchFamily="2" charset="-78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2071678"/>
            <a:ext cx="7772400" cy="4114800"/>
          </a:xfrm>
        </p:spPr>
        <p:txBody>
          <a:bodyPr/>
          <a:lstStyle/>
          <a:p>
            <a:pPr algn="justLow" eaLnBrk="1" hangingPunct="1"/>
            <a:r>
              <a:rPr lang="fa-IR" sz="2800" dirty="0">
                <a:cs typeface="B Nazanin" pitchFamily="2" charset="-78"/>
              </a:rPr>
              <a:t>در این گونه از واکسن ها قدرت </a:t>
            </a:r>
            <a:r>
              <a:rPr lang="fa-IR" sz="2800" dirty="0">
                <a:solidFill>
                  <a:srgbClr val="FF3300"/>
                </a:solidFill>
                <a:cs typeface="B Nazanin" pitchFamily="2" charset="-78"/>
              </a:rPr>
              <a:t>بیماری زایی</a:t>
            </a:r>
            <a:r>
              <a:rPr lang="fa-IR" sz="2800" dirty="0">
                <a:cs typeface="B Nazanin" pitchFamily="2" charset="-78"/>
              </a:rPr>
              <a:t> از میکروارگانیزم  گرفته شده است اما قدرت </a:t>
            </a:r>
            <a:r>
              <a:rPr lang="fa-IR" sz="2800" dirty="0">
                <a:solidFill>
                  <a:srgbClr val="FF3300"/>
                </a:solidFill>
                <a:cs typeface="B Nazanin" pitchFamily="2" charset="-78"/>
              </a:rPr>
              <a:t>آنتی ژنی</a:t>
            </a:r>
            <a:r>
              <a:rPr lang="fa-IR" sz="2800" dirty="0">
                <a:cs typeface="B Nazanin" pitchFamily="2" charset="-78"/>
              </a:rPr>
              <a:t>  آن حفظ  شده است.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F15E851A-B24D-43B2-844A-EA8E1291FB78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585814" y="428612"/>
            <a:ext cx="77724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a-IR" sz="3200" dirty="0">
                <a:cs typeface="B Nazanin" pitchFamily="2" charset="-78"/>
              </a:rPr>
              <a:t>نمونه هایی از بیماریهایی که واکسن زنده ضعیف شده دارند.</a:t>
            </a:r>
            <a:endParaRPr lang="en-US" sz="3200" dirty="0">
              <a:cs typeface="B Nazanin" pitchFamily="2" charset="-78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7772400" cy="4114800"/>
          </a:xfrm>
        </p:spPr>
        <p:txBody>
          <a:bodyPr/>
          <a:lstStyle/>
          <a:p>
            <a:pPr eaLnBrk="1" hangingPunct="1"/>
            <a:r>
              <a:rPr lang="fa-IR" dirty="0">
                <a:cs typeface="B Nazanin" pitchFamily="2" charset="-78"/>
              </a:rPr>
              <a:t>فلج اطفال  (از نوع سابین)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سرخک 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سرخجه 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اوریون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آبله مرغان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سل (</a:t>
            </a:r>
            <a:r>
              <a:rPr lang="en-US" dirty="0">
                <a:cs typeface="B Nazanin" pitchFamily="2" charset="-78"/>
              </a:rPr>
              <a:t>BCG</a:t>
            </a:r>
            <a:r>
              <a:rPr lang="fa-IR" dirty="0">
                <a:cs typeface="B Nazanin" pitchFamily="2" charset="-78"/>
              </a:rPr>
              <a:t>)</a:t>
            </a:r>
          </a:p>
          <a:p>
            <a:pPr eaLnBrk="1" hangingPunct="1"/>
            <a:r>
              <a:rPr lang="fa-IR" dirty="0">
                <a:cs typeface="B Nazanin" pitchFamily="2" charset="-78"/>
              </a:rPr>
              <a:t>تب زرد</a:t>
            </a:r>
          </a:p>
          <a:p>
            <a:pPr eaLnBrk="1" hangingPunct="1"/>
            <a:endParaRPr lang="en-US" dirty="0">
              <a:cs typeface="B Nazanin" pitchFamily="2" charset="-78"/>
            </a:endParaRPr>
          </a:p>
        </p:txBody>
      </p:sp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6013FA4C-3DF5-4957-A3B6-CD6D6729EDFF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a-IR" sz="3200" b="1" dirty="0">
                <a:cs typeface="B Nazanin" pitchFamily="2" charset="-78"/>
              </a:rPr>
              <a:t>محاسن واکسن زنده ضعیف شده</a:t>
            </a:r>
            <a:endParaRPr lang="en-US" sz="3200" b="1" dirty="0">
              <a:cs typeface="B Nazanin" pitchFamily="2" charset="-78"/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467600" cy="3971940"/>
          </a:xfrm>
        </p:spPr>
        <p:txBody>
          <a:bodyPr/>
          <a:lstStyle/>
          <a:p>
            <a:pPr eaLnBrk="1" hangingPunct="1"/>
            <a:r>
              <a:rPr lang="fa-IR" sz="2800" dirty="0">
                <a:cs typeface="B Nazanin" pitchFamily="2" charset="-78"/>
              </a:rPr>
              <a:t>وجود همه اپی توپ ها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اغلب ایمنی سریعی می دهند.</a:t>
            </a:r>
          </a:p>
          <a:p>
            <a:pPr eaLnBrk="1" hangingPunct="1"/>
            <a:r>
              <a:rPr lang="fa-IR" sz="2800" dirty="0">
                <a:cs typeface="B Nazanin" pitchFamily="2" charset="-78"/>
              </a:rPr>
              <a:t>ایمنی طولانی مدتی می دهد.</a:t>
            </a:r>
          </a:p>
          <a:p>
            <a:r>
              <a:rPr lang="fa-IR" sz="2800" dirty="0">
                <a:cs typeface="B Nazanin" pitchFamily="2" charset="-78"/>
              </a:rPr>
              <a:t>تعداد دفعات تزریق کم است.</a:t>
            </a:r>
            <a:endParaRPr lang="en-US" sz="2800" dirty="0">
              <a:cs typeface="B Nazanin" pitchFamily="2" charset="-78"/>
            </a:endParaRPr>
          </a:p>
          <a:p>
            <a:pPr eaLnBrk="1" hangingPunct="1"/>
            <a:r>
              <a:rPr lang="fa-IR" sz="2800" dirty="0">
                <a:cs typeface="B Nazanin" pitchFamily="2" charset="-78"/>
              </a:rPr>
              <a:t>قیمت ارزانی دارد.</a:t>
            </a:r>
          </a:p>
        </p:txBody>
      </p:sp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2A2C4D19-F3DC-4B74-89C7-51C34256D8C7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59">
  <a:themeElements>
    <a:clrScheme name="round rectangle bevel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lormaster">
  <a:themeElements>
    <a:clrScheme name="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ound rectangle bevel">
  <a:themeElements>
    <a:clrScheme name="1_round rectangle bevel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1_round 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olormaster">
  <a:themeElements>
    <a:clrScheme name="3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olormaster">
  <a:themeElements>
    <a:clrScheme name="4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round rectangle bevel">
  <a:themeElements>
    <a:clrScheme name="2_round rectangle bevel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_round 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colormaster">
  <a:themeElements>
    <a:clrScheme name="5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colormaster">
  <a:themeElements>
    <a:clrScheme name="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2508</TotalTime>
  <Words>1008</Words>
  <Application>Microsoft Office PowerPoint</Application>
  <PresentationFormat>On-screen Show (4:3)</PresentationFormat>
  <Paragraphs>150</Paragraphs>
  <Slides>21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2  Zar</vt:lpstr>
      <vt:lpstr>-apple-system</vt:lpstr>
      <vt:lpstr>Arial</vt:lpstr>
      <vt:lpstr>B Nazanin</vt:lpstr>
      <vt:lpstr>BMitra</vt:lpstr>
      <vt:lpstr>Calibri</vt:lpstr>
      <vt:lpstr>Cambria</vt:lpstr>
      <vt:lpstr>Tahoma</vt:lpstr>
      <vt:lpstr>Times New Roman</vt:lpstr>
      <vt:lpstr>Verdana</vt:lpstr>
      <vt:lpstr>Wingdings</vt:lpstr>
      <vt:lpstr>159</vt:lpstr>
      <vt:lpstr>1_colormaster</vt:lpstr>
      <vt:lpstr>2_colormaster</vt:lpstr>
      <vt:lpstr>1_round rectangle bevel</vt:lpstr>
      <vt:lpstr>3_colormaster</vt:lpstr>
      <vt:lpstr>4_colormaster</vt:lpstr>
      <vt:lpstr>2_round rectangle bevel</vt:lpstr>
      <vt:lpstr>5_colormaster</vt:lpstr>
      <vt:lpstr>6_colormaster</vt:lpstr>
      <vt:lpstr>Vaccination</vt:lpstr>
      <vt:lpstr>واکسن </vt:lpstr>
      <vt:lpstr>خصوصیات واکسن</vt:lpstr>
      <vt:lpstr>انواع واکسن ها</vt:lpstr>
      <vt:lpstr>PowerPoint Presentation</vt:lpstr>
      <vt:lpstr>PowerPoint Presentation</vt:lpstr>
      <vt:lpstr>واکسن های زنده ضعیف شده</vt:lpstr>
      <vt:lpstr>نمونه هایی از بیماریهایی که واکسن زنده ضعیف شده دارند.</vt:lpstr>
      <vt:lpstr>محاسن واکسن زنده ضعیف شده</vt:lpstr>
      <vt:lpstr>معایب واکسن های زنده ضعیف شده</vt:lpstr>
      <vt:lpstr>واکسن های حاوی ارگانیزم کشته شده</vt:lpstr>
      <vt:lpstr>مزایای واکسن حاوی میکرو ارگانیزم کشته شده</vt:lpstr>
      <vt:lpstr>معایب واکسن حاوی میکروارگانیزم کشته شده</vt:lpstr>
      <vt:lpstr>واکسنهای حاوی توکسوئید </vt:lpstr>
      <vt:lpstr>واکسن های کونژوگه</vt:lpstr>
      <vt:lpstr>واکسنهای نوترکیب</vt:lpstr>
      <vt:lpstr> واکسن هایی که در همه کشورهای جهان باید تزریق شود</vt:lpstr>
      <vt:lpstr>PowerPoint Presentation</vt:lpstr>
      <vt:lpstr>در ایران واکسن بیماریهای زیر به صورت همگانی تجویز می شود؟</vt:lpstr>
      <vt:lpstr>روش استفاده واكسنها</vt:lpstr>
      <vt:lpstr>انواع واکسن ها،مقدار،راه تجویز وشرایط نگهداری آنها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  immunology, Transplantation, GVHD &amp; Immunization, Vaccination</dc:title>
  <dc:creator>Hadish</dc:creator>
  <cp:lastModifiedBy>notebook</cp:lastModifiedBy>
  <cp:revision>66</cp:revision>
  <dcterms:created xsi:type="dcterms:W3CDTF">2012-05-12T13:04:21Z</dcterms:created>
  <dcterms:modified xsi:type="dcterms:W3CDTF">2026-04-23T08:21:19Z</dcterms:modified>
</cp:coreProperties>
</file>