
<file path=[Content_Types].xml><?xml version="1.0" encoding="utf-8"?>
<Types xmlns="http://schemas.openxmlformats.org/package/2006/content-types">
  <Default Extension="emf" ContentType="image/x-emf"/>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318" r:id="rId3"/>
    <p:sldId id="320" r:id="rId4"/>
    <p:sldId id="359" r:id="rId5"/>
    <p:sldId id="360" r:id="rId6"/>
    <p:sldId id="361" r:id="rId7"/>
    <p:sldId id="362" r:id="rId8"/>
    <p:sldId id="406" r:id="rId9"/>
    <p:sldId id="400" r:id="rId10"/>
    <p:sldId id="399" r:id="rId11"/>
    <p:sldId id="407" r:id="rId12"/>
    <p:sldId id="363" r:id="rId13"/>
    <p:sldId id="365" r:id="rId14"/>
    <p:sldId id="408" r:id="rId15"/>
    <p:sldId id="366" r:id="rId16"/>
    <p:sldId id="367" r:id="rId17"/>
    <p:sldId id="368" r:id="rId18"/>
    <p:sldId id="409" r:id="rId19"/>
    <p:sldId id="369" r:id="rId20"/>
    <p:sldId id="404" r:id="rId21"/>
    <p:sldId id="410" r:id="rId22"/>
    <p:sldId id="403" r:id="rId23"/>
    <p:sldId id="402" r:id="rId24"/>
    <p:sldId id="401" r:id="rId25"/>
    <p:sldId id="372" r:id="rId26"/>
    <p:sldId id="371" r:id="rId27"/>
    <p:sldId id="373" r:id="rId28"/>
    <p:sldId id="374" r:id="rId29"/>
    <p:sldId id="375" r:id="rId30"/>
    <p:sldId id="376" r:id="rId31"/>
    <p:sldId id="377" r:id="rId32"/>
    <p:sldId id="413" r:id="rId33"/>
    <p:sldId id="414" r:id="rId34"/>
    <p:sldId id="379" r:id="rId35"/>
    <p:sldId id="383" r:id="rId36"/>
    <p:sldId id="417" r:id="rId37"/>
    <p:sldId id="416" r:id="rId38"/>
    <p:sldId id="426" r:id="rId39"/>
    <p:sldId id="427" r:id="rId40"/>
    <p:sldId id="381" r:id="rId41"/>
    <p:sldId id="382" r:id="rId42"/>
    <p:sldId id="384" r:id="rId43"/>
    <p:sldId id="423" r:id="rId44"/>
    <p:sldId id="422" r:id="rId45"/>
    <p:sldId id="421" r:id="rId46"/>
    <p:sldId id="351" r:id="rId47"/>
    <p:sldId id="352" r:id="rId48"/>
    <p:sldId id="429" r:id="rId49"/>
  </p:sldIdLst>
  <p:sldSz cx="9144000" cy="6858000" type="screen4x3"/>
  <p:notesSz cx="6858000" cy="9144000"/>
  <p:custDataLst>
    <p:tags r:id="rId50"/>
  </p:custDataLst>
  <p:defaultTex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FBFF"/>
    <a:srgbClr val="CC0066"/>
    <a:srgbClr val="C05B08"/>
    <a:srgbClr val="6DBCD1"/>
    <a:srgbClr val="006666"/>
    <a:srgbClr val="008080"/>
    <a:srgbClr val="47AAC5"/>
    <a:srgbClr val="EAEAEA"/>
    <a:srgbClr val="3333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41" autoAdjust="0"/>
    <p:restoredTop sz="94660" autoAdjust="0"/>
  </p:normalViewPr>
  <p:slideViewPr>
    <p:cSldViewPr>
      <p:cViewPr varScale="1">
        <p:scale>
          <a:sx n="72" d="100"/>
          <a:sy n="72" d="100"/>
        </p:scale>
        <p:origin x="1284" y="66"/>
      </p:cViewPr>
      <p:guideLst>
        <p:guide orient="horz" pos="2160"/>
        <p:guide pos="2880"/>
      </p:guideLst>
    </p:cSldViewPr>
  </p:slideViewPr>
  <p:outlineViewPr>
    <p:cViewPr>
      <p:scale>
        <a:sx n="33" d="100"/>
        <a:sy n="33" d="100"/>
      </p:scale>
      <p:origin x="0" y="38760"/>
    </p:cViewPr>
  </p:outlineViewPr>
  <p:notesTextViewPr>
    <p:cViewPr>
      <p:scale>
        <a:sx n="100" d="100"/>
        <a:sy n="100" d="100"/>
      </p:scale>
      <p:origin x="0" y="0"/>
    </p:cViewPr>
  </p:notesTextViewPr>
  <p:sorterViewPr>
    <p:cViewPr>
      <p:scale>
        <a:sx n="100" d="100"/>
        <a:sy n="100" d="100"/>
      </p:scale>
      <p:origin x="0" y="-177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2.png"/><Relationship Id="rId4" Type="http://schemas.microsoft.com/office/2007/relationships/hdphoto" Target="NULL"/></Relationships>
</file>

<file path=ppt/slideLayouts/_rels/slideLayout4.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en-US"/>
              <a:t>Click to edit Master title style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FR"/>
          </a:p>
        </p:txBody>
      </p:sp>
      <p:sp>
        <p:nvSpPr>
          <p:cNvPr id="4" name="Espace réservé de la date 3"/>
          <p:cNvSpPr>
            <a:spLocks noGrp="1"/>
          </p:cNvSpPr>
          <p:nvPr>
            <p:ph type="dt" sz="half" idx="10"/>
          </p:nvPr>
        </p:nvSpPr>
        <p:spPr/>
        <p:txBody>
          <a:bodyPr/>
          <a:lstStyle>
            <a:lvl1pPr>
              <a:defRPr/>
            </a:lvl1pPr>
          </a:lstStyle>
          <a:p>
            <a:pPr>
              <a:defRPr/>
            </a:pPr>
            <a:fld id="{7BA5DEED-D163-49A1-B47B-CAA8F618FAA2}" type="datetimeFigureOut">
              <a:rPr lang="fr-FR"/>
              <a:pPr>
                <a:defRPr/>
              </a:pPr>
              <a:t>27/04/2026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007DF9E2-A010-46CD-939D-F2F7502FE033}" type="slidenum">
              <a:rPr lang="fr-FR"/>
              <a:pPr>
                <a:defRPr/>
              </a:pPr>
              <a:t>‹#›</a:t>
            </a:fld>
            <a:endParaRPr lang="fr-FR"/>
          </a:p>
        </p:txBody>
      </p:sp>
    </p:spTree>
    <p:custDataLst>
      <p:tags r:id="rId1"/>
    </p:custData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r-FR" noProof="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4D53EF41-032E-4DE6-8C7D-1F5948D84D18}" type="datetimeFigureOut">
              <a:rPr lang="fr-FR"/>
              <a:pPr>
                <a:defRPr/>
              </a:pPr>
              <a:t>27/04/2026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CC5B5DD-7F9C-40A0-A140-FABD24DA7684}" type="slidenum">
              <a:rPr lang="fr-FR"/>
              <a:pPr>
                <a:defRPr/>
              </a:pPr>
              <a:t>‹#›</a:t>
            </a:fld>
            <a:endParaRPr lang="fr-FR"/>
          </a:p>
        </p:txBody>
      </p:sp>
      <p:pic>
        <p:nvPicPr>
          <p:cNvPr id="8" name="Picture 7"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9" name="Picture 8"/>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Click to edit Master title style</a:t>
            </a:r>
            <a:endParaRPr lang="fr-FR"/>
          </a:p>
        </p:txBody>
      </p:sp>
      <p:sp>
        <p:nvSpPr>
          <p:cNvPr id="3" name="Espace réservé du texte vertical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p:cNvSpPr>
            <a:spLocks noGrp="1"/>
          </p:cNvSpPr>
          <p:nvPr>
            <p:ph type="dt" sz="half" idx="10"/>
          </p:nvPr>
        </p:nvSpPr>
        <p:spPr/>
        <p:txBody>
          <a:bodyPr/>
          <a:lstStyle>
            <a:lvl1pPr>
              <a:defRPr/>
            </a:lvl1pPr>
          </a:lstStyle>
          <a:p>
            <a:pPr>
              <a:defRPr/>
            </a:pPr>
            <a:fld id="{5B6BD34B-83B9-41C7-BD00-4EB13BEA6101}" type="datetimeFigureOut">
              <a:rPr lang="fr-FR"/>
              <a:pPr>
                <a:defRPr/>
              </a:pPr>
              <a:t>27/04/2026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FEA9980-B1A5-400F-A880-3CF790FF5BF4}" type="slidenum">
              <a:rPr lang="fr-FR"/>
              <a:pPr>
                <a:defRPr/>
              </a:pPr>
              <a:t>‹#›</a:t>
            </a:fld>
            <a:endParaRPr lang="fr-FR"/>
          </a:p>
        </p:txBody>
      </p:sp>
      <p:pic>
        <p:nvPicPr>
          <p:cNvPr id="7" name="Picture 6"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8" name="Picture 7"/>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en-US"/>
              <a:t>Click to edit Master title style</a:t>
            </a:r>
            <a:endParaRPr lang="fr-F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p:cNvSpPr>
            <a:spLocks noGrp="1"/>
          </p:cNvSpPr>
          <p:nvPr>
            <p:ph type="dt" sz="half" idx="10"/>
          </p:nvPr>
        </p:nvSpPr>
        <p:spPr/>
        <p:txBody>
          <a:bodyPr/>
          <a:lstStyle>
            <a:lvl1pPr>
              <a:defRPr/>
            </a:lvl1pPr>
          </a:lstStyle>
          <a:p>
            <a:pPr>
              <a:defRPr/>
            </a:pPr>
            <a:fld id="{8F2B0352-6EB4-4EB4-8F84-99E094DD0A33}" type="datetimeFigureOut">
              <a:rPr lang="fr-FR"/>
              <a:pPr>
                <a:defRPr/>
              </a:pPr>
              <a:t>27/04/2026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85BB72F7-46EE-4643-99D8-CF7505694B9B}" type="slidenum">
              <a:rPr lang="fr-FR"/>
              <a:pPr>
                <a:defRPr/>
              </a:pPr>
              <a:t>‹#›</a:t>
            </a:fld>
            <a:endParaRPr lang="fr-FR"/>
          </a:p>
        </p:txBody>
      </p:sp>
      <p:pic>
        <p:nvPicPr>
          <p:cNvPr id="7" name="Picture 6"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8" name="Picture 7"/>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contenu">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04864"/>
            <a:ext cx="8229600" cy="3921300"/>
          </a:xfrm>
        </p:spPr>
        <p:txBody>
          <a:bodyPr/>
          <a:lstStyle>
            <a:lvl1pPr marL="0" indent="0" algn="just">
              <a:buNone/>
              <a:defRPr sz="2800" b="1">
                <a:solidFill>
                  <a:schemeClr val="tx2"/>
                </a:solidFill>
                <a:latin typeface="Arial Rounded MT Bold" panose="020F0704030504030204" pitchFamily="34" charset="0"/>
                <a:cs typeface="B Mitra" panose="00000400000000000000" pitchFamily="2" charset="-78"/>
              </a:defRPr>
            </a:lvl1pPr>
            <a:lvl2pPr marL="457200" indent="0" algn="just">
              <a:buNone/>
              <a:defRPr>
                <a:latin typeface="Arial Rounded MT Bold" panose="020F0704030504030204" pitchFamily="34" charset="0"/>
                <a:cs typeface="B Mitra" panose="00000400000000000000" pitchFamily="2" charset="-78"/>
              </a:defRPr>
            </a:lvl2pPr>
            <a:lvl3pPr marL="914400" indent="0" algn="just">
              <a:buNone/>
              <a:defRPr>
                <a:latin typeface="Arial Rounded MT Bold" panose="020F0704030504030204" pitchFamily="34" charset="0"/>
              </a:defRPr>
            </a:lvl3pPr>
            <a:lvl4pPr marL="1371600" indent="0" algn="just">
              <a:buNone/>
              <a:defRPr>
                <a:latin typeface="Arial Rounded MT Bold" panose="020F0704030504030204" pitchFamily="34" charset="0"/>
              </a:defRPr>
            </a:lvl4pPr>
            <a:lvl5pPr marL="1828800" indent="0" algn="just">
              <a:buNone/>
              <a:defRPr>
                <a:latin typeface="Arial Rounded MT Bold" panose="020F07040305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4" name="Espace réservé de la date 3"/>
          <p:cNvSpPr>
            <a:spLocks noGrp="1"/>
          </p:cNvSpPr>
          <p:nvPr>
            <p:ph type="dt" sz="half" idx="10"/>
          </p:nvPr>
        </p:nvSpPr>
        <p:spPr/>
        <p:txBody>
          <a:bodyPr/>
          <a:lstStyle>
            <a:lvl1pPr>
              <a:defRPr>
                <a:cs typeface="B Mitra" panose="00000400000000000000" pitchFamily="2" charset="-78"/>
              </a:defRPr>
            </a:lvl1pPr>
          </a:lstStyle>
          <a:p>
            <a:pPr>
              <a:defRPr/>
            </a:pPr>
            <a:fld id="{0D73CFD6-51CE-44A6-B2DC-1A33C885CCD4}" type="datetimeFigureOut">
              <a:rPr lang="fr-FR" smtClean="0"/>
              <a:pPr>
                <a:defRPr/>
              </a:pPr>
              <a:t>27/04/2026</a:t>
            </a:fld>
            <a:endParaRPr lang="fr-FR"/>
          </a:p>
        </p:txBody>
      </p:sp>
      <p:sp>
        <p:nvSpPr>
          <p:cNvPr id="5" name="Espace réservé du pied de page 4"/>
          <p:cNvSpPr>
            <a:spLocks noGrp="1"/>
          </p:cNvSpPr>
          <p:nvPr>
            <p:ph type="ftr" sz="quarter" idx="11"/>
          </p:nvPr>
        </p:nvSpPr>
        <p:spPr/>
        <p:txBody>
          <a:bodyPr/>
          <a:lstStyle>
            <a:lvl1pPr>
              <a:defRPr>
                <a:cs typeface="B Mitra" panose="00000400000000000000" pitchFamily="2" charset="-78"/>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cs typeface="B Mitra" panose="00000400000000000000" pitchFamily="2" charset="-78"/>
              </a:defRPr>
            </a:lvl1pPr>
          </a:lstStyle>
          <a:p>
            <a:pPr>
              <a:defRPr/>
            </a:pPr>
            <a:fld id="{F9AE6B28-1F16-4D7B-97DB-31C4F9996B19}" type="slidenum">
              <a:rPr lang="fr-FR" smtClean="0"/>
              <a:pPr>
                <a:defRPr/>
              </a:pPr>
              <a:t>‹#›</a:t>
            </a:fld>
            <a:endParaRPr lang="fr-FR"/>
          </a:p>
        </p:txBody>
      </p:sp>
      <p:sp>
        <p:nvSpPr>
          <p:cNvPr id="8" name="Rounded Rectangle 7"/>
          <p:cNvSpPr/>
          <p:nvPr userDrawn="1"/>
        </p:nvSpPr>
        <p:spPr>
          <a:xfrm>
            <a:off x="1259632" y="76200"/>
            <a:ext cx="8136904" cy="760512"/>
          </a:xfrm>
          <a:prstGeom prst="roundRect">
            <a:avLst>
              <a:gd name="adj" fmla="val 38532"/>
            </a:avLst>
          </a:prstGeom>
          <a:ln/>
        </p:spPr>
        <p:style>
          <a:lnRef idx="1">
            <a:schemeClr val="accent5"/>
          </a:lnRef>
          <a:fillRef idx="3">
            <a:schemeClr val="accent5"/>
          </a:fillRef>
          <a:effectRef idx="2">
            <a:schemeClr val="accent5"/>
          </a:effectRef>
          <a:fontRef idx="minor">
            <a:schemeClr val="lt1"/>
          </a:fontRef>
        </p:style>
        <p:txBody>
          <a:bodyPr/>
          <a:lstStyle/>
          <a:p>
            <a:pPr algn="r" rtl="1"/>
            <a:endParaRPr lang="fa-IR" sz="400" b="1" dirty="0">
              <a:cs typeface="B Mitra" panose="00000400000000000000" pitchFamily="2" charset="-78"/>
            </a:endParaRPr>
          </a:p>
        </p:txBody>
      </p:sp>
    </p:spTree>
    <p:custDataLst>
      <p:tags r:id="rId1"/>
    </p:custData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780928"/>
            <a:ext cx="8229600" cy="3345236"/>
          </a:xfrm>
        </p:spPr>
        <p:txBody>
          <a:bodyPr/>
          <a:lstStyle>
            <a:lvl1pPr marL="0" indent="0" algn="ctr">
              <a:buNone/>
              <a:defRPr sz="4000" b="1">
                <a:solidFill>
                  <a:schemeClr val="tx2"/>
                </a:solidFill>
                <a:cs typeface="B Mitra" panose="00000400000000000000" pitchFamily="2" charset="-78"/>
              </a:defRPr>
            </a:lvl1pPr>
            <a:lvl2pPr marL="457200" indent="0" algn="just">
              <a:buNone/>
              <a:defRPr>
                <a:cs typeface="B Mitra" panose="00000400000000000000" pitchFamily="2" charset="-78"/>
              </a:defRPr>
            </a:lvl2pPr>
            <a:lvl3pPr marL="914400" indent="0" algn="just">
              <a:buNone/>
              <a:defRPr/>
            </a:lvl3pPr>
            <a:lvl4pPr marL="1371600" indent="0" algn="just">
              <a:buNone/>
              <a:defRPr/>
            </a:lvl4pPr>
            <a:lvl5pPr marL="1828800" indent="0" algn="just">
              <a:buNone/>
              <a:defRPr/>
            </a:lvl5pPr>
          </a:lstStyle>
          <a:p>
            <a:pPr lvl="0"/>
            <a:r>
              <a:rPr lang="en-US" dirty="0"/>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0D73CFD6-51CE-44A6-B2DC-1A33C885CCD4}" type="datetimeFigureOut">
              <a:rPr lang="fr-FR"/>
              <a:pPr>
                <a:defRPr/>
              </a:pPr>
              <a:t>27/04/2026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9AE6B28-1F16-4D7B-97DB-31C4F9996B19}" type="slidenum">
              <a:rPr lang="fr-FR"/>
              <a:pPr>
                <a:defRPr/>
              </a:pPr>
              <a:t>‹#›</a:t>
            </a:fld>
            <a:endParaRPr lang="fr-FR"/>
          </a:p>
        </p:txBody>
      </p:sp>
      <p:pic>
        <p:nvPicPr>
          <p:cNvPr id="7" name="Picture 6" descr="Untitled-2"/>
          <p:cNvPicPr/>
          <p:nvPr userDrawn="1"/>
        </p:nvPicPr>
        <p:blipFill rotWithShape="1">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8" name="Picture 7"/>
          <p:cNvPicPr>
            <a:picLocks noChangeAspect="1"/>
          </p:cNvPicPr>
          <p:nvPr userDrawn="1"/>
        </p:nvPicPr>
        <p:blipFill>
          <a:blip r:embed="rId5"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ustDataLst>
      <p:tags r:id="rId1"/>
    </p:custDataLst>
    <p:extLst>
      <p:ext uri="{BB962C8B-B14F-4D97-AF65-F5344CB8AC3E}">
        <p14:creationId xmlns:p14="http://schemas.microsoft.com/office/powerpoint/2010/main" val="1149038782"/>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5522EA6A-6AEE-4005-BB5C-8C6022701496}" type="datetimeFigureOut">
              <a:rPr lang="fr-FR"/>
              <a:pPr>
                <a:defRPr/>
              </a:pPr>
              <a:t>27/04/2026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01156771-451E-4858-A5A0-77A24833AD5B}" type="slidenum">
              <a:rPr lang="fr-FR"/>
              <a:pPr>
                <a:defRPr/>
              </a:pPr>
              <a:t>‹#›</a:t>
            </a:fld>
            <a:endParaRPr lang="fr-FR"/>
          </a:p>
        </p:txBody>
      </p:sp>
      <p:pic>
        <p:nvPicPr>
          <p:cNvPr id="7" name="Picture 6"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8" name="Picture 7"/>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Click to edit Master title style</a:t>
            </a:r>
            <a:endParaRPr lang="fr-FR"/>
          </a:p>
        </p:txBody>
      </p:sp>
      <p:sp>
        <p:nvSpPr>
          <p:cNvPr id="3" name="Espace réservé du contenu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contenu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Espace réservé de la date 3"/>
          <p:cNvSpPr>
            <a:spLocks noGrp="1"/>
          </p:cNvSpPr>
          <p:nvPr>
            <p:ph type="dt" sz="half" idx="10"/>
          </p:nvPr>
        </p:nvSpPr>
        <p:spPr/>
        <p:txBody>
          <a:bodyPr/>
          <a:lstStyle>
            <a:lvl1pPr>
              <a:defRPr/>
            </a:lvl1pPr>
          </a:lstStyle>
          <a:p>
            <a:pPr>
              <a:defRPr/>
            </a:pPr>
            <a:fld id="{40B6B048-A55D-4C8F-8FC1-B4814A78B6B0}" type="datetimeFigureOut">
              <a:rPr lang="fr-FR"/>
              <a:pPr>
                <a:defRPr/>
              </a:pPr>
              <a:t>27/04/2026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A0EB4065-808A-4149-A160-B5A94E1BF426}" type="slidenum">
              <a:rPr lang="fr-FR"/>
              <a:pPr>
                <a:defRPr/>
              </a:pPr>
              <a:t>‹#›</a:t>
            </a:fld>
            <a:endParaRPr lang="fr-FR"/>
          </a:p>
        </p:txBody>
      </p:sp>
      <p:pic>
        <p:nvPicPr>
          <p:cNvPr id="8" name="Picture 7"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9" name="Picture 8"/>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a:t>Click to edit Master title style</a:t>
            </a:r>
            <a:endParaRPr lang="fr-F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Espace réservé de la date 3"/>
          <p:cNvSpPr>
            <a:spLocks noGrp="1"/>
          </p:cNvSpPr>
          <p:nvPr>
            <p:ph type="dt" sz="half" idx="10"/>
          </p:nvPr>
        </p:nvSpPr>
        <p:spPr/>
        <p:txBody>
          <a:bodyPr/>
          <a:lstStyle>
            <a:lvl1pPr>
              <a:defRPr/>
            </a:lvl1pPr>
          </a:lstStyle>
          <a:p>
            <a:pPr>
              <a:defRPr/>
            </a:pPr>
            <a:fld id="{62026B58-4E96-4FD9-A6A7-6924E3D11E59}" type="datetimeFigureOut">
              <a:rPr lang="fr-FR"/>
              <a:pPr>
                <a:defRPr/>
              </a:pPr>
              <a:t>27/04/2026</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A617D977-A910-4512-A3E6-8C5C47B10118}" type="slidenum">
              <a:rPr lang="fr-FR"/>
              <a:pPr>
                <a:defRPr/>
              </a:pPr>
              <a:t>‹#›</a:t>
            </a:fld>
            <a:endParaRPr lang="fr-FR"/>
          </a:p>
        </p:txBody>
      </p:sp>
      <p:pic>
        <p:nvPicPr>
          <p:cNvPr id="10" name="Picture 9"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11" name="Picture 10"/>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Click to edit Master title style</a:t>
            </a:r>
            <a:endParaRPr lang="fr-FR"/>
          </a:p>
        </p:txBody>
      </p:sp>
      <p:sp>
        <p:nvSpPr>
          <p:cNvPr id="3" name="Espace réservé de la date 3"/>
          <p:cNvSpPr>
            <a:spLocks noGrp="1"/>
          </p:cNvSpPr>
          <p:nvPr>
            <p:ph type="dt" sz="half" idx="10"/>
          </p:nvPr>
        </p:nvSpPr>
        <p:spPr/>
        <p:txBody>
          <a:bodyPr/>
          <a:lstStyle>
            <a:lvl1pPr>
              <a:defRPr/>
            </a:lvl1pPr>
          </a:lstStyle>
          <a:p>
            <a:pPr>
              <a:defRPr/>
            </a:pPr>
            <a:fld id="{43C935DF-29DC-4D3E-B7BF-53D9C07DEE00}" type="datetimeFigureOut">
              <a:rPr lang="fr-FR"/>
              <a:pPr>
                <a:defRPr/>
              </a:pPr>
              <a:t>27/04/2026</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DEBCF092-9A84-4C67-8CED-B7C1CCE43070}" type="slidenum">
              <a:rPr lang="fr-FR"/>
              <a:pPr>
                <a:defRPr/>
              </a:pPr>
              <a:t>‹#›</a:t>
            </a:fld>
            <a:endParaRPr lang="fr-FR"/>
          </a:p>
        </p:txBody>
      </p:sp>
      <p:pic>
        <p:nvPicPr>
          <p:cNvPr id="6" name="Picture 5"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7" name="Picture 6"/>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20F2A2F3-860A-4517-9E75-8ED3DFADF10A}" type="datetimeFigureOut">
              <a:rPr lang="fr-FR"/>
              <a:pPr>
                <a:defRPr/>
              </a:pPr>
              <a:t>27/04/2026</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76EDC2B8-4353-4BA1-9FD3-73DB1B03671F}" type="slidenum">
              <a:rPr lang="fr-FR"/>
              <a:pPr>
                <a:defRPr/>
              </a:pPr>
              <a:t>‹#›</a:t>
            </a:fld>
            <a:endParaRPr lang="fr-FR"/>
          </a:p>
        </p:txBody>
      </p:sp>
      <p:pic>
        <p:nvPicPr>
          <p:cNvPr id="5" name="Picture 4"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6" name="Picture 5"/>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fr-FR"/>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657B16ED-B48C-4854-BE86-CF4B27B230A4}" type="datetimeFigureOut">
              <a:rPr lang="fr-FR"/>
              <a:pPr>
                <a:defRPr/>
              </a:pPr>
              <a:t>27/04/2026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21C000F4-EBDA-48FB-A8B0-560501ED16E4}" type="slidenum">
              <a:rPr lang="fr-FR"/>
              <a:pPr>
                <a:defRPr/>
              </a:pPr>
              <a:t>‹#›</a:t>
            </a:fld>
            <a:endParaRPr lang="fr-FR"/>
          </a:p>
        </p:txBody>
      </p:sp>
      <p:pic>
        <p:nvPicPr>
          <p:cNvPr id="8" name="Picture 7" descr="Untitled-2"/>
          <p:cNvPicPr/>
          <p:nvPr userDrawn="1"/>
        </p:nvPicPr>
        <p:blipFill rotWithShape="1">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rightnessContrast bright="100000" contrast="-75000"/>
                    </a14:imgEffect>
                  </a14:imgLayer>
                </a14:imgProps>
              </a:ext>
            </a:extLst>
          </a:blip>
          <a:srcRect b="16318"/>
          <a:stretch/>
        </p:blipFill>
        <p:spPr bwMode="auto">
          <a:xfrm>
            <a:off x="-9525" y="70146"/>
            <a:ext cx="683568" cy="565399"/>
          </a:xfrm>
          <a:prstGeom prst="rect">
            <a:avLst/>
          </a:prstGeom>
          <a:ln>
            <a:noFill/>
          </a:ln>
          <a:effectLst/>
        </p:spPr>
      </p:pic>
      <p:pic>
        <p:nvPicPr>
          <p:cNvPr id="9" name="Picture 8"/>
          <p:cNvPicPr>
            <a:picLocks noChangeAspect="1"/>
          </p:cNvPicPr>
          <p:nvPr userDrawn="1"/>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8786" y="157991"/>
            <a:ext cx="796470" cy="398235"/>
          </a:xfrm>
          <a:prstGeom prst="rect">
            <a:avLst/>
          </a:prstGeom>
        </p:spPr>
      </p:pic>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7" name="Espace réservé du texte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r" rtl="1" fontAlgn="auto">
              <a:spcBef>
                <a:spcPts val="0"/>
              </a:spcBef>
              <a:spcAft>
                <a:spcPts val="0"/>
              </a:spcAft>
              <a:defRPr sz="1200" smtClean="0">
                <a:solidFill>
                  <a:schemeClr val="tx1">
                    <a:tint val="75000"/>
                  </a:schemeClr>
                </a:solidFill>
                <a:latin typeface="+mn-lt"/>
                <a:cs typeface="B Mitra" panose="00000400000000000000" pitchFamily="2" charset="-78"/>
              </a:defRPr>
            </a:lvl1pPr>
          </a:lstStyle>
          <a:p>
            <a:pPr>
              <a:defRPr/>
            </a:pPr>
            <a:fld id="{C8D7C9ED-4BE9-40B6-8144-CE75CB2026F4}" type="datetimeFigureOut">
              <a:rPr lang="fr-FR" smtClean="0"/>
              <a:pPr>
                <a:defRPr/>
              </a:pPr>
              <a:t>27/04/2026</a:t>
            </a:fld>
            <a:endParaRPr lang="fr-FR"/>
          </a:p>
        </p:txBody>
      </p:sp>
      <p:sp>
        <p:nvSpPr>
          <p:cNvPr id="5" name="Espace réservé du pied de page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rtl="1" fontAlgn="auto">
              <a:spcBef>
                <a:spcPts val="0"/>
              </a:spcBef>
              <a:spcAft>
                <a:spcPts val="0"/>
              </a:spcAft>
              <a:defRPr sz="1200" smtClean="0">
                <a:solidFill>
                  <a:schemeClr val="tx1">
                    <a:tint val="75000"/>
                  </a:schemeClr>
                </a:solidFill>
                <a:latin typeface="+mn-lt"/>
                <a:cs typeface="B Mitra" panose="00000400000000000000" pitchFamily="2" charset="-78"/>
              </a:defRPr>
            </a:lvl1pPr>
          </a:lstStyle>
          <a:p>
            <a:pPr>
              <a:defRPr/>
            </a:pPr>
            <a:endParaRPr lang="fr-F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l" rtl="1" fontAlgn="auto">
              <a:spcBef>
                <a:spcPts val="0"/>
              </a:spcBef>
              <a:spcAft>
                <a:spcPts val="0"/>
              </a:spcAft>
              <a:defRPr sz="1200" smtClean="0">
                <a:solidFill>
                  <a:schemeClr val="tx1">
                    <a:tint val="75000"/>
                  </a:schemeClr>
                </a:solidFill>
                <a:latin typeface="+mn-lt"/>
                <a:cs typeface="B Mitra" panose="00000400000000000000" pitchFamily="2" charset="-78"/>
              </a:defRPr>
            </a:lvl1pPr>
          </a:lstStyle>
          <a:p>
            <a:pPr>
              <a:defRPr/>
            </a:pPr>
            <a:fld id="{7206483E-F5E7-409C-BC89-A46087F42EDD}" type="slidenum">
              <a:rPr lang="fr-FR" smtClean="0"/>
              <a:pPr>
                <a:defRPr/>
              </a:pPr>
              <a:t>‹#›</a:t>
            </a:fld>
            <a:endParaRPr lang="fr-FR"/>
          </a:p>
        </p:txBody>
      </p:sp>
      <p:sp>
        <p:nvSpPr>
          <p:cNvPr id="8" name="Rounded Rectangle 7"/>
          <p:cNvSpPr/>
          <p:nvPr userDrawn="1"/>
        </p:nvSpPr>
        <p:spPr>
          <a:xfrm>
            <a:off x="1259632" y="76200"/>
            <a:ext cx="8136904" cy="832520"/>
          </a:xfrm>
          <a:prstGeom prst="roundRect">
            <a:avLst>
              <a:gd name="adj" fmla="val 38532"/>
            </a:avLst>
          </a:prstGeom>
          <a:ln/>
        </p:spPr>
        <p:style>
          <a:lnRef idx="1">
            <a:schemeClr val="accent5"/>
          </a:lnRef>
          <a:fillRef idx="3">
            <a:schemeClr val="accent5"/>
          </a:fillRef>
          <a:effectRef idx="2">
            <a:schemeClr val="accent5"/>
          </a:effectRef>
          <a:fontRef idx="minor">
            <a:schemeClr val="lt1"/>
          </a:fontRef>
        </p:style>
        <p:txBody>
          <a:bodyPr/>
          <a:lstStyle/>
          <a:p>
            <a:pPr algn="r" rtl="1"/>
            <a:endParaRPr lang="fa-IR" sz="400" b="1" dirty="0">
              <a:cs typeface="B Mitra" panose="00000400000000000000" pitchFamily="2" charset="-78"/>
            </a:endParaRPr>
          </a:p>
        </p:txBody>
      </p:sp>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p:fade thruBlk="1"/>
  </p:transition>
  <p:txStyles>
    <p:titleStyle>
      <a:lvl1pPr algn="ctr" rtl="1" eaLnBrk="1" fontAlgn="base" hangingPunct="1">
        <a:spcBef>
          <a:spcPct val="0"/>
        </a:spcBef>
        <a:spcAft>
          <a:spcPct val="0"/>
        </a:spcAft>
        <a:defRPr sz="4400" kern="1200">
          <a:solidFill>
            <a:schemeClr val="tx1"/>
          </a:solidFill>
          <a:latin typeface="+mj-lt"/>
          <a:ea typeface="+mj-ea"/>
          <a:cs typeface="B Mitra" panose="00000400000000000000" pitchFamily="2" charset="-78"/>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chemeClr val="tx1"/>
          </a:solidFill>
          <a:latin typeface="+mn-lt"/>
          <a:ea typeface="+mn-ea"/>
          <a:cs typeface="B Mitra" panose="00000400000000000000" pitchFamily="2" charset="-78"/>
        </a:defRPr>
      </a:lvl1pPr>
      <a:lvl2pPr marL="742950" indent="-285750" algn="r" rtl="1" eaLnBrk="1" fontAlgn="base" hangingPunct="1">
        <a:spcBef>
          <a:spcPct val="20000"/>
        </a:spcBef>
        <a:spcAft>
          <a:spcPct val="0"/>
        </a:spcAft>
        <a:buFont typeface="Arial" pitchFamily="34" charset="0"/>
        <a:buChar char="–"/>
        <a:defRPr sz="2800" kern="1200">
          <a:solidFill>
            <a:schemeClr val="tx1"/>
          </a:solidFill>
          <a:latin typeface="+mn-lt"/>
          <a:ea typeface="+mn-ea"/>
          <a:cs typeface="B Mitra" panose="00000400000000000000" pitchFamily="2" charset="-78"/>
        </a:defRPr>
      </a:lvl2pPr>
      <a:lvl3pPr marL="1143000" indent="-228600" algn="r" rtl="1" eaLnBrk="1" fontAlgn="base" hangingPunct="1">
        <a:spcBef>
          <a:spcPct val="20000"/>
        </a:spcBef>
        <a:spcAft>
          <a:spcPct val="0"/>
        </a:spcAft>
        <a:buFont typeface="Arial" pitchFamily="34" charset="0"/>
        <a:buChar char="•"/>
        <a:defRPr sz="2400" kern="1200">
          <a:solidFill>
            <a:schemeClr val="tx1"/>
          </a:solidFill>
          <a:latin typeface="+mn-lt"/>
          <a:ea typeface="+mn-ea"/>
          <a:cs typeface="B Mitra" panose="00000400000000000000" pitchFamily="2" charset="-78"/>
        </a:defRPr>
      </a:lvl3pPr>
      <a:lvl4pPr marL="1600200" indent="-228600" algn="r" rtl="1" eaLnBrk="1" fontAlgn="base" hangingPunct="1">
        <a:spcBef>
          <a:spcPct val="20000"/>
        </a:spcBef>
        <a:spcAft>
          <a:spcPct val="0"/>
        </a:spcAft>
        <a:buFont typeface="Arial" pitchFamily="34" charset="0"/>
        <a:buChar char="–"/>
        <a:defRPr sz="2000" kern="1200">
          <a:solidFill>
            <a:schemeClr val="tx1"/>
          </a:solidFill>
          <a:latin typeface="+mn-lt"/>
          <a:ea typeface="+mn-ea"/>
          <a:cs typeface="B Mitra" panose="00000400000000000000" pitchFamily="2" charset="-78"/>
        </a:defRPr>
      </a:lvl4pPr>
      <a:lvl5pPr marL="2057400" indent="-228600" algn="r" rtl="1" eaLnBrk="1" fontAlgn="base" hangingPunct="1">
        <a:spcBef>
          <a:spcPct val="20000"/>
        </a:spcBef>
        <a:spcAft>
          <a:spcPct val="0"/>
        </a:spcAft>
        <a:buFont typeface="Arial" pitchFamily="34" charset="0"/>
        <a:buChar char="»"/>
        <a:defRPr sz="2000" kern="1200">
          <a:solidFill>
            <a:schemeClr val="tx1"/>
          </a:solidFill>
          <a:latin typeface="+mn-lt"/>
          <a:ea typeface="+mn-ea"/>
          <a:cs typeface="B Mitra" panose="00000400000000000000" pitchFamily="2" charset="-7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15.xml"/><Relationship Id="rId6" Type="http://schemas.openxmlformats.org/officeDocument/2006/relationships/image" Target="../media/image5.png"/><Relationship Id="rId5" Type="http://schemas.openxmlformats.org/officeDocument/2006/relationships/image" Target="../media/image12.emf"/><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16.xml"/><Relationship Id="rId6" Type="http://schemas.openxmlformats.org/officeDocument/2006/relationships/image" Target="../media/image5.png"/><Relationship Id="rId5" Type="http://schemas.openxmlformats.org/officeDocument/2006/relationships/image" Target="../media/image13.emf"/><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18.xml"/><Relationship Id="rId6" Type="http://schemas.openxmlformats.org/officeDocument/2006/relationships/image" Target="../media/image5.png"/><Relationship Id="rId5" Type="http://schemas.openxmlformats.org/officeDocument/2006/relationships/image" Target="../media/image14.emf"/><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ags" Target="../tags/tag19.xml"/><Relationship Id="rId6" Type="http://schemas.openxmlformats.org/officeDocument/2006/relationships/image" Target="../media/image5.png"/><Relationship Id="rId5" Type="http://schemas.openxmlformats.org/officeDocument/2006/relationships/image" Target="../media/image15.emf"/><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20.xml"/><Relationship Id="rId6" Type="http://schemas.openxmlformats.org/officeDocument/2006/relationships/image" Target="../media/image5.png"/><Relationship Id="rId5" Type="http://schemas.openxmlformats.org/officeDocument/2006/relationships/image" Target="../media/image16.emf"/><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21.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media16.m4a"/><Relationship Id="rId2" Type="http://schemas.microsoft.com/office/2007/relationships/media" Target="../media/media16.m4a"/><Relationship Id="rId1" Type="http://schemas.openxmlformats.org/officeDocument/2006/relationships/tags" Target="../tags/tag23.xml"/><Relationship Id="rId6" Type="http://schemas.openxmlformats.org/officeDocument/2006/relationships/image" Target="../media/image5.png"/><Relationship Id="rId5" Type="http://schemas.openxmlformats.org/officeDocument/2006/relationships/image" Target="../media/image17.emf"/><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media17.m4a"/><Relationship Id="rId2" Type="http://schemas.microsoft.com/office/2007/relationships/media" Target="../media/media17.m4a"/><Relationship Id="rId1" Type="http://schemas.openxmlformats.org/officeDocument/2006/relationships/tags" Target="../tags/tag24.xml"/><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audio" Target="../media/media18.m4a"/><Relationship Id="rId2" Type="http://schemas.microsoft.com/office/2007/relationships/media" Target="../media/media18.m4a"/><Relationship Id="rId1" Type="http://schemas.openxmlformats.org/officeDocument/2006/relationships/tags" Target="../tags/tag25.xml"/><Relationship Id="rId6" Type="http://schemas.openxmlformats.org/officeDocument/2006/relationships/image" Target="../media/image5.png"/><Relationship Id="rId5" Type="http://schemas.openxmlformats.org/officeDocument/2006/relationships/image" Target="../media/image19.emf"/><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media19.m4a"/><Relationship Id="rId7" Type="http://schemas.openxmlformats.org/officeDocument/2006/relationships/image" Target="../media/image5.png"/><Relationship Id="rId2" Type="http://schemas.microsoft.com/office/2007/relationships/media" Target="../media/media19.m4a"/><Relationship Id="rId1" Type="http://schemas.openxmlformats.org/officeDocument/2006/relationships/tags" Target="../tags/tag26.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media20.m4a"/><Relationship Id="rId7" Type="http://schemas.openxmlformats.org/officeDocument/2006/relationships/image" Target="../media/image5.png"/><Relationship Id="rId2" Type="http://schemas.microsoft.com/office/2007/relationships/media" Target="../media/media20.m4a"/><Relationship Id="rId1" Type="http://schemas.openxmlformats.org/officeDocument/2006/relationships/tags" Target="../tags/tag27.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media21.m4a"/><Relationship Id="rId2" Type="http://schemas.microsoft.com/office/2007/relationships/media" Target="../media/media21.m4a"/><Relationship Id="rId1" Type="http://schemas.openxmlformats.org/officeDocument/2006/relationships/tags" Target="../tags/tag28.xml"/><Relationship Id="rId6" Type="http://schemas.openxmlformats.org/officeDocument/2006/relationships/image" Target="../media/image5.png"/><Relationship Id="rId5" Type="http://schemas.openxmlformats.org/officeDocument/2006/relationships/image" Target="../media/image24.emf"/><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media22.m4a"/><Relationship Id="rId2" Type="http://schemas.microsoft.com/office/2007/relationships/media" Target="../media/media22.m4a"/><Relationship Id="rId1" Type="http://schemas.openxmlformats.org/officeDocument/2006/relationships/tags" Target="../tags/tag29.xml"/><Relationship Id="rId6" Type="http://schemas.openxmlformats.org/officeDocument/2006/relationships/image" Target="../media/image5.png"/><Relationship Id="rId5" Type="http://schemas.openxmlformats.org/officeDocument/2006/relationships/image" Target="../media/image25.emf"/><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media23.m4a"/><Relationship Id="rId2" Type="http://schemas.microsoft.com/office/2007/relationships/media" Target="../media/media23.m4a"/><Relationship Id="rId1" Type="http://schemas.openxmlformats.org/officeDocument/2006/relationships/tags" Target="../tags/tag30.xml"/><Relationship Id="rId5" Type="http://schemas.openxmlformats.org/officeDocument/2006/relationships/image" Target="../media/image5.png"/><Relationship Id="rId4"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audio" Target="../media/media24.m4a"/><Relationship Id="rId7" Type="http://schemas.openxmlformats.org/officeDocument/2006/relationships/image" Target="../media/image5.png"/><Relationship Id="rId2" Type="http://schemas.microsoft.com/office/2007/relationships/media" Target="../media/media24.m4a"/><Relationship Id="rId1" Type="http://schemas.openxmlformats.org/officeDocument/2006/relationships/tags" Target="../tags/tag31.xml"/><Relationship Id="rId6" Type="http://schemas.openxmlformats.org/officeDocument/2006/relationships/image" Target="../media/image27.gif"/><Relationship Id="rId5" Type="http://schemas.openxmlformats.org/officeDocument/2006/relationships/image" Target="../media/image26.gif"/><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audio" Target="../media/media25.m4a"/><Relationship Id="rId2" Type="http://schemas.microsoft.com/office/2007/relationships/media" Target="../media/media25.m4a"/><Relationship Id="rId1" Type="http://schemas.openxmlformats.org/officeDocument/2006/relationships/tags" Target="../tags/tag32.xml"/><Relationship Id="rId6" Type="http://schemas.openxmlformats.org/officeDocument/2006/relationships/image" Target="../media/image5.png"/><Relationship Id="rId5" Type="http://schemas.openxmlformats.org/officeDocument/2006/relationships/image" Target="../media/image28.emf"/><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media26.m4a"/><Relationship Id="rId2" Type="http://schemas.microsoft.com/office/2007/relationships/media" Target="../media/media26.m4a"/><Relationship Id="rId1" Type="http://schemas.openxmlformats.org/officeDocument/2006/relationships/tags" Target="../tags/tag33.xml"/><Relationship Id="rId6" Type="http://schemas.openxmlformats.org/officeDocument/2006/relationships/image" Target="../media/image5.png"/><Relationship Id="rId5" Type="http://schemas.openxmlformats.org/officeDocument/2006/relationships/image" Target="../media/image29.emf"/><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media27.m4a"/><Relationship Id="rId7" Type="http://schemas.openxmlformats.org/officeDocument/2006/relationships/image" Target="../media/image5.png"/><Relationship Id="rId2" Type="http://schemas.microsoft.com/office/2007/relationships/media" Target="../media/media27.m4a"/><Relationship Id="rId1" Type="http://schemas.openxmlformats.org/officeDocument/2006/relationships/tags" Target="../tags/tag34.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8.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media28.m4a"/><Relationship Id="rId2" Type="http://schemas.microsoft.com/office/2007/relationships/media" Target="../media/media28.m4a"/><Relationship Id="rId1" Type="http://schemas.openxmlformats.org/officeDocument/2006/relationships/tags" Target="../tags/tag35.xml"/><Relationship Id="rId6" Type="http://schemas.openxmlformats.org/officeDocument/2006/relationships/image" Target="../media/image5.png"/><Relationship Id="rId5" Type="http://schemas.openxmlformats.org/officeDocument/2006/relationships/image" Target="../media/image32.emf"/><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media29.m4a"/><Relationship Id="rId2" Type="http://schemas.microsoft.com/office/2007/relationships/media" Target="../media/media29.m4a"/><Relationship Id="rId1" Type="http://schemas.openxmlformats.org/officeDocument/2006/relationships/tags" Target="../tags/tag36.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audio" Target="../media/media30.m4a"/><Relationship Id="rId2" Type="http://schemas.microsoft.com/office/2007/relationships/media" Target="../media/media30.m4a"/><Relationship Id="rId1" Type="http://schemas.openxmlformats.org/officeDocument/2006/relationships/tags" Target="../tags/tag37.xml"/><Relationship Id="rId6" Type="http://schemas.openxmlformats.org/officeDocument/2006/relationships/image" Target="../media/image5.png"/><Relationship Id="rId5" Type="http://schemas.openxmlformats.org/officeDocument/2006/relationships/image" Target="../media/image33.emf"/><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audio" Target="../media/media31.m4a"/><Relationship Id="rId2" Type="http://schemas.microsoft.com/office/2007/relationships/media" Target="../media/media31.m4a"/><Relationship Id="rId1" Type="http://schemas.openxmlformats.org/officeDocument/2006/relationships/tags" Target="../tags/tag38.xml"/><Relationship Id="rId6" Type="http://schemas.openxmlformats.org/officeDocument/2006/relationships/image" Target="../media/image5.png"/><Relationship Id="rId5" Type="http://schemas.openxmlformats.org/officeDocument/2006/relationships/image" Target="../media/image34.emf"/><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media32.m4a"/><Relationship Id="rId2" Type="http://schemas.microsoft.com/office/2007/relationships/media" Target="../media/media32.m4a"/><Relationship Id="rId1" Type="http://schemas.openxmlformats.org/officeDocument/2006/relationships/tags" Target="../tags/tag39.xml"/><Relationship Id="rId5" Type="http://schemas.openxmlformats.org/officeDocument/2006/relationships/image" Target="../media/image5.png"/><Relationship Id="rId4"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audio" Target="../media/media33.m4a"/><Relationship Id="rId2" Type="http://schemas.microsoft.com/office/2007/relationships/media" Target="../media/media33.m4a"/><Relationship Id="rId1" Type="http://schemas.openxmlformats.org/officeDocument/2006/relationships/tags" Target="../tags/tag40.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audio" Target="../media/media34.m4a"/><Relationship Id="rId2" Type="http://schemas.microsoft.com/office/2007/relationships/media" Target="../media/media34.m4a"/><Relationship Id="rId1" Type="http://schemas.openxmlformats.org/officeDocument/2006/relationships/tags" Target="../tags/tag41.xml"/><Relationship Id="rId6" Type="http://schemas.openxmlformats.org/officeDocument/2006/relationships/image" Target="../media/image5.png"/><Relationship Id="rId5" Type="http://schemas.openxmlformats.org/officeDocument/2006/relationships/image" Target="../media/image35.emf"/><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media35.m4a"/><Relationship Id="rId2" Type="http://schemas.microsoft.com/office/2007/relationships/media" Target="../media/media35.m4a"/><Relationship Id="rId1" Type="http://schemas.openxmlformats.org/officeDocument/2006/relationships/tags" Target="../tags/tag42.xml"/><Relationship Id="rId6" Type="http://schemas.openxmlformats.org/officeDocument/2006/relationships/image" Target="../media/image5.png"/><Relationship Id="rId5" Type="http://schemas.openxmlformats.org/officeDocument/2006/relationships/image" Target="../media/image36.emf"/><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audio" Target="../media/media36.m4a"/><Relationship Id="rId2" Type="http://schemas.microsoft.com/office/2007/relationships/media" Target="../media/media36.m4a"/><Relationship Id="rId1" Type="http://schemas.openxmlformats.org/officeDocument/2006/relationships/tags" Target="../tags/tag43.xml"/><Relationship Id="rId6" Type="http://schemas.openxmlformats.org/officeDocument/2006/relationships/image" Target="../media/image5.png"/><Relationship Id="rId5" Type="http://schemas.openxmlformats.org/officeDocument/2006/relationships/image" Target="../media/image37.emf"/><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audio" Target="../media/media37.m4a"/><Relationship Id="rId2" Type="http://schemas.microsoft.com/office/2007/relationships/media" Target="../media/media37.m4a"/><Relationship Id="rId1" Type="http://schemas.openxmlformats.org/officeDocument/2006/relationships/tags" Target="../tags/tag44.xml"/><Relationship Id="rId6" Type="http://schemas.openxmlformats.org/officeDocument/2006/relationships/image" Target="../media/image5.png"/><Relationship Id="rId5" Type="http://schemas.openxmlformats.org/officeDocument/2006/relationships/image" Target="../media/image38.emf"/><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9.xml"/><Relationship Id="rId6" Type="http://schemas.openxmlformats.org/officeDocument/2006/relationships/image" Target="../media/image5.png"/><Relationship Id="rId5" Type="http://schemas.openxmlformats.org/officeDocument/2006/relationships/image" Target="../media/image6.emf"/><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audio" Target="../media/media38.m4a"/><Relationship Id="rId2" Type="http://schemas.microsoft.com/office/2007/relationships/media" Target="../media/media38.m4a"/><Relationship Id="rId1" Type="http://schemas.openxmlformats.org/officeDocument/2006/relationships/tags" Target="../tags/tag45.xml"/><Relationship Id="rId6" Type="http://schemas.openxmlformats.org/officeDocument/2006/relationships/image" Target="../media/image5.png"/><Relationship Id="rId5" Type="http://schemas.openxmlformats.org/officeDocument/2006/relationships/image" Target="../media/image39.emf"/><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audio" Target="../media/media39.m4a"/><Relationship Id="rId2" Type="http://schemas.microsoft.com/office/2007/relationships/media" Target="../media/media39.m4a"/><Relationship Id="rId1" Type="http://schemas.openxmlformats.org/officeDocument/2006/relationships/tags" Target="../tags/tag46.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audio" Target="../media/media40.m4a"/><Relationship Id="rId2" Type="http://schemas.microsoft.com/office/2007/relationships/media" Target="../media/media40.m4a"/><Relationship Id="rId1" Type="http://schemas.openxmlformats.org/officeDocument/2006/relationships/tags" Target="../tags/tag47.xml"/><Relationship Id="rId6" Type="http://schemas.openxmlformats.org/officeDocument/2006/relationships/image" Target="../media/image5.png"/><Relationship Id="rId5" Type="http://schemas.openxmlformats.org/officeDocument/2006/relationships/image" Target="../media/image40.emf"/><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audio" Target="../media/media41.m4a"/><Relationship Id="rId2" Type="http://schemas.microsoft.com/office/2007/relationships/media" Target="../media/media41.m4a"/><Relationship Id="rId1" Type="http://schemas.openxmlformats.org/officeDocument/2006/relationships/tags" Target="../tags/tag48.xml"/><Relationship Id="rId6" Type="http://schemas.openxmlformats.org/officeDocument/2006/relationships/image" Target="../media/image5.png"/><Relationship Id="rId5" Type="http://schemas.openxmlformats.org/officeDocument/2006/relationships/image" Target="../media/image41.emf"/><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audio" Target="../media/media42.m4a"/><Relationship Id="rId2" Type="http://schemas.microsoft.com/office/2007/relationships/media" Target="../media/media42.m4a"/><Relationship Id="rId1" Type="http://schemas.openxmlformats.org/officeDocument/2006/relationships/tags" Target="../tags/tag49.xml"/><Relationship Id="rId6" Type="http://schemas.openxmlformats.org/officeDocument/2006/relationships/image" Target="../media/image5.png"/><Relationship Id="rId5" Type="http://schemas.openxmlformats.org/officeDocument/2006/relationships/image" Target="../media/image42.emf"/><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audio" Target="../media/media43.m4a"/><Relationship Id="rId2" Type="http://schemas.microsoft.com/office/2007/relationships/media" Target="../media/media43.m4a"/><Relationship Id="rId1" Type="http://schemas.openxmlformats.org/officeDocument/2006/relationships/tags" Target="../tags/tag50.xml"/><Relationship Id="rId6" Type="http://schemas.openxmlformats.org/officeDocument/2006/relationships/image" Target="../media/image5.png"/><Relationship Id="rId5" Type="http://schemas.openxmlformats.org/officeDocument/2006/relationships/image" Target="../media/image43.emf"/><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audio" Target="../media/media44.m4a"/><Relationship Id="rId2" Type="http://schemas.microsoft.com/office/2007/relationships/media" Target="../media/media44.m4a"/><Relationship Id="rId1" Type="http://schemas.openxmlformats.org/officeDocument/2006/relationships/tags" Target="../tags/tag51.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audio" Target="../media/media45.m4a"/><Relationship Id="rId2" Type="http://schemas.microsoft.com/office/2007/relationships/media" Target="../media/media45.m4a"/><Relationship Id="rId1" Type="http://schemas.openxmlformats.org/officeDocument/2006/relationships/tags" Target="../tags/tag52.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media46.m4a"/><Relationship Id="rId2" Type="http://schemas.microsoft.com/office/2007/relationships/media" Target="../media/media46.m4a"/><Relationship Id="rId1" Type="http://schemas.openxmlformats.org/officeDocument/2006/relationships/tags" Target="../tags/tag53.xml"/><Relationship Id="rId6" Type="http://schemas.openxmlformats.org/officeDocument/2006/relationships/image" Target="../media/image5.png"/><Relationship Id="rId5" Type="http://schemas.openxmlformats.org/officeDocument/2006/relationships/image" Target="../media/image44.emf"/><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image" Target="../media/image7.emf"/><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1.xml"/><Relationship Id="rId6" Type="http://schemas.openxmlformats.org/officeDocument/2006/relationships/image" Target="../media/image5.png"/><Relationship Id="rId5" Type="http://schemas.openxmlformats.org/officeDocument/2006/relationships/image" Target="../media/image8.emf"/><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12.xml"/><Relationship Id="rId6" Type="http://schemas.openxmlformats.org/officeDocument/2006/relationships/image" Target="../media/image5.png"/><Relationship Id="rId5" Type="http://schemas.openxmlformats.org/officeDocument/2006/relationships/image" Target="../media/image9.emf"/><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image" Target="../media/image10.emf"/><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14.x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0" y="870501"/>
            <a:ext cx="9144000" cy="834373"/>
          </a:xfrm>
          <a:prstGeom prst="rect">
            <a:avLst/>
          </a:prstGeom>
          <a:solidFill>
            <a:srgbClr val="47AAC5"/>
          </a:solidFill>
          <a:ln>
            <a:solidFill>
              <a:srgbClr val="47AA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5"/>
          <p:cNvSpPr txBox="1">
            <a:spLocks/>
          </p:cNvSpPr>
          <p:nvPr/>
        </p:nvSpPr>
        <p:spPr bwMode="auto">
          <a:xfrm>
            <a:off x="721540" y="836712"/>
            <a:ext cx="7772400" cy="70640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1" eaLnBrk="1" fontAlgn="base" hangingPunct="1">
              <a:spcBef>
                <a:spcPct val="0"/>
              </a:spcBef>
              <a:spcAft>
                <a:spcPct val="0"/>
              </a:spcAft>
              <a:defRPr sz="4400" kern="1200">
                <a:solidFill>
                  <a:schemeClr val="tx1"/>
                </a:solidFill>
                <a:latin typeface="+mj-lt"/>
                <a:ea typeface="+mj-ea"/>
                <a:cs typeface="B Mitra" panose="00000400000000000000" pitchFamily="2" charset="-78"/>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nSpc>
                <a:spcPct val="150000"/>
              </a:lnSpc>
            </a:pPr>
            <a:r>
              <a:rPr lang="fa-IR" sz="2800" b="1" dirty="0">
                <a:solidFill>
                  <a:schemeClr val="bg1"/>
                </a:solidFill>
                <a:cs typeface="B Titr" pitchFamily="2" charset="-78"/>
              </a:rPr>
              <a:t>فوریت پزشکی</a:t>
            </a:r>
            <a:endParaRPr lang="en-US" sz="1600" dirty="0">
              <a:solidFill>
                <a:schemeClr val="bg1"/>
              </a:solidFill>
            </a:endParaRPr>
          </a:p>
        </p:txBody>
      </p:sp>
      <p:sp>
        <p:nvSpPr>
          <p:cNvPr id="12" name="Rectangle 11"/>
          <p:cNvSpPr/>
          <p:nvPr/>
        </p:nvSpPr>
        <p:spPr>
          <a:xfrm>
            <a:off x="5022" y="4680924"/>
            <a:ext cx="9138978" cy="2177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7AAC5"/>
              </a:solidFill>
            </a:endParaRPr>
          </a:p>
        </p:txBody>
      </p:sp>
      <p:sp>
        <p:nvSpPr>
          <p:cNvPr id="13" name="Subtitle 6"/>
          <p:cNvSpPr txBox="1">
            <a:spLocks/>
          </p:cNvSpPr>
          <p:nvPr/>
        </p:nvSpPr>
        <p:spPr bwMode="auto">
          <a:xfrm>
            <a:off x="1259632" y="4608512"/>
            <a:ext cx="6192688" cy="20608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1" eaLnBrk="1" fontAlgn="base" hangingPunct="1">
              <a:spcBef>
                <a:spcPct val="20000"/>
              </a:spcBef>
              <a:spcAft>
                <a:spcPct val="0"/>
              </a:spcAft>
              <a:buFont typeface="Arial" pitchFamily="34" charset="0"/>
              <a:buNone/>
              <a:defRPr sz="4000" b="1" kern="1200">
                <a:solidFill>
                  <a:schemeClr val="tx2"/>
                </a:solidFill>
                <a:latin typeface="+mn-lt"/>
                <a:ea typeface="+mn-ea"/>
                <a:cs typeface="B Mitra" panose="00000400000000000000" pitchFamily="2" charset="-78"/>
              </a:defRPr>
            </a:lvl1pPr>
            <a:lvl2pPr marL="457200" indent="0" algn="just" rtl="1" eaLnBrk="1" fontAlgn="base" hangingPunct="1">
              <a:spcBef>
                <a:spcPct val="20000"/>
              </a:spcBef>
              <a:spcAft>
                <a:spcPct val="0"/>
              </a:spcAft>
              <a:buFont typeface="Arial" pitchFamily="34" charset="0"/>
              <a:buNone/>
              <a:defRPr sz="2800" kern="1200">
                <a:solidFill>
                  <a:schemeClr val="tx1"/>
                </a:solidFill>
                <a:latin typeface="+mn-lt"/>
                <a:ea typeface="+mn-ea"/>
                <a:cs typeface="B Mitra" panose="00000400000000000000" pitchFamily="2" charset="-78"/>
              </a:defRPr>
            </a:lvl2pPr>
            <a:lvl3pPr marL="914400" indent="0" algn="just" rtl="1" eaLnBrk="1" fontAlgn="base" hangingPunct="1">
              <a:spcBef>
                <a:spcPct val="20000"/>
              </a:spcBef>
              <a:spcAft>
                <a:spcPct val="0"/>
              </a:spcAft>
              <a:buFont typeface="Arial" pitchFamily="34" charset="0"/>
              <a:buNone/>
              <a:defRPr sz="2400" kern="1200">
                <a:solidFill>
                  <a:schemeClr val="tx1"/>
                </a:solidFill>
                <a:latin typeface="+mn-lt"/>
                <a:ea typeface="+mn-ea"/>
                <a:cs typeface="B Mitra" panose="00000400000000000000" pitchFamily="2" charset="-78"/>
              </a:defRPr>
            </a:lvl3pPr>
            <a:lvl4pPr marL="1371600" indent="0" algn="just" rtl="1" eaLnBrk="1" fontAlgn="base" hangingPunct="1">
              <a:spcBef>
                <a:spcPct val="20000"/>
              </a:spcBef>
              <a:spcAft>
                <a:spcPct val="0"/>
              </a:spcAft>
              <a:buFont typeface="Arial" pitchFamily="34" charset="0"/>
              <a:buNone/>
              <a:defRPr sz="2000" kern="1200">
                <a:solidFill>
                  <a:schemeClr val="tx1"/>
                </a:solidFill>
                <a:latin typeface="+mn-lt"/>
                <a:ea typeface="+mn-ea"/>
                <a:cs typeface="B Mitra" panose="00000400000000000000" pitchFamily="2" charset="-78"/>
              </a:defRPr>
            </a:lvl4pPr>
            <a:lvl5pPr marL="1828800" indent="0" algn="just" rtl="1" eaLnBrk="1" fontAlgn="base" hangingPunct="1">
              <a:spcBef>
                <a:spcPct val="20000"/>
              </a:spcBef>
              <a:spcAft>
                <a:spcPct val="0"/>
              </a:spcAft>
              <a:buFont typeface="Arial" pitchFamily="34" charset="0"/>
              <a:buNone/>
              <a:defRPr sz="2000" kern="1200">
                <a:solidFill>
                  <a:schemeClr val="tx1"/>
                </a:solidFill>
                <a:latin typeface="+mn-lt"/>
                <a:ea typeface="+mn-ea"/>
                <a:cs typeface="B Mitra" panose="00000400000000000000" pitchFamily="2" charset="-7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500"/>
              </a:spcBef>
              <a:spcAft>
                <a:spcPts val="500"/>
              </a:spcAft>
            </a:pPr>
            <a:r>
              <a:rPr lang="fa-IR" sz="1900" dirty="0">
                <a:ln/>
                <a:solidFill>
                  <a:srgbClr val="008080"/>
                </a:solidFill>
                <a:effectLst>
                  <a:outerShdw blurRad="38100" dist="19050" dir="2700000" algn="tl" rotWithShape="0">
                    <a:schemeClr val="dk1">
                      <a:lumMod val="50000"/>
                      <a:alpha val="40000"/>
                    </a:schemeClr>
                  </a:outerShdw>
                </a:effectLst>
                <a:latin typeface="Comic Sans MS" panose="030F0702030302020204" pitchFamily="66" charset="0"/>
              </a:rPr>
              <a:t>دکتر بنفشه تهرانی نشاط</a:t>
            </a:r>
          </a:p>
          <a:p>
            <a:pPr>
              <a:spcBef>
                <a:spcPts val="500"/>
              </a:spcBef>
              <a:spcAft>
                <a:spcPts val="500"/>
              </a:spcAft>
            </a:pPr>
            <a:r>
              <a:rPr lang="fa-IR" sz="1900" dirty="0">
                <a:ln/>
                <a:solidFill>
                  <a:srgbClr val="008080"/>
                </a:solidFill>
                <a:effectLst>
                  <a:outerShdw blurRad="38100" dist="19050" dir="2700000" algn="tl" rotWithShape="0">
                    <a:schemeClr val="dk1">
                      <a:lumMod val="50000"/>
                      <a:alpha val="40000"/>
                    </a:schemeClr>
                  </a:outerShdw>
                </a:effectLst>
                <a:latin typeface="Comic Sans MS" panose="030F0702030302020204" pitchFamily="66" charset="0"/>
              </a:rPr>
              <a:t>استادیار گروه پرستاری دانشکده پرستاری و مامایی</a:t>
            </a:r>
            <a:endParaRPr lang="fa-IR" sz="1900" b="0" dirty="0">
              <a:ln/>
              <a:solidFill>
                <a:srgbClr val="008080"/>
              </a:solidFill>
              <a:effectLst>
                <a:outerShdw blurRad="38100" dist="19050" dir="2700000" algn="tl" rotWithShape="0">
                  <a:schemeClr val="dk1">
                    <a:lumMod val="50000"/>
                    <a:alpha val="40000"/>
                  </a:schemeClr>
                </a:outerShdw>
              </a:effectLst>
              <a:latin typeface="Comic Sans MS" panose="030F0702030302020204" pitchFamily="66" charset="0"/>
            </a:endParaRPr>
          </a:p>
        </p:txBody>
      </p:sp>
      <p:sp>
        <p:nvSpPr>
          <p:cNvPr id="16" name="Title 5"/>
          <p:cNvSpPr txBox="1">
            <a:spLocks/>
          </p:cNvSpPr>
          <p:nvPr/>
        </p:nvSpPr>
        <p:spPr bwMode="auto">
          <a:xfrm>
            <a:off x="688032" y="1708210"/>
            <a:ext cx="7772400" cy="64067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1" eaLnBrk="1" fontAlgn="base" hangingPunct="1">
              <a:spcBef>
                <a:spcPct val="0"/>
              </a:spcBef>
              <a:spcAft>
                <a:spcPct val="0"/>
              </a:spcAft>
              <a:defRPr sz="4400" kern="1200">
                <a:solidFill>
                  <a:schemeClr val="tx1"/>
                </a:solidFill>
                <a:latin typeface="+mj-lt"/>
                <a:ea typeface="+mj-ea"/>
                <a:cs typeface="B Mitra" panose="00000400000000000000" pitchFamily="2" charset="-78"/>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nSpc>
                <a:spcPct val="150000"/>
              </a:lnSpc>
            </a:pPr>
            <a:r>
              <a:rPr lang="fa-IR" sz="2400" b="1" dirty="0">
                <a:solidFill>
                  <a:srgbClr val="C05B08"/>
                </a:solidFill>
              </a:rPr>
              <a:t>صدمه شکمی</a:t>
            </a:r>
            <a:endParaRPr lang="en-US" sz="2400" dirty="0">
              <a:solidFill>
                <a:srgbClr val="C05B08"/>
              </a:solidFill>
            </a:endParaRPr>
          </a:p>
        </p:txBody>
      </p:sp>
      <p:pic>
        <p:nvPicPr>
          <p:cNvPr id="5" name="Picture 4"/>
          <p:cNvPicPr>
            <a:picLocks noChangeAspect="1"/>
          </p:cNvPicPr>
          <p:nvPr/>
        </p:nvPicPr>
        <p:blipFill>
          <a:blip r:embed="rId3"/>
          <a:stretch>
            <a:fillRect/>
          </a:stretch>
        </p:blipFill>
        <p:spPr>
          <a:xfrm>
            <a:off x="3427875" y="2462809"/>
            <a:ext cx="2288250" cy="1789489"/>
          </a:xfrm>
          <a:prstGeom prst="rect">
            <a:avLst/>
          </a:prstGeom>
        </p:spPr>
      </p:pic>
    </p:spTree>
    <p:custDataLst>
      <p:tags r:id="rId1"/>
    </p:custDataLst>
    <p:extLst>
      <p:ext uri="{BB962C8B-B14F-4D97-AF65-F5344CB8AC3E}">
        <p14:creationId xmlns:p14="http://schemas.microsoft.com/office/powerpoint/2010/main" val="3764869383"/>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752528"/>
          </a:xfrm>
        </p:spPr>
        <p:txBody>
          <a:bodyPr/>
          <a:lstStyle/>
          <a:p>
            <a:pPr lvl="1">
              <a:lnSpc>
                <a:spcPct val="120000"/>
              </a:lnSpc>
            </a:pPr>
            <a:r>
              <a:rPr lang="fa-IR" sz="2400" dirty="0">
                <a:solidFill>
                  <a:srgbClr val="0070C0"/>
                </a:solidFill>
              </a:rPr>
              <a:t>علایم شوک تاخیری</a:t>
            </a:r>
          </a:p>
          <a:p>
            <a:pPr lvl="1">
              <a:lnSpc>
                <a:spcPct val="120000"/>
              </a:lnSpc>
            </a:pPr>
            <a:r>
              <a:rPr lang="fa-IR" sz="2400" dirty="0"/>
              <a:t>تاکی کاردیا و نبض تند و نخی</a:t>
            </a:r>
          </a:p>
          <a:p>
            <a:pPr lvl="1">
              <a:lnSpc>
                <a:spcPct val="120000"/>
              </a:lnSpc>
            </a:pPr>
            <a:r>
              <a:rPr lang="fa-IR" sz="2400" dirty="0"/>
              <a:t>هیپوتانسیون</a:t>
            </a:r>
          </a:p>
          <a:p>
            <a:pPr lvl="1">
              <a:lnSpc>
                <a:spcPct val="120000"/>
              </a:lnSpc>
            </a:pPr>
            <a:r>
              <a:rPr lang="fa-IR" sz="2400" dirty="0"/>
              <a:t>تنفس های سطحی و تند</a:t>
            </a:r>
          </a:p>
          <a:p>
            <a:pPr lvl="1">
              <a:lnSpc>
                <a:spcPct val="120000"/>
              </a:lnSpc>
            </a:pPr>
            <a:r>
              <a:rPr lang="fa-IR" sz="2400" dirty="0"/>
              <a:t>کاهش سطح هوشیاری</a:t>
            </a:r>
          </a:p>
          <a:p>
            <a:pPr lvl="1">
              <a:lnSpc>
                <a:spcPct val="120000"/>
              </a:lnSpc>
            </a:pPr>
            <a:r>
              <a:rPr lang="fa-IR" sz="2400" dirty="0"/>
              <a:t>پوست سرد و مرطوب </a:t>
            </a:r>
          </a:p>
          <a:p>
            <a:pPr lvl="1">
              <a:lnSpc>
                <a:spcPct val="120000"/>
              </a:lnSpc>
            </a:pPr>
            <a:r>
              <a:rPr lang="fa-IR" sz="2400" dirty="0"/>
              <a:t>پوست خاکستری یا رنگ پریده </a:t>
            </a:r>
          </a:p>
          <a:p>
            <a:pPr lvl="1">
              <a:lnSpc>
                <a:spcPct val="120000"/>
              </a:lnSpc>
            </a:pPr>
            <a:r>
              <a:rPr lang="fa-IR" sz="2400" dirty="0"/>
              <a:t>اولیگوری یا آنوری</a:t>
            </a:r>
          </a:p>
        </p:txBody>
      </p:sp>
      <p:sp>
        <p:nvSpPr>
          <p:cNvPr id="4" name="Rounded Rectangle 3"/>
          <p:cNvSpPr/>
          <p:nvPr/>
        </p:nvSpPr>
        <p:spPr>
          <a:xfrm>
            <a:off x="1331640" y="44624"/>
            <a:ext cx="7560840"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5-1. اداره مصدومین با ترومای شکمی تا 72 ساعت بعد از صدمه</a:t>
            </a:r>
          </a:p>
        </p:txBody>
      </p:sp>
      <p:pic>
        <p:nvPicPr>
          <p:cNvPr id="2" name="Picture 1"/>
          <p:cNvPicPr>
            <a:picLocks noChangeAspect="1"/>
          </p:cNvPicPr>
          <p:nvPr/>
        </p:nvPicPr>
        <p:blipFill>
          <a:blip r:embed="rId5"/>
          <a:stretch>
            <a:fillRect/>
          </a:stretch>
        </p:blipFill>
        <p:spPr>
          <a:xfrm>
            <a:off x="1979712" y="2204864"/>
            <a:ext cx="2160240" cy="2592288"/>
          </a:xfrm>
          <a:prstGeom prst="rect">
            <a:avLst/>
          </a:prstGeom>
        </p:spPr>
      </p:pic>
      <p:pic>
        <p:nvPicPr>
          <p:cNvPr id="3" name="Audio 2">
            <a:hlinkClick r:id="" action="ppaction://media"/>
            <a:extLst>
              <a:ext uri="{FF2B5EF4-FFF2-40B4-BE49-F238E27FC236}">
                <a16:creationId xmlns:a16="http://schemas.microsoft.com/office/drawing/2014/main" id="{3278C344-B894-8E55-2760-95BAB5F8554B}"/>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12425037"/>
      </p:ext>
    </p:extLst>
  </p:cSld>
  <p:clrMapOvr>
    <a:masterClrMapping/>
  </p:clrMapOvr>
  <p:transition advTm="2996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040560"/>
          </a:xfrm>
        </p:spPr>
        <p:txBody>
          <a:bodyPr/>
          <a:lstStyle/>
          <a:p>
            <a:pPr lvl="1">
              <a:lnSpc>
                <a:spcPct val="120000"/>
              </a:lnSpc>
            </a:pPr>
            <a:r>
              <a:rPr lang="fa-IR" sz="2400" dirty="0"/>
              <a:t>اندازه گیری دقیق جذب و دفع مایعات</a:t>
            </a:r>
          </a:p>
          <a:p>
            <a:pPr lvl="1">
              <a:lnSpc>
                <a:spcPct val="120000"/>
              </a:lnSpc>
            </a:pPr>
            <a:r>
              <a:rPr lang="fa-IR" sz="2400" dirty="0"/>
              <a:t>بررسی هماچوری، ملنا و هماتمز</a:t>
            </a:r>
          </a:p>
          <a:p>
            <a:pPr lvl="1">
              <a:lnSpc>
                <a:spcPct val="120000"/>
              </a:lnSpc>
            </a:pPr>
            <a:r>
              <a:rPr lang="fa-IR" sz="2400" dirty="0"/>
              <a:t>بررسی صداهای شکم</a:t>
            </a:r>
          </a:p>
          <a:p>
            <a:pPr lvl="1">
              <a:lnSpc>
                <a:spcPct val="120000"/>
              </a:lnSpc>
            </a:pPr>
            <a:r>
              <a:rPr lang="fa-IR" sz="2400" dirty="0"/>
              <a:t>بررسی درد شدید شکمی، مقاومت در برابر حرکت، حساسیت شدید و سفتی عضلات شکم</a:t>
            </a:r>
          </a:p>
          <a:p>
            <a:pPr lvl="1">
              <a:lnSpc>
                <a:spcPct val="120000"/>
              </a:lnSpc>
            </a:pPr>
            <a:r>
              <a:rPr lang="fa-IR" sz="2400" dirty="0"/>
              <a:t>بررسی تنفس های بسیار تند و سطحی</a:t>
            </a:r>
          </a:p>
          <a:p>
            <a:pPr lvl="1">
              <a:lnSpc>
                <a:spcPct val="120000"/>
              </a:lnSpc>
            </a:pPr>
            <a:r>
              <a:rPr lang="fa-IR" sz="2400" dirty="0"/>
              <a:t>بررسی علایم شوک سپتیک</a:t>
            </a:r>
          </a:p>
          <a:p>
            <a:pPr lvl="1">
              <a:lnSpc>
                <a:spcPct val="120000"/>
              </a:lnSpc>
            </a:pPr>
            <a:r>
              <a:rPr lang="fa-IR" sz="2400" dirty="0"/>
              <a:t>حفظ همودینامیک بدن</a:t>
            </a:r>
          </a:p>
        </p:txBody>
      </p:sp>
      <p:sp>
        <p:nvSpPr>
          <p:cNvPr id="4" name="Rounded Rectangle 3"/>
          <p:cNvSpPr/>
          <p:nvPr/>
        </p:nvSpPr>
        <p:spPr>
          <a:xfrm>
            <a:off x="1331640" y="44624"/>
            <a:ext cx="7560840"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5-1. اداره مصدومین با ترومای شکمی تا 72 ساعت بعد از صدمه</a:t>
            </a:r>
          </a:p>
        </p:txBody>
      </p:sp>
      <p:pic>
        <p:nvPicPr>
          <p:cNvPr id="2" name="Picture 1"/>
          <p:cNvPicPr>
            <a:picLocks noChangeAspect="1"/>
          </p:cNvPicPr>
          <p:nvPr/>
        </p:nvPicPr>
        <p:blipFill>
          <a:blip r:embed="rId5"/>
          <a:stretch>
            <a:fillRect/>
          </a:stretch>
        </p:blipFill>
        <p:spPr>
          <a:xfrm>
            <a:off x="1763688" y="3501008"/>
            <a:ext cx="2351813" cy="2360602"/>
          </a:xfrm>
          <a:prstGeom prst="rect">
            <a:avLst/>
          </a:prstGeom>
        </p:spPr>
      </p:pic>
      <p:pic>
        <p:nvPicPr>
          <p:cNvPr id="3" name="Audio 2">
            <a:hlinkClick r:id="" action="ppaction://media"/>
            <a:extLst>
              <a:ext uri="{FF2B5EF4-FFF2-40B4-BE49-F238E27FC236}">
                <a16:creationId xmlns:a16="http://schemas.microsoft.com/office/drawing/2014/main" id="{8A4EF7E0-3DAF-CCB8-FD47-CE5B393A9B4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432966907"/>
      </p:ext>
    </p:extLst>
  </p:cSld>
  <p:clrMapOvr>
    <a:masterClrMapping/>
  </p:clrMapOvr>
  <p:transition advTm="74799">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47AAC5"/>
        </a:solidFill>
        <a:effectLst/>
      </p:bgPr>
    </p:bg>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683568" y="2780928"/>
            <a:ext cx="8003232" cy="3345236"/>
          </a:xfrm>
        </p:spPr>
        <p:txBody>
          <a:bodyPr/>
          <a:lstStyle/>
          <a:p>
            <a:endParaRPr lang="fa-IR" dirty="0">
              <a:solidFill>
                <a:schemeClr val="tx1"/>
              </a:solidFill>
            </a:endParaRPr>
          </a:p>
          <a:p>
            <a:endParaRPr lang="fa-IR" dirty="0">
              <a:solidFill>
                <a:schemeClr val="tx1"/>
              </a:solidFill>
            </a:endParaRPr>
          </a:p>
        </p:txBody>
      </p:sp>
      <p:sp>
        <p:nvSpPr>
          <p:cNvPr id="4098" name="Titre 1"/>
          <p:cNvSpPr>
            <a:spLocks noGrp="1"/>
          </p:cNvSpPr>
          <p:nvPr>
            <p:ph type="title" idx="4294967295"/>
          </p:nvPr>
        </p:nvSpPr>
        <p:spPr>
          <a:xfrm>
            <a:off x="457200" y="2276872"/>
            <a:ext cx="8229600" cy="1428750"/>
          </a:xfrm>
        </p:spPr>
        <p:txBody>
          <a:bodyPr/>
          <a:lstStyle/>
          <a:p>
            <a:pPr rtl="0"/>
            <a:r>
              <a:rPr lang="fa-IR" sz="3600" b="1" dirty="0">
                <a:solidFill>
                  <a:schemeClr val="bg1"/>
                </a:solidFill>
              </a:rPr>
              <a:t>2. خونریزی سیستم گوارشی</a:t>
            </a:r>
          </a:p>
        </p:txBody>
      </p:sp>
      <p:pic>
        <p:nvPicPr>
          <p:cNvPr id="2" name="Audio 1">
            <a:hlinkClick r:id="" action="ppaction://media"/>
            <a:extLst>
              <a:ext uri="{FF2B5EF4-FFF2-40B4-BE49-F238E27FC236}">
                <a16:creationId xmlns:a16="http://schemas.microsoft.com/office/drawing/2014/main" id="{A9A1069F-CC29-1F8B-C38D-12DB691E586D}"/>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771692189"/>
      </p:ext>
    </p:extLst>
  </p:cSld>
  <p:clrMapOvr>
    <a:masterClrMapping/>
  </p:clrMapOvr>
  <p:transition advTm="456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400600"/>
          </a:xfrm>
        </p:spPr>
        <p:txBody>
          <a:bodyPr/>
          <a:lstStyle/>
          <a:p>
            <a:pPr lvl="1"/>
            <a:r>
              <a:rPr lang="fa-IR" sz="2400" dirty="0"/>
              <a:t>گاستریت حاد التهاب موکوس معده است.</a:t>
            </a:r>
          </a:p>
          <a:p>
            <a:pPr lvl="1"/>
            <a:r>
              <a:rPr lang="fa-IR" sz="2400" dirty="0">
                <a:solidFill>
                  <a:schemeClr val="accent1">
                    <a:lumMod val="75000"/>
                  </a:schemeClr>
                </a:solidFill>
              </a:rPr>
              <a:t>دلایل گاستریت حاد</a:t>
            </a:r>
          </a:p>
          <a:p>
            <a:pPr lvl="1"/>
            <a:r>
              <a:rPr lang="fa-IR" sz="2400" dirty="0"/>
              <a:t>مصرف داروهایی نظیر عوامل ضد التهاب غیر استروئیدی با دوز بالا، مسکن، عوامل سیتوتوکسیک، کورتیکواستروئیدها و آنتی متابولیتها</a:t>
            </a:r>
          </a:p>
          <a:p>
            <a:pPr lvl="1"/>
            <a:r>
              <a:rPr lang="fa-IR" sz="2400" dirty="0"/>
              <a:t>مصرف زیاده از حد الکل و کافئین</a:t>
            </a:r>
          </a:p>
          <a:p>
            <a:pPr lvl="1"/>
            <a:r>
              <a:rPr lang="fa-IR" sz="2400" dirty="0"/>
              <a:t>اندوتوکسین های باکتریال ناشی از استافیلوکوک، اشرشیا کولی و سالمونلا، پرتودرمانی، مصرف اتفاقی یا به قصد خودکشی مواد شوینده شامل اسیدها و قلیاها</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1-2. اداره مددجوی مبتلا به گاستریت حاد</a:t>
            </a:r>
          </a:p>
        </p:txBody>
      </p:sp>
      <p:pic>
        <p:nvPicPr>
          <p:cNvPr id="2" name="Picture 1"/>
          <p:cNvPicPr>
            <a:picLocks noChangeAspect="1"/>
          </p:cNvPicPr>
          <p:nvPr/>
        </p:nvPicPr>
        <p:blipFill>
          <a:blip r:embed="rId5"/>
          <a:stretch>
            <a:fillRect/>
          </a:stretch>
        </p:blipFill>
        <p:spPr>
          <a:xfrm>
            <a:off x="1948146" y="4221088"/>
            <a:ext cx="2606063" cy="1802180"/>
          </a:xfrm>
          <a:prstGeom prst="rect">
            <a:avLst/>
          </a:prstGeom>
        </p:spPr>
      </p:pic>
      <p:pic>
        <p:nvPicPr>
          <p:cNvPr id="3" name="Audio 2">
            <a:hlinkClick r:id="" action="ppaction://media"/>
            <a:extLst>
              <a:ext uri="{FF2B5EF4-FFF2-40B4-BE49-F238E27FC236}">
                <a16:creationId xmlns:a16="http://schemas.microsoft.com/office/drawing/2014/main" id="{C1F99486-79F7-8EA3-C396-103B8AABAC8B}"/>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555020191"/>
      </p:ext>
    </p:extLst>
  </p:cSld>
  <p:clrMapOvr>
    <a:masterClrMapping/>
  </p:clrMapOvr>
  <p:transition advTm="7581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3921300"/>
          </a:xfrm>
        </p:spPr>
        <p:txBody>
          <a:bodyPr/>
          <a:lstStyle/>
          <a:p>
            <a:pPr lvl="1"/>
            <a:r>
              <a:rPr lang="fa-IR" sz="2400" dirty="0">
                <a:solidFill>
                  <a:srgbClr val="0070C0"/>
                </a:solidFill>
              </a:rPr>
              <a:t>توجه به تظاهرات بالینی زیر:</a:t>
            </a:r>
          </a:p>
          <a:p>
            <a:pPr lvl="1"/>
            <a:r>
              <a:rPr lang="fa-IR" sz="2400" dirty="0"/>
              <a:t>وقوع ناگهانی و درد مداوم معده</a:t>
            </a:r>
          </a:p>
          <a:p>
            <a:pPr lvl="1"/>
            <a:r>
              <a:rPr lang="fa-IR" sz="2400" dirty="0"/>
              <a:t>بی اشتهایی</a:t>
            </a:r>
          </a:p>
          <a:p>
            <a:pPr lvl="1"/>
            <a:r>
              <a:rPr lang="fa-IR" sz="2400" dirty="0"/>
              <a:t>کرامپ شکمی</a:t>
            </a:r>
          </a:p>
          <a:p>
            <a:pPr lvl="1"/>
            <a:r>
              <a:rPr lang="fa-IR" sz="2400" dirty="0"/>
              <a:t>تهوع و استفراغ</a:t>
            </a:r>
          </a:p>
          <a:p>
            <a:pPr lvl="1"/>
            <a:r>
              <a:rPr lang="fa-IR" sz="2400" dirty="0"/>
              <a:t>سوزش سر دل</a:t>
            </a:r>
          </a:p>
          <a:p>
            <a:pPr lvl="1"/>
            <a:r>
              <a:rPr lang="fa-IR" sz="2400" dirty="0"/>
              <a:t>خونریزی معده و هماتمز</a:t>
            </a:r>
          </a:p>
          <a:p>
            <a:pPr lvl="1"/>
            <a:endParaRPr lang="fa-IR"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1-2. اداره مددجوی مبتلا به گاستریت حاد</a:t>
            </a:r>
          </a:p>
        </p:txBody>
      </p:sp>
      <p:pic>
        <p:nvPicPr>
          <p:cNvPr id="2" name="Picture 1"/>
          <p:cNvPicPr>
            <a:picLocks noChangeAspect="1"/>
          </p:cNvPicPr>
          <p:nvPr/>
        </p:nvPicPr>
        <p:blipFill>
          <a:blip r:embed="rId5"/>
          <a:stretch>
            <a:fillRect/>
          </a:stretch>
        </p:blipFill>
        <p:spPr>
          <a:xfrm>
            <a:off x="1835696" y="2204864"/>
            <a:ext cx="2520280" cy="2248682"/>
          </a:xfrm>
          <a:prstGeom prst="rect">
            <a:avLst/>
          </a:prstGeom>
        </p:spPr>
      </p:pic>
      <p:pic>
        <p:nvPicPr>
          <p:cNvPr id="3" name="Audio 2">
            <a:hlinkClick r:id="" action="ppaction://media"/>
            <a:extLst>
              <a:ext uri="{FF2B5EF4-FFF2-40B4-BE49-F238E27FC236}">
                <a16:creationId xmlns:a16="http://schemas.microsoft.com/office/drawing/2014/main" id="{03D11F05-7406-CD7B-3A57-1838C5855A4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717932311"/>
      </p:ext>
    </p:extLst>
  </p:cSld>
  <p:clrMapOvr>
    <a:masterClrMapping/>
  </p:clrMapOvr>
  <p:transition advTm="25135">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824536"/>
          </a:xfrm>
        </p:spPr>
        <p:txBody>
          <a:bodyPr/>
          <a:lstStyle/>
          <a:p>
            <a:pPr lvl="1">
              <a:lnSpc>
                <a:spcPct val="120000"/>
              </a:lnSpc>
            </a:pPr>
            <a:r>
              <a:rPr lang="fa-IR" sz="2400" dirty="0">
                <a:solidFill>
                  <a:srgbClr val="0070C0"/>
                </a:solidFill>
              </a:rPr>
              <a:t>مداخلات درمانی</a:t>
            </a:r>
          </a:p>
          <a:p>
            <a:pPr lvl="1">
              <a:lnSpc>
                <a:spcPct val="120000"/>
              </a:lnSpc>
            </a:pPr>
            <a:r>
              <a:rPr lang="fa-IR" sz="2400" dirty="0"/>
              <a:t>آنتاگونیستهای گیرنده های </a:t>
            </a:r>
            <a:r>
              <a:rPr lang="en-US" sz="2400" dirty="0"/>
              <a:t>H2</a:t>
            </a:r>
            <a:r>
              <a:rPr lang="fa-IR" sz="2400" dirty="0"/>
              <a:t>در معده </a:t>
            </a:r>
          </a:p>
          <a:p>
            <a:pPr lvl="1">
              <a:lnSpc>
                <a:spcPct val="120000"/>
              </a:lnSpc>
            </a:pPr>
            <a:r>
              <a:rPr lang="fa-IR" sz="2400" dirty="0"/>
              <a:t>تجویز  سوکرالفیت جهت پانسمان مخاط معده </a:t>
            </a:r>
          </a:p>
          <a:p>
            <a:pPr lvl="1">
              <a:lnSpc>
                <a:spcPct val="120000"/>
              </a:lnSpc>
            </a:pPr>
            <a:r>
              <a:rPr lang="fa-IR" sz="2400" dirty="0"/>
              <a:t>تجویز آنتی اسیدهای هیدروکسید آلومینیوم یا هیدروکسید منیزیوم</a:t>
            </a:r>
          </a:p>
          <a:p>
            <a:pPr lvl="1">
              <a:lnSpc>
                <a:spcPct val="120000"/>
              </a:lnSpc>
            </a:pPr>
            <a:r>
              <a:rPr lang="en-US" sz="2400" dirty="0"/>
              <a:t>NPO</a:t>
            </a:r>
            <a:r>
              <a:rPr lang="fa-IR" sz="2400" dirty="0"/>
              <a:t> نگهداشتن بیمار</a:t>
            </a:r>
          </a:p>
          <a:p>
            <a:pPr lvl="1">
              <a:lnSpc>
                <a:spcPct val="120000"/>
              </a:lnSpc>
            </a:pPr>
            <a:r>
              <a:rPr lang="fa-IR" sz="2400" dirty="0"/>
              <a:t>کنترل استرس و اضطراب</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1-2. اداره مددجوی مبتلا به گاستریت حاد</a:t>
            </a:r>
          </a:p>
        </p:txBody>
      </p:sp>
      <p:pic>
        <p:nvPicPr>
          <p:cNvPr id="2" name="Picture 1"/>
          <p:cNvPicPr>
            <a:picLocks noChangeAspect="1"/>
          </p:cNvPicPr>
          <p:nvPr/>
        </p:nvPicPr>
        <p:blipFill>
          <a:blip r:embed="rId5"/>
          <a:stretch>
            <a:fillRect/>
          </a:stretch>
        </p:blipFill>
        <p:spPr>
          <a:xfrm>
            <a:off x="1619672" y="3501008"/>
            <a:ext cx="3534075" cy="2195614"/>
          </a:xfrm>
          <a:prstGeom prst="rect">
            <a:avLst/>
          </a:prstGeom>
        </p:spPr>
      </p:pic>
      <p:pic>
        <p:nvPicPr>
          <p:cNvPr id="3" name="Audio 2">
            <a:hlinkClick r:id="" action="ppaction://media"/>
            <a:extLst>
              <a:ext uri="{FF2B5EF4-FFF2-40B4-BE49-F238E27FC236}">
                <a16:creationId xmlns:a16="http://schemas.microsoft.com/office/drawing/2014/main" id="{B338356B-3008-6EBC-C363-25BFBAE568D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193506104"/>
      </p:ext>
    </p:extLst>
  </p:cSld>
  <p:clrMapOvr>
    <a:masterClrMapping/>
  </p:clrMapOvr>
  <p:transition advTm="134429">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3921300"/>
          </a:xfrm>
        </p:spPr>
        <p:txBody>
          <a:bodyPr/>
          <a:lstStyle/>
          <a:p>
            <a:pPr lvl="1"/>
            <a:r>
              <a:rPr lang="en-US" sz="2400" dirty="0"/>
              <a:t>Peptic Ulcer</a:t>
            </a:r>
            <a:endParaRPr lang="fa-IR" sz="2400" dirty="0"/>
          </a:p>
          <a:p>
            <a:pPr lvl="1">
              <a:lnSpc>
                <a:spcPct val="120000"/>
              </a:lnSpc>
            </a:pPr>
            <a:r>
              <a:rPr lang="fa-IR" sz="2400" dirty="0"/>
              <a:t>این زخم در معده، ابتدای دئودنوم و به ندرت در بخش تحتانی ازوفاژ ایجاد می شود  و عبارت از تخریب دیواره موکوسی مجرای گوارشی است.</a:t>
            </a:r>
          </a:p>
          <a:p>
            <a:pPr lvl="1">
              <a:lnSpc>
                <a:spcPct val="120000"/>
              </a:lnSpc>
            </a:pPr>
            <a:r>
              <a:rPr lang="fa-IR" sz="2400" dirty="0">
                <a:solidFill>
                  <a:srgbClr val="0070C0"/>
                </a:solidFill>
              </a:rPr>
              <a:t>زخم گاستریک</a:t>
            </a:r>
          </a:p>
          <a:p>
            <a:pPr lvl="1">
              <a:lnSpc>
                <a:spcPct val="120000"/>
              </a:lnSpc>
            </a:pPr>
            <a:r>
              <a:rPr lang="fa-IR" sz="2400" dirty="0"/>
              <a:t>محل این زخم معمولاً در پیوند گاه فاندوس و پیلور است، اما ممکن است زخم های کوچک در ناحیه انتروم نیز دیده شوند.</a:t>
            </a:r>
            <a:r>
              <a:rPr lang="en-US" sz="2400" dirty="0"/>
              <a:t> </a:t>
            </a:r>
            <a:r>
              <a:rPr lang="fa-IR" sz="2400" dirty="0"/>
              <a:t>این زخم که اکثراً در انحنای کوچک معده نزدیک به پیلور ایجاد می شود به دلیل از بین رفتن سد محافظ موکوسی در ناحیه بوجود می آید.</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2-2. زخم پپتیک</a:t>
            </a:r>
            <a:endParaRPr lang="en-US" sz="2400" dirty="0">
              <a:solidFill>
                <a:schemeClr val="bg1"/>
              </a:solidFill>
              <a:cs typeface="B Titr" panose="00000700000000000000" pitchFamily="2" charset="-78"/>
            </a:endParaRPr>
          </a:p>
        </p:txBody>
      </p:sp>
      <p:pic>
        <p:nvPicPr>
          <p:cNvPr id="2" name="Audio 1">
            <a:hlinkClick r:id="" action="ppaction://media"/>
            <a:extLst>
              <a:ext uri="{FF2B5EF4-FFF2-40B4-BE49-F238E27FC236}">
                <a16:creationId xmlns:a16="http://schemas.microsoft.com/office/drawing/2014/main" id="{FBDD0A73-5677-6CB4-F87C-6296D046CA42}"/>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156072042"/>
      </p:ext>
    </p:extLst>
  </p:cSld>
  <p:clrMapOvr>
    <a:masterClrMapping/>
  </p:clrMapOvr>
  <p:transition advTm="11392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3921300"/>
          </a:xfrm>
        </p:spPr>
        <p:txBody>
          <a:bodyPr/>
          <a:lstStyle/>
          <a:p>
            <a:pPr lvl="1">
              <a:lnSpc>
                <a:spcPct val="120000"/>
              </a:lnSpc>
            </a:pPr>
            <a:r>
              <a:rPr lang="fa-IR" sz="2400" dirty="0">
                <a:solidFill>
                  <a:srgbClr val="0070C0"/>
                </a:solidFill>
              </a:rPr>
              <a:t>زخم دئودنوم</a:t>
            </a:r>
          </a:p>
          <a:p>
            <a:pPr lvl="1">
              <a:lnSpc>
                <a:spcPct val="120000"/>
              </a:lnSpc>
            </a:pPr>
            <a:r>
              <a:rPr lang="fa-IR" sz="2400" dirty="0"/>
              <a:t>زخم مزمنی است که به علت شکست مخاط روده ایجاد شده و بعد از ترمیم ایجاد اسکار می کند.</a:t>
            </a:r>
          </a:p>
          <a:p>
            <a:pPr lvl="1">
              <a:lnSpc>
                <a:spcPct val="120000"/>
              </a:lnSpc>
            </a:pPr>
            <a:r>
              <a:rPr lang="fa-IR" sz="2400" dirty="0"/>
              <a:t>این زخم شایع ترین فرم زخم پپتیک بوده اغلب خوش خیم است.</a:t>
            </a:r>
          </a:p>
          <a:p>
            <a:pPr lvl="1">
              <a:lnSpc>
                <a:spcPct val="120000"/>
              </a:lnSpc>
            </a:pPr>
            <a:r>
              <a:rPr lang="fa-IR" sz="2400" dirty="0"/>
              <a:t>در زخم دئودنوم نیز ترشح اسید و پپسین باعث تخریب دیواره دئودنوم می گردد.</a:t>
            </a:r>
          </a:p>
          <a:p>
            <a:pPr lvl="1">
              <a:lnSpc>
                <a:spcPct val="120000"/>
              </a:lnSpc>
            </a:pPr>
            <a:r>
              <a:rPr lang="fa-IR" sz="2400" dirty="0"/>
              <a:t>خصوصیت زخم دئودنال شامل ترشح بالای اسید معده است در این بیماران سطح </a:t>
            </a:r>
            <a:r>
              <a:rPr lang="en-US" sz="2400" dirty="0"/>
              <a:t>PH </a:t>
            </a:r>
            <a:r>
              <a:rPr lang="fa-IR" sz="2400" dirty="0"/>
              <a:t>دئودنوم برای مدت طولانی پایین باقی می ماند.</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2-2. زخم پپتیک</a:t>
            </a:r>
          </a:p>
        </p:txBody>
      </p:sp>
      <p:pic>
        <p:nvPicPr>
          <p:cNvPr id="2" name="Audio 1">
            <a:hlinkClick r:id="" action="ppaction://media"/>
            <a:extLst>
              <a:ext uri="{FF2B5EF4-FFF2-40B4-BE49-F238E27FC236}">
                <a16:creationId xmlns:a16="http://schemas.microsoft.com/office/drawing/2014/main" id="{6CD44815-E6A2-0825-0126-E85E45D3285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849750980"/>
      </p:ext>
    </p:extLst>
  </p:cSld>
  <p:clrMapOvr>
    <a:masterClrMapping/>
  </p:clrMapOvr>
  <p:transition advTm="91235">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752528"/>
          </a:xfrm>
        </p:spPr>
        <p:txBody>
          <a:bodyPr/>
          <a:lstStyle/>
          <a:p>
            <a:pPr lvl="1">
              <a:lnSpc>
                <a:spcPct val="120000"/>
              </a:lnSpc>
            </a:pPr>
            <a:r>
              <a:rPr lang="fa-IR" sz="2400" dirty="0">
                <a:solidFill>
                  <a:srgbClr val="0070C0"/>
                </a:solidFill>
              </a:rPr>
              <a:t>زخم استرس</a:t>
            </a:r>
          </a:p>
          <a:p>
            <a:pPr lvl="1">
              <a:lnSpc>
                <a:spcPct val="120000"/>
              </a:lnSpc>
            </a:pPr>
            <a:r>
              <a:rPr lang="fa-IR" sz="2400" dirty="0"/>
              <a:t>علت تنش حاد پزشکی یا تروما مثل ضربه مغزی، سوختگی، نارسایی تنفسی و شوک است.</a:t>
            </a:r>
          </a:p>
          <a:p>
            <a:pPr lvl="1">
              <a:lnSpc>
                <a:spcPct val="120000"/>
              </a:lnSpc>
            </a:pPr>
            <a:r>
              <a:rPr lang="fa-IR" sz="2400" dirty="0"/>
              <a:t>خونریزی معده اولین علامت تشخیصی زخم حاد استرس اولسر است.</a:t>
            </a:r>
          </a:p>
          <a:p>
            <a:pPr lvl="1">
              <a:lnSpc>
                <a:spcPct val="120000"/>
              </a:lnSpc>
            </a:pPr>
            <a:r>
              <a:rPr lang="fa-IR" sz="2400" dirty="0"/>
              <a:t>در صورت ایسکمی، زخم گسترش یافته و موجب خونریزی وسیع می شود. </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2-2. زخم پپتیک</a:t>
            </a:r>
          </a:p>
        </p:txBody>
      </p:sp>
      <p:pic>
        <p:nvPicPr>
          <p:cNvPr id="2" name="Picture 1"/>
          <p:cNvPicPr>
            <a:picLocks noChangeAspect="1"/>
          </p:cNvPicPr>
          <p:nvPr/>
        </p:nvPicPr>
        <p:blipFill>
          <a:blip r:embed="rId5"/>
          <a:stretch>
            <a:fillRect/>
          </a:stretch>
        </p:blipFill>
        <p:spPr>
          <a:xfrm>
            <a:off x="2987824" y="3717032"/>
            <a:ext cx="2199263" cy="1675266"/>
          </a:xfrm>
          <a:prstGeom prst="rect">
            <a:avLst/>
          </a:prstGeom>
        </p:spPr>
      </p:pic>
      <p:pic>
        <p:nvPicPr>
          <p:cNvPr id="3" name="Audio 2">
            <a:hlinkClick r:id="" action="ppaction://media"/>
            <a:extLst>
              <a:ext uri="{FF2B5EF4-FFF2-40B4-BE49-F238E27FC236}">
                <a16:creationId xmlns:a16="http://schemas.microsoft.com/office/drawing/2014/main" id="{508C5F37-A5CC-A992-B61D-6D9B2B2BACC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095881616"/>
      </p:ext>
    </p:extLst>
  </p:cSld>
  <p:clrMapOvr>
    <a:masterClrMapping/>
  </p:clrMapOvr>
  <p:transition advTm="4231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400600"/>
          </a:xfrm>
        </p:spPr>
        <p:txBody>
          <a:bodyPr/>
          <a:lstStyle/>
          <a:p>
            <a:pPr lvl="1">
              <a:lnSpc>
                <a:spcPct val="120000"/>
              </a:lnSpc>
            </a:pPr>
            <a:r>
              <a:rPr lang="fa-IR" sz="2400" dirty="0">
                <a:solidFill>
                  <a:schemeClr val="accent5">
                    <a:lumMod val="75000"/>
                  </a:schemeClr>
                </a:solidFill>
              </a:rPr>
              <a:t>عوارض شایع  زخم پپتیک</a:t>
            </a:r>
          </a:p>
          <a:p>
            <a:pPr lvl="1">
              <a:lnSpc>
                <a:spcPct val="120000"/>
              </a:lnSpc>
            </a:pPr>
            <a:r>
              <a:rPr lang="fa-IR" sz="2400" dirty="0"/>
              <a:t>الف)خونریزی معده</a:t>
            </a:r>
          </a:p>
          <a:p>
            <a:pPr lvl="1">
              <a:lnSpc>
                <a:spcPct val="120000"/>
              </a:lnSpc>
            </a:pPr>
            <a:r>
              <a:rPr lang="fa-IR" sz="2400" dirty="0"/>
              <a:t>ب)پارگی</a:t>
            </a:r>
          </a:p>
          <a:p>
            <a:pPr lvl="1">
              <a:lnSpc>
                <a:spcPct val="120000"/>
              </a:lnSpc>
            </a:pPr>
            <a:r>
              <a:rPr lang="fa-IR" sz="2400" dirty="0"/>
              <a:t>ج)انسداد پیلور</a:t>
            </a:r>
          </a:p>
          <a:p>
            <a:pPr lvl="1">
              <a:lnSpc>
                <a:spcPct val="120000"/>
              </a:lnSpc>
            </a:pPr>
            <a:endParaRPr lang="fa-IR" sz="2400" dirty="0"/>
          </a:p>
          <a:p>
            <a:pPr lvl="1">
              <a:lnSpc>
                <a:spcPct val="120000"/>
              </a:lnSpc>
            </a:pPr>
            <a:r>
              <a:rPr lang="fa-IR" sz="2400" dirty="0">
                <a:solidFill>
                  <a:schemeClr val="accent5">
                    <a:lumMod val="75000"/>
                  </a:schemeClr>
                </a:solidFill>
              </a:rPr>
              <a:t>مداخلات درمانی</a:t>
            </a:r>
          </a:p>
          <a:p>
            <a:pPr lvl="1">
              <a:lnSpc>
                <a:spcPct val="120000"/>
              </a:lnSpc>
            </a:pPr>
            <a:r>
              <a:rPr lang="fa-IR" sz="2400" dirty="0"/>
              <a:t>کنترل درد: تجویز بلوک کننده گیرنده</a:t>
            </a:r>
            <a:r>
              <a:rPr lang="en-US" sz="2400" dirty="0"/>
              <a:t>H2</a:t>
            </a:r>
            <a:r>
              <a:rPr lang="fa-IR" sz="2400" dirty="0"/>
              <a:t>، آنتی اسیدها، سوکرالفیت</a:t>
            </a:r>
          </a:p>
          <a:p>
            <a:pPr lvl="1">
              <a:lnSpc>
                <a:spcPct val="120000"/>
              </a:lnSpc>
            </a:pPr>
            <a:r>
              <a:rPr lang="fa-IR" sz="2400" dirty="0"/>
              <a:t>کنترل خونریزی</a:t>
            </a:r>
          </a:p>
          <a:p>
            <a:pPr lvl="1">
              <a:lnSpc>
                <a:spcPct val="120000"/>
              </a:lnSpc>
            </a:pPr>
            <a:r>
              <a:rPr lang="fa-IR" sz="2400" dirty="0"/>
              <a:t>لاواژ سالین</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2-2. زخم پپتیک</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691680" y="1556792"/>
            <a:ext cx="3384376" cy="2664296"/>
          </a:xfrm>
          <a:prstGeom prst="rect">
            <a:avLst/>
          </a:prstGeom>
        </p:spPr>
      </p:pic>
      <p:pic>
        <p:nvPicPr>
          <p:cNvPr id="3" name="Audio 2">
            <a:hlinkClick r:id="" action="ppaction://media"/>
            <a:extLst>
              <a:ext uri="{FF2B5EF4-FFF2-40B4-BE49-F238E27FC236}">
                <a16:creationId xmlns:a16="http://schemas.microsoft.com/office/drawing/2014/main" id="{473A08A6-5406-329D-1A47-1AA9574FA4E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590931987"/>
      </p:ext>
    </p:extLst>
  </p:cSld>
  <p:clrMapOvr>
    <a:masterClrMapping/>
  </p:clrMapOvr>
  <p:transition advTm="22854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47AAC5"/>
        </a:solidFill>
        <a:effectLst/>
      </p:bgPr>
    </p:bg>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683568" y="2780928"/>
            <a:ext cx="8003232" cy="3345236"/>
          </a:xfrm>
        </p:spPr>
        <p:txBody>
          <a:bodyPr/>
          <a:lstStyle/>
          <a:p>
            <a:endParaRPr lang="fa-IR" dirty="0">
              <a:solidFill>
                <a:schemeClr val="tx1"/>
              </a:solidFill>
            </a:endParaRPr>
          </a:p>
          <a:p>
            <a:endParaRPr lang="fa-IR" dirty="0">
              <a:solidFill>
                <a:schemeClr val="tx1"/>
              </a:solidFill>
            </a:endParaRPr>
          </a:p>
        </p:txBody>
      </p:sp>
      <p:sp>
        <p:nvSpPr>
          <p:cNvPr id="4098" name="Titre 1"/>
          <p:cNvSpPr>
            <a:spLocks noGrp="1"/>
          </p:cNvSpPr>
          <p:nvPr>
            <p:ph type="title" idx="4294967295"/>
          </p:nvPr>
        </p:nvSpPr>
        <p:spPr>
          <a:xfrm>
            <a:off x="457200" y="2276872"/>
            <a:ext cx="8229600" cy="1428750"/>
          </a:xfrm>
        </p:spPr>
        <p:txBody>
          <a:bodyPr/>
          <a:lstStyle/>
          <a:p>
            <a:pPr rtl="0"/>
            <a:r>
              <a:rPr lang="fa-IR" sz="3600" b="1" dirty="0">
                <a:solidFill>
                  <a:schemeClr val="bg1"/>
                </a:solidFill>
              </a:rPr>
              <a:t>1. پارگی و یا کوفتگی یکی از احشاء</a:t>
            </a:r>
          </a:p>
        </p:txBody>
      </p:sp>
    </p:spTree>
    <p:custDataLst>
      <p:tags r:id="rId1"/>
    </p:custDataLst>
    <p:extLst>
      <p:ext uri="{BB962C8B-B14F-4D97-AF65-F5344CB8AC3E}">
        <p14:creationId xmlns:p14="http://schemas.microsoft.com/office/powerpoint/2010/main" val="391183246"/>
      </p:ext>
    </p:extLst>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400600"/>
          </a:xfrm>
        </p:spPr>
        <p:txBody>
          <a:bodyPr/>
          <a:lstStyle/>
          <a:p>
            <a:pPr lvl="1">
              <a:lnSpc>
                <a:spcPct val="120000"/>
              </a:lnSpc>
            </a:pPr>
            <a:r>
              <a:rPr lang="fa-IR" sz="2400" dirty="0"/>
              <a:t>سیروز یک اختلال پیشرونده مزمن و تخریب کننده کبدی است که مراحل نهایی، به التهاب و نکروز غیر قابل برگشت سلول های آن می انجامد.</a:t>
            </a:r>
          </a:p>
          <a:p>
            <a:pPr lvl="1">
              <a:lnSpc>
                <a:spcPct val="120000"/>
              </a:lnSpc>
            </a:pPr>
            <a:r>
              <a:rPr lang="fa-IR" sz="2400" dirty="0"/>
              <a:t>به دنبال سیروز باندهای فیبروتیک منتشر در بافت همبند کبد ایجاد شده ساختمان طبیعی کبد را تخریب می کند.</a:t>
            </a:r>
          </a:p>
          <a:p>
            <a:pPr lvl="1">
              <a:lnSpc>
                <a:spcPct val="120000"/>
              </a:lnSpc>
            </a:pPr>
            <a:r>
              <a:rPr lang="fa-IR" sz="2400" dirty="0"/>
              <a:t>با  تخریب و دژنراسیون هپاتوسیت ها یک الگوی غیر طبیعی لوبولی در کبد ایجاد می شود که تغییرات جریان جریان سیستم عروقی و صفراوی را به دنبال پرولیفراسیون بافت فیبروزه به دنبال دارد.</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3-2. سیروز کبد</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2267744" y="4293096"/>
            <a:ext cx="3038288" cy="1561043"/>
          </a:xfrm>
          <a:prstGeom prst="rect">
            <a:avLst/>
          </a:prstGeom>
        </p:spPr>
      </p:pic>
      <p:pic>
        <p:nvPicPr>
          <p:cNvPr id="3" name="Audio 2">
            <a:hlinkClick r:id="" action="ppaction://media"/>
            <a:extLst>
              <a:ext uri="{FF2B5EF4-FFF2-40B4-BE49-F238E27FC236}">
                <a16:creationId xmlns:a16="http://schemas.microsoft.com/office/drawing/2014/main" id="{3178D739-D9BE-8964-91B7-D81E1440825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41565411"/>
      </p:ext>
    </p:extLst>
  </p:cSld>
  <p:clrMapOvr>
    <a:masterClrMapping/>
  </p:clrMapOvr>
  <p:transition advTm="6513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400600"/>
          </a:xfrm>
        </p:spPr>
        <p:txBody>
          <a:bodyPr/>
          <a:lstStyle/>
          <a:p>
            <a:pPr lvl="1">
              <a:lnSpc>
                <a:spcPct val="120000"/>
              </a:lnSpc>
            </a:pPr>
            <a:r>
              <a:rPr lang="fa-IR" sz="2400" dirty="0"/>
              <a:t>1-هایپرتانسیون ورید پورت</a:t>
            </a:r>
          </a:p>
          <a:p>
            <a:pPr lvl="1">
              <a:lnSpc>
                <a:spcPct val="120000"/>
              </a:lnSpc>
            </a:pPr>
            <a:r>
              <a:rPr lang="fa-IR" sz="2400" dirty="0"/>
              <a:t>2-آسیت</a:t>
            </a:r>
          </a:p>
          <a:p>
            <a:pPr lvl="1">
              <a:lnSpc>
                <a:spcPct val="120000"/>
              </a:lnSpc>
            </a:pPr>
            <a:r>
              <a:rPr lang="fa-IR" sz="2400" dirty="0"/>
              <a:t>3-خونریزی از واریس معده</a:t>
            </a:r>
          </a:p>
          <a:p>
            <a:pPr lvl="1">
              <a:lnSpc>
                <a:spcPct val="120000"/>
              </a:lnSpc>
            </a:pPr>
            <a:r>
              <a:rPr lang="fa-IR" sz="2400" dirty="0"/>
              <a:t>4-اختلال در انعقاد خون</a:t>
            </a:r>
          </a:p>
          <a:p>
            <a:pPr lvl="1">
              <a:lnSpc>
                <a:spcPct val="120000"/>
              </a:lnSpc>
            </a:pPr>
            <a:r>
              <a:rPr lang="fa-IR" sz="2400" dirty="0"/>
              <a:t> 5-زردی</a:t>
            </a:r>
          </a:p>
          <a:p>
            <a:pPr lvl="1">
              <a:lnSpc>
                <a:spcPct val="120000"/>
              </a:lnSpc>
            </a:pPr>
            <a:r>
              <a:rPr lang="fa-IR" sz="2400" dirty="0"/>
              <a:t>6-انسفالوپاتی سیستمیک پورتال همراه با کمای کبدی</a:t>
            </a:r>
          </a:p>
          <a:p>
            <a:pPr lvl="1">
              <a:lnSpc>
                <a:spcPct val="120000"/>
              </a:lnSpc>
            </a:pPr>
            <a:r>
              <a:rPr lang="fa-IR" sz="2400" dirty="0"/>
              <a:t> 7-سندرم هپاتورنال</a:t>
            </a:r>
          </a:p>
          <a:p>
            <a:pPr lvl="1">
              <a:lnSpc>
                <a:spcPct val="120000"/>
              </a:lnSpc>
            </a:pPr>
            <a:endParaRPr lang="fa-IR"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4-2. عوارض سیروز کبد</a:t>
            </a:r>
            <a:endParaRPr lang="en-US" sz="2400" dirty="0">
              <a:solidFill>
                <a:schemeClr val="bg1"/>
              </a:solidFill>
              <a:cs typeface="B Titr" panose="00000700000000000000" pitchFamily="2" charset="-78"/>
            </a:endParaRPr>
          </a:p>
        </p:txBody>
      </p:sp>
      <p:pic>
        <p:nvPicPr>
          <p:cNvPr id="3" name="Picture 2"/>
          <p:cNvPicPr>
            <a:picLocks noChangeAspect="1"/>
          </p:cNvPicPr>
          <p:nvPr/>
        </p:nvPicPr>
        <p:blipFill>
          <a:blip r:embed="rId5"/>
          <a:stretch>
            <a:fillRect/>
          </a:stretch>
        </p:blipFill>
        <p:spPr>
          <a:xfrm>
            <a:off x="1115616" y="2060848"/>
            <a:ext cx="3114563" cy="1281832"/>
          </a:xfrm>
          <a:prstGeom prst="rect">
            <a:avLst/>
          </a:prstGeom>
        </p:spPr>
      </p:pic>
      <p:pic>
        <p:nvPicPr>
          <p:cNvPr id="5" name="Picture 4"/>
          <p:cNvPicPr>
            <a:picLocks noChangeAspect="1"/>
          </p:cNvPicPr>
          <p:nvPr/>
        </p:nvPicPr>
        <p:blipFill>
          <a:blip r:embed="rId6"/>
          <a:stretch>
            <a:fillRect/>
          </a:stretch>
        </p:blipFill>
        <p:spPr>
          <a:xfrm>
            <a:off x="1835696" y="3345693"/>
            <a:ext cx="1360238" cy="1586426"/>
          </a:xfrm>
          <a:prstGeom prst="rect">
            <a:avLst/>
          </a:prstGeom>
        </p:spPr>
      </p:pic>
      <p:pic>
        <p:nvPicPr>
          <p:cNvPr id="2" name="Audio 1">
            <a:hlinkClick r:id="" action="ppaction://media"/>
            <a:extLst>
              <a:ext uri="{FF2B5EF4-FFF2-40B4-BE49-F238E27FC236}">
                <a16:creationId xmlns:a16="http://schemas.microsoft.com/office/drawing/2014/main" id="{9CB87F6D-67E7-61A9-8493-893544B41FF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672157348"/>
      </p:ext>
    </p:extLst>
  </p:cSld>
  <p:clrMapOvr>
    <a:masterClrMapping/>
  </p:clrMapOvr>
  <p:transition advTm="31176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052736"/>
            <a:ext cx="8219256" cy="5616624"/>
          </a:xfrm>
        </p:spPr>
        <p:txBody>
          <a:bodyPr/>
          <a:lstStyle/>
          <a:p>
            <a:pPr lvl="1">
              <a:lnSpc>
                <a:spcPct val="120000"/>
              </a:lnSpc>
            </a:pPr>
            <a:r>
              <a:rPr lang="fa-IR" sz="2400" dirty="0"/>
              <a:t>کنترل خونریزی</a:t>
            </a:r>
          </a:p>
          <a:p>
            <a:pPr lvl="1">
              <a:lnSpc>
                <a:spcPct val="120000"/>
              </a:lnSpc>
            </a:pPr>
            <a:r>
              <a:rPr lang="fa-IR" sz="2400" dirty="0"/>
              <a:t>اینتوباسیون معده</a:t>
            </a:r>
          </a:p>
          <a:p>
            <a:pPr lvl="1">
              <a:lnSpc>
                <a:spcPct val="120000"/>
              </a:lnSpc>
            </a:pPr>
            <a:r>
              <a:rPr lang="fa-IR" sz="2400" dirty="0"/>
              <a:t>جای گذاری سوند بلک مور:</a:t>
            </a:r>
          </a:p>
          <a:p>
            <a:pPr lvl="1">
              <a:lnSpc>
                <a:spcPct val="120000"/>
              </a:lnSpc>
            </a:pPr>
            <a:r>
              <a:rPr lang="fa-IR" sz="2400" dirty="0"/>
              <a:t>این لوله بالن دار قادر است به طور مکانیکی عروق واریسی و کاردیای معده را تحت فشار قرار دهد. </a:t>
            </a:r>
          </a:p>
          <a:p>
            <a:pPr lvl="1">
              <a:lnSpc>
                <a:spcPct val="120000"/>
              </a:lnSpc>
            </a:pPr>
            <a:r>
              <a:rPr lang="fa-IR" sz="2400" dirty="0"/>
              <a:t>انتقال خون</a:t>
            </a:r>
          </a:p>
          <a:p>
            <a:pPr lvl="1">
              <a:lnSpc>
                <a:spcPct val="120000"/>
              </a:lnSpc>
            </a:pPr>
            <a:r>
              <a:rPr lang="fa-IR" sz="2400" dirty="0"/>
              <a:t>جراحی</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5-2. درمان سیروزکبدی</a:t>
            </a:r>
            <a:endParaRPr lang="en-US" sz="2400" dirty="0">
              <a:solidFill>
                <a:schemeClr val="bg1"/>
              </a:solidFill>
              <a:cs typeface="B Titr" panose="00000700000000000000" pitchFamily="2" charset="-78"/>
            </a:endParaRPr>
          </a:p>
        </p:txBody>
      </p:sp>
      <p:pic>
        <p:nvPicPr>
          <p:cNvPr id="3" name="Picture 2"/>
          <p:cNvPicPr>
            <a:picLocks noChangeAspect="1"/>
          </p:cNvPicPr>
          <p:nvPr/>
        </p:nvPicPr>
        <p:blipFill>
          <a:blip r:embed="rId5"/>
          <a:stretch>
            <a:fillRect/>
          </a:stretch>
        </p:blipFill>
        <p:spPr>
          <a:xfrm>
            <a:off x="2051720" y="3212976"/>
            <a:ext cx="1856025" cy="2284453"/>
          </a:xfrm>
          <a:prstGeom prst="rect">
            <a:avLst/>
          </a:prstGeom>
        </p:spPr>
      </p:pic>
      <p:pic>
        <p:nvPicPr>
          <p:cNvPr id="5" name="Picture 4"/>
          <p:cNvPicPr>
            <a:picLocks noChangeAspect="1"/>
          </p:cNvPicPr>
          <p:nvPr/>
        </p:nvPicPr>
        <p:blipFill>
          <a:blip r:embed="rId6"/>
          <a:stretch>
            <a:fillRect/>
          </a:stretch>
        </p:blipFill>
        <p:spPr>
          <a:xfrm>
            <a:off x="4139952" y="4077072"/>
            <a:ext cx="2160240" cy="1234937"/>
          </a:xfrm>
          <a:prstGeom prst="rect">
            <a:avLst/>
          </a:prstGeom>
        </p:spPr>
      </p:pic>
      <p:pic>
        <p:nvPicPr>
          <p:cNvPr id="2" name="Audio 1">
            <a:hlinkClick r:id="" action="ppaction://media"/>
            <a:extLst>
              <a:ext uri="{FF2B5EF4-FFF2-40B4-BE49-F238E27FC236}">
                <a16:creationId xmlns:a16="http://schemas.microsoft.com/office/drawing/2014/main" id="{AA4CE8CE-1A52-003C-EAF5-1046C3A92DB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911243436"/>
      </p:ext>
    </p:extLst>
  </p:cSld>
  <p:clrMapOvr>
    <a:masterClrMapping/>
  </p:clrMapOvr>
  <p:transition advTm="8986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400600"/>
          </a:xfrm>
        </p:spPr>
        <p:txBody>
          <a:bodyPr/>
          <a:lstStyle/>
          <a:p>
            <a:pPr lvl="1">
              <a:lnSpc>
                <a:spcPct val="120000"/>
              </a:lnSpc>
            </a:pPr>
            <a:r>
              <a:rPr lang="fa-IR" sz="2400" dirty="0">
                <a:solidFill>
                  <a:schemeClr val="accent5">
                    <a:lumMod val="75000"/>
                  </a:schemeClr>
                </a:solidFill>
              </a:rPr>
              <a:t>کولیت اولسراتیو </a:t>
            </a:r>
            <a:r>
              <a:rPr lang="en-US" sz="2400" dirty="0">
                <a:solidFill>
                  <a:schemeClr val="accent5">
                    <a:lumMod val="75000"/>
                  </a:schemeClr>
                </a:solidFill>
              </a:rPr>
              <a:t>Ulcerative Colitis</a:t>
            </a:r>
            <a:endParaRPr lang="fa-IR" sz="2400" dirty="0">
              <a:solidFill>
                <a:schemeClr val="accent5">
                  <a:lumMod val="75000"/>
                </a:schemeClr>
              </a:solidFill>
            </a:endParaRPr>
          </a:p>
          <a:p>
            <a:pPr lvl="1">
              <a:lnSpc>
                <a:spcPct val="120000"/>
              </a:lnSpc>
            </a:pPr>
            <a:r>
              <a:rPr lang="fa-IR" sz="2400" dirty="0"/>
              <a:t>التهاب تمام دیواره مخاط روده بزرگ و رکتوم است. این التهاب لایه مخاطی و زیر مخاطی را در بر گرفته باعث ضخامت و ادم کولون می گردد.</a:t>
            </a:r>
          </a:p>
          <a:p>
            <a:pPr lvl="1">
              <a:lnSpc>
                <a:spcPct val="120000"/>
              </a:lnSpc>
            </a:pPr>
            <a:r>
              <a:rPr lang="fa-IR" sz="2400" dirty="0">
                <a:solidFill>
                  <a:schemeClr val="accent5">
                    <a:lumMod val="75000"/>
                  </a:schemeClr>
                </a:solidFill>
              </a:rPr>
              <a:t>تظاهرات بالینی</a:t>
            </a:r>
          </a:p>
          <a:p>
            <a:pPr lvl="1">
              <a:lnSpc>
                <a:spcPct val="120000"/>
              </a:lnSpc>
            </a:pPr>
            <a:r>
              <a:rPr lang="fa-IR" sz="2400" dirty="0"/>
              <a:t>پارگی یا عفونت، اسهال خونی،10 تا 30 بار در روز همراه با کرامپ شکمی، خستگی و کاهش وزن و در موارد شدید دیلاته شدن وسیع کولون</a:t>
            </a:r>
            <a:r>
              <a:rPr lang="en-US" sz="2400" dirty="0"/>
              <a:t>.</a:t>
            </a:r>
            <a:endParaRPr lang="fa-IR" sz="2400" dirty="0"/>
          </a:p>
          <a:p>
            <a:pPr lvl="1">
              <a:lnSpc>
                <a:spcPct val="120000"/>
              </a:lnSpc>
            </a:pPr>
            <a:r>
              <a:rPr lang="fa-IR" sz="2400" dirty="0"/>
              <a:t>درد کرامپی شکم در </a:t>
            </a:r>
            <a:r>
              <a:rPr lang="en-US" sz="2400" dirty="0"/>
              <a:t>LUQ ،</a:t>
            </a:r>
            <a:r>
              <a:rPr lang="fa-IR" sz="2400" dirty="0"/>
              <a:t> اسهال مخاطی و خونی شدید، بی اشتهایی، تهوع و استفراغ، نفخ شکم، وجود علایم هیپووالمی</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6-2. خونریزی حاد مجاری تحتانی گوارشی</a:t>
            </a:r>
          </a:p>
        </p:txBody>
      </p:sp>
      <p:pic>
        <p:nvPicPr>
          <p:cNvPr id="2" name="Picture 1"/>
          <p:cNvPicPr>
            <a:picLocks noChangeAspect="1"/>
          </p:cNvPicPr>
          <p:nvPr/>
        </p:nvPicPr>
        <p:blipFill>
          <a:blip r:embed="rId5"/>
          <a:stretch>
            <a:fillRect/>
          </a:stretch>
        </p:blipFill>
        <p:spPr>
          <a:xfrm>
            <a:off x="1691680" y="4797152"/>
            <a:ext cx="2682338" cy="1599117"/>
          </a:xfrm>
          <a:prstGeom prst="rect">
            <a:avLst/>
          </a:prstGeom>
        </p:spPr>
      </p:pic>
      <p:pic>
        <p:nvPicPr>
          <p:cNvPr id="3" name="Audio 2">
            <a:hlinkClick r:id="" action="ppaction://media"/>
            <a:extLst>
              <a:ext uri="{FF2B5EF4-FFF2-40B4-BE49-F238E27FC236}">
                <a16:creationId xmlns:a16="http://schemas.microsoft.com/office/drawing/2014/main" id="{4B4E3DC0-78B8-D21F-3FC6-801171E8E42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278372695"/>
      </p:ext>
    </p:extLst>
  </p:cSld>
  <p:clrMapOvr>
    <a:masterClrMapping/>
  </p:clrMapOvr>
  <p:transition advTm="89935">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980728"/>
            <a:ext cx="8219256" cy="5688632"/>
          </a:xfrm>
        </p:spPr>
        <p:txBody>
          <a:bodyPr/>
          <a:lstStyle/>
          <a:p>
            <a:pPr lvl="1">
              <a:lnSpc>
                <a:spcPct val="120000"/>
              </a:lnSpc>
            </a:pPr>
            <a:r>
              <a:rPr lang="fa-IR" sz="2400" dirty="0">
                <a:solidFill>
                  <a:schemeClr val="accent5">
                    <a:lumMod val="75000"/>
                  </a:schemeClr>
                </a:solidFill>
              </a:rPr>
              <a:t>ادامه تظاهرات بالینی کولیت اولسراتیو </a:t>
            </a:r>
          </a:p>
          <a:p>
            <a:pPr lvl="1">
              <a:lnSpc>
                <a:spcPct val="120000"/>
              </a:lnSpc>
            </a:pPr>
            <a:r>
              <a:rPr lang="fa-IR" sz="2400" dirty="0"/>
              <a:t>درد کرامپی شکم در </a:t>
            </a:r>
            <a:r>
              <a:rPr lang="en-US" sz="2400" dirty="0"/>
              <a:t>LUQ ، </a:t>
            </a:r>
            <a:r>
              <a:rPr lang="fa-IR" sz="2400" dirty="0"/>
              <a:t>اسهال مخاطی و خونی شدید، بی اشتهایی، تهوع و استفراغ، نفخ شکم، وجود علایم هیپووالمی</a:t>
            </a:r>
          </a:p>
          <a:p>
            <a:pPr lvl="1">
              <a:lnSpc>
                <a:spcPct val="120000"/>
              </a:lnSpc>
            </a:pPr>
            <a:r>
              <a:rPr lang="fa-IR" sz="2400" dirty="0">
                <a:solidFill>
                  <a:schemeClr val="accent5">
                    <a:lumMod val="75000"/>
                  </a:schemeClr>
                </a:solidFill>
              </a:rPr>
              <a:t>مداخلات درمانی</a:t>
            </a:r>
          </a:p>
          <a:p>
            <a:pPr lvl="1">
              <a:lnSpc>
                <a:spcPct val="120000"/>
              </a:lnSpc>
            </a:pPr>
            <a:r>
              <a:rPr lang="fa-IR" sz="2400" dirty="0"/>
              <a:t>جهت جبران هیپووالمی باید به طور روتین از سرم رینگر لاکتات همراه با آنتی بیوتیک تراپی استفاده شود. در موارد شدید ممکن است نیاز به جراحی باشد. </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7-2. خونریزی حاد مجاری تحتانی گوارشی</a:t>
            </a:r>
          </a:p>
        </p:txBody>
      </p:sp>
      <p:pic>
        <p:nvPicPr>
          <p:cNvPr id="2" name="Picture 1"/>
          <p:cNvPicPr>
            <a:picLocks noChangeAspect="1"/>
          </p:cNvPicPr>
          <p:nvPr/>
        </p:nvPicPr>
        <p:blipFill>
          <a:blip r:embed="rId5"/>
          <a:stretch>
            <a:fillRect/>
          </a:stretch>
        </p:blipFill>
        <p:spPr>
          <a:xfrm>
            <a:off x="1979712" y="4149080"/>
            <a:ext cx="2288250" cy="1751414"/>
          </a:xfrm>
          <a:prstGeom prst="rect">
            <a:avLst/>
          </a:prstGeom>
        </p:spPr>
      </p:pic>
      <p:pic>
        <p:nvPicPr>
          <p:cNvPr id="3" name="Audio 2">
            <a:hlinkClick r:id="" action="ppaction://media"/>
            <a:extLst>
              <a:ext uri="{FF2B5EF4-FFF2-40B4-BE49-F238E27FC236}">
                <a16:creationId xmlns:a16="http://schemas.microsoft.com/office/drawing/2014/main" id="{8A0AC122-9240-CDC5-4331-3BBA7667EB4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860138754"/>
      </p:ext>
    </p:extLst>
  </p:cSld>
  <p:clrMapOvr>
    <a:masterClrMapping/>
  </p:clrMapOvr>
  <p:transition advTm="5055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47AAC5"/>
        </a:solidFill>
        <a:effectLst/>
      </p:bgPr>
    </p:bg>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683568" y="2780928"/>
            <a:ext cx="8003232" cy="3345236"/>
          </a:xfrm>
        </p:spPr>
        <p:txBody>
          <a:bodyPr/>
          <a:lstStyle/>
          <a:p>
            <a:endParaRPr lang="fa-IR" dirty="0">
              <a:solidFill>
                <a:schemeClr val="tx1"/>
              </a:solidFill>
            </a:endParaRPr>
          </a:p>
          <a:p>
            <a:endParaRPr lang="fa-IR" dirty="0">
              <a:solidFill>
                <a:schemeClr val="tx1"/>
              </a:solidFill>
            </a:endParaRPr>
          </a:p>
        </p:txBody>
      </p:sp>
      <p:sp>
        <p:nvSpPr>
          <p:cNvPr id="4098" name="Titre 1"/>
          <p:cNvSpPr>
            <a:spLocks noGrp="1"/>
          </p:cNvSpPr>
          <p:nvPr>
            <p:ph type="title" idx="4294967295"/>
          </p:nvPr>
        </p:nvSpPr>
        <p:spPr>
          <a:xfrm>
            <a:off x="457200" y="2276872"/>
            <a:ext cx="8229600" cy="1428750"/>
          </a:xfrm>
        </p:spPr>
        <p:txBody>
          <a:bodyPr/>
          <a:lstStyle/>
          <a:p>
            <a:pPr rtl="0"/>
            <a:r>
              <a:rPr lang="fa-IR" sz="3600" b="1" dirty="0">
                <a:solidFill>
                  <a:schemeClr val="bg1"/>
                </a:solidFill>
              </a:rPr>
              <a:t>3. انسداد مجاری گوارشی</a:t>
            </a:r>
          </a:p>
        </p:txBody>
      </p:sp>
      <p:pic>
        <p:nvPicPr>
          <p:cNvPr id="2" name="Audio 1">
            <a:hlinkClick r:id="" action="ppaction://media"/>
            <a:extLst>
              <a:ext uri="{FF2B5EF4-FFF2-40B4-BE49-F238E27FC236}">
                <a16:creationId xmlns:a16="http://schemas.microsoft.com/office/drawing/2014/main" id="{5F61E2A1-5F54-1012-0B63-AB1C6F7F4950}"/>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263342974"/>
      </p:ext>
    </p:extLst>
  </p:cSld>
  <p:clrMapOvr>
    <a:masterClrMapping/>
  </p:clrMapOvr>
  <p:transition advTm="458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86591" cy="6858000"/>
          </a:xfrm>
          <a:prstGeom prst="rect">
            <a:avLst/>
          </a:prstGeom>
          <a:solidFill>
            <a:schemeClr val="accent5">
              <a:lumMod val="75000"/>
            </a:scheme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7" name="Rounded Rectangle 6"/>
          <p:cNvSpPr/>
          <p:nvPr/>
        </p:nvSpPr>
        <p:spPr>
          <a:xfrm>
            <a:off x="251520" y="1150908"/>
            <a:ext cx="8784976" cy="5518452"/>
          </a:xfrm>
          <a:prstGeom prst="roundRect">
            <a:avLst>
              <a:gd name="adj" fmla="val 7478"/>
            </a:avLst>
          </a:prstGeom>
          <a:ln/>
        </p:spPr>
        <p:style>
          <a:lnRef idx="2">
            <a:schemeClr val="accent1"/>
          </a:lnRef>
          <a:fillRef idx="1">
            <a:schemeClr val="lt1"/>
          </a:fillRef>
          <a:effectRef idx="0">
            <a:schemeClr val="accent1"/>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r" rtl="1">
              <a:spcBef>
                <a:spcPts val="2400"/>
              </a:spcBef>
              <a:spcAft>
                <a:spcPts val="1200"/>
              </a:spcAft>
            </a:pPr>
            <a:r>
              <a:rPr lang="fa-IR" sz="2300" b="1" dirty="0">
                <a:ln w="50800"/>
                <a:solidFill>
                  <a:srgbClr val="008080"/>
                </a:solidFill>
                <a:cs typeface="B Mitra" pitchFamily="2" charset="-78"/>
              </a:rPr>
              <a:t>در انتهای این مبحث از شما انتظار می رود:</a:t>
            </a:r>
          </a:p>
          <a:p>
            <a:pPr marL="511175" lvl="0" indent="-392113" algn="r" rtl="1">
              <a:lnSpc>
                <a:spcPct val="120000"/>
              </a:lnSpc>
              <a:spcBef>
                <a:spcPts val="600"/>
              </a:spcBef>
              <a:spcAft>
                <a:spcPts val="600"/>
              </a:spcAft>
              <a:buBlip>
                <a:blip r:embed="rId5"/>
              </a:buBlip>
            </a:pPr>
            <a:r>
              <a:rPr lang="fa-IR" sz="2300" dirty="0">
                <a:ln w="50800"/>
                <a:solidFill>
                  <a:schemeClr val="tx1"/>
                </a:solidFill>
                <a:cs typeface="B Mitra" panose="00000400000000000000" pitchFamily="2" charset="-78"/>
              </a:rPr>
              <a:t>علایم انواع انسداد روده کوچک را توضیح دهید.</a:t>
            </a:r>
          </a:p>
          <a:p>
            <a:pPr marL="511175" lvl="0" indent="-392113" algn="r" rtl="1">
              <a:lnSpc>
                <a:spcPct val="120000"/>
              </a:lnSpc>
              <a:spcBef>
                <a:spcPts val="600"/>
              </a:spcBef>
              <a:spcAft>
                <a:spcPts val="600"/>
              </a:spcAft>
              <a:buBlip>
                <a:blip r:embed="rId5"/>
              </a:buBlip>
            </a:pPr>
            <a:r>
              <a:rPr lang="fa-IR" sz="2300" dirty="0">
                <a:ln w="50800"/>
                <a:solidFill>
                  <a:schemeClr val="tx1"/>
                </a:solidFill>
                <a:cs typeface="B Mitra" panose="00000400000000000000" pitchFamily="2" charset="-78"/>
              </a:rPr>
              <a:t>بیمار دچار انسداد روده و کولون را اداره کنید. </a:t>
            </a:r>
          </a:p>
          <a:p>
            <a:pPr marL="511175" lvl="0" indent="-392113" algn="r" rtl="1">
              <a:lnSpc>
                <a:spcPct val="120000"/>
              </a:lnSpc>
              <a:spcBef>
                <a:spcPts val="600"/>
              </a:spcBef>
              <a:spcAft>
                <a:spcPts val="600"/>
              </a:spcAft>
              <a:buBlip>
                <a:blip r:embed="rId5"/>
              </a:buBlip>
            </a:pPr>
            <a:r>
              <a:rPr lang="fa-IR" sz="2300" dirty="0">
                <a:ln w="50800"/>
                <a:solidFill>
                  <a:schemeClr val="tx1"/>
                </a:solidFill>
                <a:cs typeface="B Mitra" panose="00000400000000000000" pitchFamily="2" charset="-78"/>
              </a:rPr>
              <a:t>مداخلات درمانی در مصدومینی که مواد خارجی خورده اند را شرح دهید.</a:t>
            </a:r>
            <a:endParaRPr lang="en-US" sz="2300" dirty="0">
              <a:ln w="50800"/>
              <a:solidFill>
                <a:schemeClr val="tx1"/>
              </a:solidFill>
              <a:cs typeface="B Mitra" panose="00000400000000000000" pitchFamily="2" charset="-78"/>
            </a:endParaRPr>
          </a:p>
          <a:p>
            <a:pPr marL="511175" lvl="0" indent="-392113" algn="r" rtl="1">
              <a:lnSpc>
                <a:spcPct val="120000"/>
              </a:lnSpc>
              <a:spcBef>
                <a:spcPts val="600"/>
              </a:spcBef>
              <a:spcAft>
                <a:spcPts val="600"/>
              </a:spcAft>
              <a:buBlip>
                <a:blip r:embed="rId5"/>
              </a:buBlip>
            </a:pPr>
            <a:r>
              <a:rPr lang="fa-IR" sz="2300" dirty="0">
                <a:ln w="50800"/>
                <a:solidFill>
                  <a:schemeClr val="tx1"/>
                </a:solidFill>
                <a:cs typeface="B Mitra" panose="00000400000000000000" pitchFamily="2" charset="-78"/>
              </a:rPr>
              <a:t>علایم انسداد مجاری ادراری را بیان کنید. </a:t>
            </a:r>
            <a:endParaRPr lang="en-US" sz="2300" dirty="0">
              <a:ln w="50800"/>
              <a:solidFill>
                <a:schemeClr val="tx1"/>
              </a:solidFill>
              <a:cs typeface="B Mitra" panose="00000400000000000000" pitchFamily="2" charset="-78"/>
            </a:endParaRPr>
          </a:p>
          <a:p>
            <a:pPr marL="511175" lvl="0" indent="-392113" algn="r" rtl="1">
              <a:lnSpc>
                <a:spcPct val="120000"/>
              </a:lnSpc>
              <a:spcBef>
                <a:spcPts val="600"/>
              </a:spcBef>
              <a:spcAft>
                <a:spcPts val="600"/>
              </a:spcAft>
              <a:buBlip>
                <a:blip r:embed="rId5"/>
              </a:buBlip>
            </a:pPr>
            <a:r>
              <a:rPr lang="fa-IR" sz="2300" dirty="0">
                <a:ln w="50800"/>
                <a:solidFill>
                  <a:schemeClr val="tx1"/>
                </a:solidFill>
                <a:cs typeface="B Mitra" panose="00000400000000000000" pitchFamily="2" charset="-78"/>
              </a:rPr>
              <a:t>بیمار مبتلا به انسداد مجاری ادراری را مورد مراقبت قرار دهید. </a:t>
            </a:r>
            <a:endParaRPr lang="en-US" sz="2300" dirty="0">
              <a:ln w="50800"/>
              <a:solidFill>
                <a:schemeClr val="tx1"/>
              </a:solidFill>
              <a:cs typeface="B Mitra" panose="00000400000000000000" pitchFamily="2" charset="-78"/>
            </a:endParaRPr>
          </a:p>
          <a:p>
            <a:pPr algn="r" rtl="1">
              <a:lnSpc>
                <a:spcPct val="150000"/>
              </a:lnSpc>
              <a:spcBef>
                <a:spcPts val="600"/>
              </a:spcBef>
              <a:spcAft>
                <a:spcPts val="600"/>
              </a:spcAft>
            </a:pPr>
            <a:endParaRPr lang="fa-IR" sz="1600" b="1" dirty="0">
              <a:ln w="50800"/>
              <a:solidFill>
                <a:srgbClr val="008080"/>
              </a:solidFill>
              <a:cs typeface="B Mitra" panose="00000400000000000000" pitchFamily="2" charset="-78"/>
            </a:endParaRPr>
          </a:p>
          <a:p>
            <a:pPr marL="177800" indent="-177800" algn="r" rtl="1">
              <a:lnSpc>
                <a:spcPct val="120000"/>
              </a:lnSpc>
              <a:spcBef>
                <a:spcPts val="300"/>
              </a:spcBef>
              <a:spcAft>
                <a:spcPts val="300"/>
              </a:spcAft>
              <a:buBlip>
                <a:blip r:embed="rId6"/>
              </a:buBlip>
            </a:pPr>
            <a:endParaRPr lang="fa-IR" sz="1600" b="1" dirty="0">
              <a:ln w="50800"/>
              <a:solidFill>
                <a:srgbClr val="008080"/>
              </a:solidFill>
              <a:cs typeface="B Mitra" panose="00000400000000000000" pitchFamily="2" charset="-78"/>
            </a:endParaRPr>
          </a:p>
          <a:p>
            <a:pPr algn="r" rtl="1">
              <a:spcBef>
                <a:spcPts val="600"/>
              </a:spcBef>
              <a:spcAft>
                <a:spcPts val="1200"/>
              </a:spcAft>
            </a:pPr>
            <a:endParaRPr lang="en-US" b="1" dirty="0">
              <a:ln w="50800"/>
              <a:solidFill>
                <a:srgbClr val="008080"/>
              </a:solidFill>
              <a:cs typeface="B Mitra" panose="00000400000000000000" pitchFamily="2" charset="-78"/>
            </a:endParaRPr>
          </a:p>
        </p:txBody>
      </p:sp>
      <p:sp>
        <p:nvSpPr>
          <p:cNvPr id="8" name="Rounded Rectangle 7"/>
          <p:cNvSpPr/>
          <p:nvPr/>
        </p:nvSpPr>
        <p:spPr>
          <a:xfrm>
            <a:off x="1619672" y="116632"/>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اهداف یادگیری</a:t>
            </a:r>
            <a:endParaRPr lang="en-US" sz="2400" dirty="0">
              <a:solidFill>
                <a:schemeClr val="bg1"/>
              </a:solidFill>
              <a:cs typeface="B Titr" panose="00000700000000000000" pitchFamily="2" charset="-78"/>
            </a:endParaRPr>
          </a:p>
        </p:txBody>
      </p:sp>
      <p:pic>
        <p:nvPicPr>
          <p:cNvPr id="2" name="Audio 1">
            <a:hlinkClick r:id="" action="ppaction://media"/>
            <a:extLst>
              <a:ext uri="{FF2B5EF4-FFF2-40B4-BE49-F238E27FC236}">
                <a16:creationId xmlns:a16="http://schemas.microsoft.com/office/drawing/2014/main" id="{FDDADD0F-A6C5-39A9-C384-98AE576EA59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119318187"/>
      </p:ext>
    </p:extLst>
  </p:cSld>
  <p:clrMapOvr>
    <a:masterClrMapping/>
  </p:clrMapOvr>
  <p:transition advTm="109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824536"/>
          </a:xfrm>
        </p:spPr>
        <p:txBody>
          <a:bodyPr/>
          <a:lstStyle/>
          <a:p>
            <a:pPr lvl="1" algn="justLow">
              <a:lnSpc>
                <a:spcPct val="120000"/>
              </a:lnSpc>
            </a:pPr>
            <a:r>
              <a:rPr lang="fa-IR" sz="2400" dirty="0"/>
              <a:t>انسداد کامل و نسبی هردو می توانند به صورت مکانیکی و غیر مکانیکی رخ دهند.</a:t>
            </a:r>
          </a:p>
          <a:p>
            <a:pPr lvl="1" algn="justLow">
              <a:lnSpc>
                <a:spcPct val="120000"/>
              </a:lnSpc>
            </a:pPr>
            <a:r>
              <a:rPr lang="fa-IR" sz="2400" dirty="0"/>
              <a:t>انسداد مکانیکی توسط اختلالات خارج روده ای نظیر فتق اینگوئینال و پیچ خوردگی و یا بلوک روده ای نظیر تومور، التهاب بافتی، انواژیناسیون یا تجمع مدفوع و انگل رخ دهد.</a:t>
            </a:r>
          </a:p>
          <a:p>
            <a:pPr lvl="1" algn="justLow">
              <a:lnSpc>
                <a:spcPct val="120000"/>
              </a:lnSpc>
            </a:pPr>
            <a:r>
              <a:rPr lang="fa-IR" sz="2400" dirty="0"/>
              <a:t>انسداد غیر مکانیکی (ایلئوس پارالیتیک) به دنبال اختلالات نورو ماسکولار ایجاد شده حالت انسداد فیزیکی را ندارد.</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1-3. انسداد روده کوچک</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2411760" y="3573016"/>
            <a:ext cx="2288250" cy="1776797"/>
          </a:xfrm>
          <a:prstGeom prst="rect">
            <a:avLst/>
          </a:prstGeom>
        </p:spPr>
      </p:pic>
      <p:pic>
        <p:nvPicPr>
          <p:cNvPr id="3" name="Audio 2">
            <a:hlinkClick r:id="" action="ppaction://media"/>
            <a:extLst>
              <a:ext uri="{FF2B5EF4-FFF2-40B4-BE49-F238E27FC236}">
                <a16:creationId xmlns:a16="http://schemas.microsoft.com/office/drawing/2014/main" id="{0727A799-45D7-DE22-51BC-CA14ED1C857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425017225"/>
      </p:ext>
    </p:extLst>
  </p:cSld>
  <p:clrMapOvr>
    <a:masterClrMapping/>
  </p:clrMapOvr>
  <p:transition advTm="12103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824536"/>
          </a:xfrm>
        </p:spPr>
        <p:txBody>
          <a:bodyPr/>
          <a:lstStyle/>
          <a:p>
            <a:pPr lvl="1"/>
            <a:endParaRPr lang="fa-IR" sz="2400" dirty="0"/>
          </a:p>
          <a:p>
            <a:pPr lvl="1">
              <a:lnSpc>
                <a:spcPct val="120000"/>
              </a:lnSpc>
            </a:pPr>
            <a:r>
              <a:rPr lang="fa-IR" sz="2400" dirty="0"/>
              <a:t>دیستانسیون، یبوست، استفراغ مدفوع، درد گنگ و کرامپ مانند تغییر و یا عدم حضور صداهای شکمی </a:t>
            </a:r>
          </a:p>
          <a:p>
            <a:pPr lvl="1">
              <a:lnSpc>
                <a:spcPct val="120000"/>
              </a:lnSpc>
            </a:pPr>
            <a:r>
              <a:rPr lang="fa-IR" sz="2400" dirty="0"/>
              <a:t>فقدان صداهای شکم </a:t>
            </a:r>
          </a:p>
          <a:p>
            <a:pPr lvl="1">
              <a:lnSpc>
                <a:spcPct val="120000"/>
              </a:lnSpc>
            </a:pPr>
            <a:r>
              <a:rPr lang="fa-IR" sz="2400" dirty="0"/>
              <a:t>شکم دارای حساسیت متوسط و منتشر نسبت به لمس بر روی تمام نواحی شکم و یا درد لوکالیزه</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2-3. تظاهرات بالینی انسداد روده کوچک</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979712" y="4077072"/>
            <a:ext cx="3203550" cy="1662574"/>
          </a:xfrm>
          <a:prstGeom prst="rect">
            <a:avLst/>
          </a:prstGeom>
        </p:spPr>
      </p:pic>
      <p:pic>
        <p:nvPicPr>
          <p:cNvPr id="3" name="Audio 2">
            <a:hlinkClick r:id="" action="ppaction://media"/>
            <a:extLst>
              <a:ext uri="{FF2B5EF4-FFF2-40B4-BE49-F238E27FC236}">
                <a16:creationId xmlns:a16="http://schemas.microsoft.com/office/drawing/2014/main" id="{EAA7CF10-C432-004E-82F0-2583A5A558E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942159708"/>
      </p:ext>
    </p:extLst>
  </p:cSld>
  <p:clrMapOvr>
    <a:masterClrMapping/>
  </p:clrMapOvr>
  <p:transition advTm="7851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968552"/>
          </a:xfrm>
        </p:spPr>
        <p:txBody>
          <a:bodyPr/>
          <a:lstStyle/>
          <a:p>
            <a:pPr lvl="1"/>
            <a:r>
              <a:rPr lang="fa-IR" sz="2400" dirty="0"/>
              <a:t>انسداد روده بزرگ موجب تجمع محتویات روده، مایع و گاز پشت ناحیه انسداد می شود. </a:t>
            </a:r>
          </a:p>
          <a:p>
            <a:pPr lvl="1">
              <a:lnSpc>
                <a:spcPct val="120000"/>
              </a:lnSpc>
            </a:pPr>
            <a:r>
              <a:rPr lang="fa-IR" sz="2400" dirty="0"/>
              <a:t>کرامپ شدید زیر شکم، دیستانسیون شدید شکم، احتمال بروز استفراغ با محتویات مواد نارنجی و قهوه ای با بوی مدفوع، یبوست و عدم دفع گاز، اسیدوز متابولیک، احتمال ضعیف اختلال مایعات و الکترولیت ها</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3-3. انسداد روده بزرگ</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547664" y="3573016"/>
            <a:ext cx="2304256" cy="1734582"/>
          </a:xfrm>
          <a:prstGeom prst="rect">
            <a:avLst/>
          </a:prstGeom>
        </p:spPr>
      </p:pic>
      <p:pic>
        <p:nvPicPr>
          <p:cNvPr id="3" name="Picture 2"/>
          <p:cNvPicPr>
            <a:picLocks noChangeAspect="1"/>
          </p:cNvPicPr>
          <p:nvPr/>
        </p:nvPicPr>
        <p:blipFill>
          <a:blip r:embed="rId6"/>
          <a:stretch>
            <a:fillRect/>
          </a:stretch>
        </p:blipFill>
        <p:spPr>
          <a:xfrm>
            <a:off x="4716016" y="3480035"/>
            <a:ext cx="2161125" cy="1827563"/>
          </a:xfrm>
          <a:prstGeom prst="rect">
            <a:avLst/>
          </a:prstGeom>
        </p:spPr>
      </p:pic>
      <p:pic>
        <p:nvPicPr>
          <p:cNvPr id="5" name="Audio 4">
            <a:hlinkClick r:id="" action="ppaction://media"/>
            <a:extLst>
              <a:ext uri="{FF2B5EF4-FFF2-40B4-BE49-F238E27FC236}">
                <a16:creationId xmlns:a16="http://schemas.microsoft.com/office/drawing/2014/main" id="{4DA64899-0EB0-C861-0352-FDE67132638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924132826"/>
      </p:ext>
    </p:extLst>
  </p:cSld>
  <p:clrMapOvr>
    <a:masterClrMapping/>
  </p:clrMapOvr>
  <p:transition advTm="8417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968552"/>
          </a:xfrm>
        </p:spPr>
        <p:txBody>
          <a:bodyPr/>
          <a:lstStyle/>
          <a:p>
            <a:pPr lvl="1"/>
            <a:endParaRPr lang="fa-IR" sz="2400" dirty="0"/>
          </a:p>
          <a:p>
            <a:pPr lvl="1">
              <a:lnSpc>
                <a:spcPct val="120000"/>
              </a:lnSpc>
            </a:pPr>
            <a:r>
              <a:rPr lang="fa-IR" sz="2400" dirty="0"/>
              <a:t>علایم و نشانه های این صدمه می تواند در طول چند ساعت پیشرفت کند و ظهور آن همراه با شوک هیپووالمیک است.</a:t>
            </a:r>
          </a:p>
          <a:p>
            <a:pPr lvl="1">
              <a:lnSpc>
                <a:spcPct val="120000"/>
              </a:lnSpc>
            </a:pPr>
            <a:r>
              <a:rPr lang="fa-IR" sz="2400" dirty="0"/>
              <a:t>ترومای غیر نفوذی شکم و ترومای نفوذی در ناحیه </a:t>
            </a:r>
            <a:r>
              <a:rPr lang="en-US" sz="2400" dirty="0"/>
              <a:t>LUQ </a:t>
            </a:r>
            <a:r>
              <a:rPr lang="fa-IR" sz="2400" dirty="0"/>
              <a:t> و شکستگی دهنده های 10و11و12 چپ می تواند عامل صدمه طحال باشند.</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1-1. صدمه احتمالی طحال</a:t>
            </a:r>
          </a:p>
        </p:txBody>
      </p:sp>
      <p:pic>
        <p:nvPicPr>
          <p:cNvPr id="2" name="Picture 1"/>
          <p:cNvPicPr>
            <a:picLocks noChangeAspect="1"/>
          </p:cNvPicPr>
          <p:nvPr/>
        </p:nvPicPr>
        <p:blipFill>
          <a:blip r:embed="rId5"/>
          <a:stretch>
            <a:fillRect/>
          </a:stretch>
        </p:blipFill>
        <p:spPr>
          <a:xfrm>
            <a:off x="1475656" y="3772896"/>
            <a:ext cx="2377238" cy="1751414"/>
          </a:xfrm>
          <a:prstGeom prst="rect">
            <a:avLst/>
          </a:prstGeom>
        </p:spPr>
      </p:pic>
      <p:pic>
        <p:nvPicPr>
          <p:cNvPr id="5" name="Audio 4">
            <a:hlinkClick r:id="" action="ppaction://media"/>
            <a:extLst>
              <a:ext uri="{FF2B5EF4-FFF2-40B4-BE49-F238E27FC236}">
                <a16:creationId xmlns:a16="http://schemas.microsoft.com/office/drawing/2014/main" id="{61416919-9958-0A27-6D08-64DFB9ACE63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814767446"/>
      </p:ext>
    </p:extLst>
  </p:cSld>
  <p:clrMapOvr>
    <a:masterClrMapping/>
  </p:clrMapOvr>
  <p:transition advTm="50323">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3921300"/>
          </a:xfrm>
        </p:spPr>
        <p:txBody>
          <a:bodyPr/>
          <a:lstStyle/>
          <a:p>
            <a:pPr lvl="1"/>
            <a:endParaRPr lang="fa-IR" sz="2400" dirty="0"/>
          </a:p>
          <a:p>
            <a:pPr lvl="1">
              <a:lnSpc>
                <a:spcPct val="120000"/>
              </a:lnSpc>
            </a:pPr>
            <a:r>
              <a:rPr lang="fa-IR" sz="2400" dirty="0"/>
              <a:t>1-برداشتن فشار از روی مجرای گوارشی</a:t>
            </a:r>
          </a:p>
          <a:p>
            <a:pPr lvl="1">
              <a:lnSpc>
                <a:spcPct val="120000"/>
              </a:lnSpc>
            </a:pPr>
            <a:r>
              <a:rPr lang="fa-IR" sz="2400" dirty="0"/>
              <a:t>2-دادن پوزیشن مناسب به بیمار</a:t>
            </a:r>
          </a:p>
          <a:p>
            <a:pPr lvl="1">
              <a:lnSpc>
                <a:spcPct val="120000"/>
              </a:lnSpc>
            </a:pPr>
            <a:r>
              <a:rPr lang="fa-IR" sz="2400" dirty="0"/>
              <a:t>3-کنترل درد</a:t>
            </a:r>
          </a:p>
          <a:p>
            <a:pPr lvl="1">
              <a:lnSpc>
                <a:spcPct val="120000"/>
              </a:lnSpc>
            </a:pPr>
            <a:r>
              <a:rPr lang="fa-IR" sz="2400" dirty="0"/>
              <a:t>4-تصحیح اختلال مایعات و الکترولیت ها</a:t>
            </a:r>
          </a:p>
          <a:p>
            <a:pPr lvl="1">
              <a:lnSpc>
                <a:spcPct val="120000"/>
              </a:lnSpc>
            </a:pPr>
            <a:r>
              <a:rPr lang="fa-IR" sz="2400" dirty="0"/>
              <a:t>5-آمادگی برای اعزام به اتاق عمل</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4-3. مداخلات درمانی در انسداد روده و کولون</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835696" y="2852936"/>
            <a:ext cx="1767038" cy="1789489"/>
          </a:xfrm>
          <a:prstGeom prst="rect">
            <a:avLst/>
          </a:prstGeom>
        </p:spPr>
      </p:pic>
      <p:pic>
        <p:nvPicPr>
          <p:cNvPr id="3" name="Audio 2">
            <a:hlinkClick r:id="" action="ppaction://media"/>
            <a:extLst>
              <a:ext uri="{FF2B5EF4-FFF2-40B4-BE49-F238E27FC236}">
                <a16:creationId xmlns:a16="http://schemas.microsoft.com/office/drawing/2014/main" id="{F9CDA1A8-3580-3D78-3CFB-D2BB0B1F72B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902982961"/>
      </p:ext>
    </p:extLst>
  </p:cSld>
  <p:clrMapOvr>
    <a:masterClrMapping/>
  </p:clrMapOvr>
  <p:transition advTm="12634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340768"/>
            <a:ext cx="8219256" cy="3921300"/>
          </a:xfrm>
        </p:spPr>
        <p:txBody>
          <a:bodyPr/>
          <a:lstStyle/>
          <a:p>
            <a:pPr lvl="1">
              <a:lnSpc>
                <a:spcPct val="120000"/>
              </a:lnSpc>
            </a:pPr>
            <a:r>
              <a:rPr lang="fa-IR" sz="2400" dirty="0"/>
              <a:t>مشاهده و بررسی فضای دهان و حلق از نظر بروز تراماهای موضعی بافت همراه با خونریزی، خراشیدگی و یا صدمات </a:t>
            </a:r>
          </a:p>
          <a:p>
            <a:pPr lvl="1">
              <a:lnSpc>
                <a:spcPct val="120000"/>
              </a:lnSpc>
            </a:pPr>
            <a:r>
              <a:rPr lang="fa-IR" sz="2400" dirty="0"/>
              <a:t>در صورت بلع شیشه یا سوزن، به بیمار توصیه می شود </a:t>
            </a:r>
            <a:r>
              <a:rPr lang="fa-IR" sz="2400" dirty="0">
                <a:solidFill>
                  <a:schemeClr val="accent2">
                    <a:lumMod val="75000"/>
                  </a:schemeClr>
                </a:solidFill>
                <a:effectLst>
                  <a:outerShdw blurRad="38100" dist="38100" dir="2700000" algn="tl">
                    <a:srgbClr val="000000">
                      <a:alpha val="43137"/>
                    </a:srgbClr>
                  </a:outerShdw>
                </a:effectLst>
              </a:rPr>
              <a:t>چندین تکه کوچک پنبه گرد شده </a:t>
            </a:r>
            <a:r>
              <a:rPr lang="fa-IR" sz="2400" dirty="0"/>
              <a:t>بخورد.</a:t>
            </a:r>
          </a:p>
          <a:p>
            <a:pPr lvl="1">
              <a:lnSpc>
                <a:spcPct val="120000"/>
              </a:lnSpc>
            </a:pPr>
            <a:r>
              <a:rPr lang="fa-IR" sz="2400" dirty="0"/>
              <a:t>کنترل پیشرفت جسم خارجی هر 48ساعت توسط عکس رادیولوژی </a:t>
            </a:r>
          </a:p>
          <a:p>
            <a:pPr lvl="1">
              <a:lnSpc>
                <a:spcPct val="120000"/>
              </a:lnSpc>
            </a:pPr>
            <a:r>
              <a:rPr lang="fa-IR" sz="2400" b="1" dirty="0">
                <a:solidFill>
                  <a:schemeClr val="accent2">
                    <a:lumMod val="75000"/>
                  </a:schemeClr>
                </a:solidFill>
              </a:rPr>
              <a:t>نکته</a:t>
            </a:r>
            <a:r>
              <a:rPr lang="fa-IR" sz="2400" dirty="0"/>
              <a:t>: هرگز نباید جهت تخلیه ماده خارجی تحریکات  روده ای مانند انما به کار گرفته شود.</a:t>
            </a:r>
          </a:p>
          <a:p>
            <a:pPr lvl="1">
              <a:lnSpc>
                <a:spcPct val="120000"/>
              </a:lnSpc>
            </a:pPr>
            <a:r>
              <a:rPr lang="fa-IR" sz="2400" dirty="0"/>
              <a:t>توضیح علایم چسبندگی و پارگی روده: استفراغ یا یبوست مقاوم،تب و درد شکمی، خون در مدفوع</a:t>
            </a:r>
          </a:p>
          <a:p>
            <a:pPr lvl="1">
              <a:lnSpc>
                <a:spcPct val="120000"/>
              </a:lnSpc>
            </a:pPr>
            <a:endParaRPr lang="fa-IR"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5-3. مداخلات برای خوردن مواد خارجی</a:t>
            </a:r>
            <a:endParaRPr lang="en-US" sz="2400" dirty="0">
              <a:solidFill>
                <a:schemeClr val="bg1"/>
              </a:solidFill>
              <a:cs typeface="B Titr" panose="00000700000000000000" pitchFamily="2" charset="-78"/>
            </a:endParaRPr>
          </a:p>
        </p:txBody>
      </p:sp>
      <p:pic>
        <p:nvPicPr>
          <p:cNvPr id="2" name="Audio 1">
            <a:hlinkClick r:id="" action="ppaction://media"/>
            <a:extLst>
              <a:ext uri="{FF2B5EF4-FFF2-40B4-BE49-F238E27FC236}">
                <a16:creationId xmlns:a16="http://schemas.microsoft.com/office/drawing/2014/main" id="{CDC3A26B-857D-B532-1148-DBBC6E3726C2}"/>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121305841"/>
      </p:ext>
    </p:extLst>
  </p:cSld>
  <p:clrMapOvr>
    <a:masterClrMapping/>
  </p:clrMapOvr>
  <p:transition advTm="13491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862876"/>
            <a:ext cx="8219256" cy="5734476"/>
          </a:xfrm>
        </p:spPr>
        <p:txBody>
          <a:bodyPr/>
          <a:lstStyle/>
          <a:p>
            <a:pPr lvl="1">
              <a:lnSpc>
                <a:spcPct val="120000"/>
              </a:lnSpc>
            </a:pPr>
            <a:r>
              <a:rPr lang="fa-IR" sz="2400" dirty="0">
                <a:solidFill>
                  <a:schemeClr val="accent1">
                    <a:lumMod val="75000"/>
                  </a:schemeClr>
                </a:solidFill>
              </a:rPr>
              <a:t>علایم انسداد حاد ناشی از سنگ کلیه</a:t>
            </a:r>
          </a:p>
          <a:p>
            <a:pPr lvl="1">
              <a:lnSpc>
                <a:spcPct val="120000"/>
              </a:lnSpc>
            </a:pPr>
            <a:r>
              <a:rPr lang="fa-IR" sz="2400" dirty="0"/>
              <a:t>درد عمیق در ناحیه کلیه، هماچوری، پیوری، تهوع و استفراغ، اسهال و ناراحتی</a:t>
            </a:r>
          </a:p>
          <a:p>
            <a:pPr lvl="1">
              <a:lnSpc>
                <a:spcPct val="120000"/>
              </a:lnSpc>
            </a:pPr>
            <a:r>
              <a:rPr lang="fa-IR" sz="2400" dirty="0">
                <a:solidFill>
                  <a:schemeClr val="accent1">
                    <a:lumMod val="75000"/>
                  </a:schemeClr>
                </a:solidFill>
              </a:rPr>
              <a:t>علایم مربوط به سنگ حالب</a:t>
            </a:r>
          </a:p>
          <a:p>
            <a:pPr lvl="1">
              <a:lnSpc>
                <a:spcPct val="120000"/>
              </a:lnSpc>
            </a:pPr>
            <a:r>
              <a:rPr lang="fa-IR" sz="2400" dirty="0"/>
              <a:t>درد حاد و شدید،کولیکی و موجی که به طرف ران و ناحیه ژنیتال منشر می شود. احساس حالت اضطرار برای ادرار کردن، دفع مقادیر کم ادرار همراه با خون</a:t>
            </a:r>
          </a:p>
          <a:p>
            <a:pPr lvl="1">
              <a:lnSpc>
                <a:spcPct val="120000"/>
              </a:lnSpc>
            </a:pPr>
            <a:r>
              <a:rPr lang="fa-IR" sz="2400" dirty="0">
                <a:solidFill>
                  <a:schemeClr val="accent1">
                    <a:lumMod val="75000"/>
                  </a:schemeClr>
                </a:solidFill>
              </a:rPr>
              <a:t>علایم سنگ مثانه</a:t>
            </a:r>
          </a:p>
          <a:p>
            <a:pPr lvl="1">
              <a:lnSpc>
                <a:spcPct val="120000"/>
              </a:lnSpc>
            </a:pPr>
            <a:r>
              <a:rPr lang="fa-IR" sz="2400" dirty="0"/>
              <a:t>هماچوری، علایم</a:t>
            </a:r>
            <a:r>
              <a:rPr lang="en-US" sz="2400" dirty="0"/>
              <a:t>UTI،</a:t>
            </a:r>
            <a:r>
              <a:rPr lang="fa-IR" sz="2400" dirty="0"/>
              <a:t> احتباس ادرار، درد کولیکی زیر شکم و روی سمفیزپوبیس </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6-3. انسداد مجاری ادراری</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2195736" y="4437112"/>
            <a:ext cx="3000150" cy="1954477"/>
          </a:xfrm>
          <a:prstGeom prst="rect">
            <a:avLst/>
          </a:prstGeom>
        </p:spPr>
      </p:pic>
      <p:pic>
        <p:nvPicPr>
          <p:cNvPr id="3" name="Audio 2">
            <a:hlinkClick r:id="" action="ppaction://media"/>
            <a:extLst>
              <a:ext uri="{FF2B5EF4-FFF2-40B4-BE49-F238E27FC236}">
                <a16:creationId xmlns:a16="http://schemas.microsoft.com/office/drawing/2014/main" id="{C0B0C989-A7F5-91FA-80DD-BFE6CC650C1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580529080"/>
      </p:ext>
    </p:extLst>
  </p:cSld>
  <p:clrMapOvr>
    <a:masterClrMapping/>
  </p:clrMapOvr>
  <p:transition advTm="10154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752528"/>
          </a:xfrm>
        </p:spPr>
        <p:txBody>
          <a:bodyPr/>
          <a:lstStyle/>
          <a:p>
            <a:pPr lvl="1">
              <a:lnSpc>
                <a:spcPct val="120000"/>
              </a:lnSpc>
            </a:pPr>
            <a:r>
              <a:rPr lang="fa-IR" sz="2400" dirty="0"/>
              <a:t>تسکین درد</a:t>
            </a:r>
          </a:p>
          <a:p>
            <a:pPr lvl="1">
              <a:lnSpc>
                <a:spcPct val="120000"/>
              </a:lnSpc>
            </a:pPr>
            <a:r>
              <a:rPr lang="fa-IR" sz="2400" dirty="0"/>
              <a:t>استفاده از کمپرس گرم یا گرمای خشک روی نواحی پهلو </a:t>
            </a:r>
          </a:p>
          <a:p>
            <a:pPr lvl="1">
              <a:lnSpc>
                <a:spcPct val="120000"/>
              </a:lnSpc>
            </a:pPr>
            <a:r>
              <a:rPr lang="fa-IR" sz="2400" dirty="0"/>
              <a:t>تشویق به نوشیدن مایعات (به جزء موارد منع مثل نارسایی قلبی)</a:t>
            </a:r>
          </a:p>
          <a:p>
            <a:pPr lvl="1">
              <a:lnSpc>
                <a:spcPct val="120000"/>
              </a:lnSpc>
            </a:pPr>
            <a:r>
              <a:rPr lang="fa-IR" sz="2400" dirty="0"/>
              <a:t>کنترل مکرر علایم حیاتی از نظر علایم عفونت ادراری و سپتی سمی</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7-3. اداره انسداد مجاری ادراری</a:t>
            </a:r>
          </a:p>
        </p:txBody>
      </p:sp>
      <p:pic>
        <p:nvPicPr>
          <p:cNvPr id="2" name="Picture 1"/>
          <p:cNvPicPr>
            <a:picLocks noChangeAspect="1"/>
          </p:cNvPicPr>
          <p:nvPr/>
        </p:nvPicPr>
        <p:blipFill>
          <a:blip r:embed="rId5"/>
          <a:stretch>
            <a:fillRect/>
          </a:stretch>
        </p:blipFill>
        <p:spPr>
          <a:xfrm>
            <a:off x="2887195" y="3714754"/>
            <a:ext cx="2656913" cy="1472203"/>
          </a:xfrm>
          <a:prstGeom prst="rect">
            <a:avLst/>
          </a:prstGeom>
        </p:spPr>
      </p:pic>
      <p:pic>
        <p:nvPicPr>
          <p:cNvPr id="3" name="Audio 2">
            <a:hlinkClick r:id="" action="ppaction://media"/>
            <a:extLst>
              <a:ext uri="{FF2B5EF4-FFF2-40B4-BE49-F238E27FC236}">
                <a16:creationId xmlns:a16="http://schemas.microsoft.com/office/drawing/2014/main" id="{1A87C59E-DD47-C5F3-B330-420FD351DE1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101043771"/>
      </p:ext>
    </p:extLst>
  </p:cSld>
  <p:clrMapOvr>
    <a:masterClrMapping/>
  </p:clrMapOvr>
  <p:transition advTm="5099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rgbClr val="47AAC5"/>
        </a:solidFill>
        <a:effectLst/>
      </p:bgPr>
    </p:bg>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683568" y="2780928"/>
            <a:ext cx="8003232" cy="3345236"/>
          </a:xfrm>
        </p:spPr>
        <p:txBody>
          <a:bodyPr/>
          <a:lstStyle/>
          <a:p>
            <a:endParaRPr lang="fa-IR" dirty="0">
              <a:solidFill>
                <a:schemeClr val="tx1"/>
              </a:solidFill>
            </a:endParaRPr>
          </a:p>
          <a:p>
            <a:endParaRPr lang="fa-IR" dirty="0">
              <a:solidFill>
                <a:schemeClr val="tx1"/>
              </a:solidFill>
            </a:endParaRPr>
          </a:p>
        </p:txBody>
      </p:sp>
      <p:sp>
        <p:nvSpPr>
          <p:cNvPr id="4098" name="Titre 1"/>
          <p:cNvSpPr>
            <a:spLocks noGrp="1"/>
          </p:cNvSpPr>
          <p:nvPr>
            <p:ph type="title" idx="4294967295"/>
          </p:nvPr>
        </p:nvSpPr>
        <p:spPr>
          <a:xfrm>
            <a:off x="457200" y="2276872"/>
            <a:ext cx="8229600" cy="1428750"/>
          </a:xfrm>
        </p:spPr>
        <p:txBody>
          <a:bodyPr/>
          <a:lstStyle/>
          <a:p>
            <a:pPr rtl="0"/>
            <a:r>
              <a:rPr lang="fa-IR" sz="3600" b="1" dirty="0">
                <a:solidFill>
                  <a:schemeClr val="bg1"/>
                </a:solidFill>
              </a:rPr>
              <a:t>4. التهابات شکمی </a:t>
            </a:r>
          </a:p>
        </p:txBody>
      </p:sp>
      <p:pic>
        <p:nvPicPr>
          <p:cNvPr id="2" name="Audio 1">
            <a:hlinkClick r:id="" action="ppaction://media"/>
            <a:extLst>
              <a:ext uri="{FF2B5EF4-FFF2-40B4-BE49-F238E27FC236}">
                <a16:creationId xmlns:a16="http://schemas.microsoft.com/office/drawing/2014/main" id="{AC59ACCC-C856-E342-2D11-A02705A557C4}"/>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054189747"/>
      </p:ext>
    </p:extLst>
  </p:cSld>
  <p:clrMapOvr>
    <a:masterClrMapping/>
  </p:clrMapOvr>
  <p:transition advTm="381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824536"/>
          </a:xfrm>
        </p:spPr>
        <p:txBody>
          <a:bodyPr/>
          <a:lstStyle/>
          <a:p>
            <a:pPr lvl="1">
              <a:lnSpc>
                <a:spcPct val="120000"/>
              </a:lnSpc>
            </a:pPr>
            <a:r>
              <a:rPr lang="fa-IR" sz="2400" dirty="0"/>
              <a:t>پریتونیت التهاب حاد پرده صفاق است. </a:t>
            </a:r>
          </a:p>
          <a:p>
            <a:pPr lvl="1">
              <a:lnSpc>
                <a:spcPct val="120000"/>
              </a:lnSpc>
            </a:pPr>
            <a:r>
              <a:rPr lang="fa-IR" sz="2400" dirty="0">
                <a:solidFill>
                  <a:schemeClr val="accent1">
                    <a:lumMod val="75000"/>
                  </a:schemeClr>
                </a:solidFill>
              </a:rPr>
              <a:t>پریتونیت اولیه </a:t>
            </a:r>
            <a:r>
              <a:rPr lang="fa-IR" sz="2400" dirty="0"/>
              <a:t>به واسطه میکروارگانیزم هایی که در سایر مناطق بدن ایجاد عفونت کرده اند از طریق خون ایجاد شود.</a:t>
            </a:r>
          </a:p>
          <a:p>
            <a:pPr lvl="1">
              <a:lnSpc>
                <a:spcPct val="120000"/>
              </a:lnSpc>
            </a:pPr>
            <a:r>
              <a:rPr lang="fa-IR" sz="2400" dirty="0">
                <a:solidFill>
                  <a:schemeClr val="accent1">
                    <a:lumMod val="75000"/>
                  </a:schemeClr>
                </a:solidFill>
              </a:rPr>
              <a:t>پریتونیت ثانویه </a:t>
            </a:r>
            <a:r>
              <a:rPr lang="fa-IR" sz="2400" dirty="0"/>
              <a:t>به دلیل نشت باکتری از طریق پارگی یا سوراخ شدگی یکی از احشای شکم اتفاق می افتد.</a:t>
            </a:r>
          </a:p>
          <a:p>
            <a:pPr lvl="1">
              <a:lnSpc>
                <a:spcPct val="120000"/>
              </a:lnSpc>
            </a:pPr>
            <a:r>
              <a:rPr lang="fa-IR" sz="2400" dirty="0">
                <a:solidFill>
                  <a:srgbClr val="CC0066"/>
                </a:solidFill>
              </a:rPr>
              <a:t>علل پریتونیت</a:t>
            </a:r>
          </a:p>
          <a:p>
            <a:pPr lvl="1">
              <a:lnSpc>
                <a:spcPct val="120000"/>
              </a:lnSpc>
            </a:pPr>
            <a:r>
              <a:rPr lang="fa-IR" sz="2400" dirty="0"/>
              <a:t>آپاندیسیت، زخم معده، دیورتیکولیت، گانگرن کیسه صفرا، انسدا گانگرنی روده کوچک، فتق استرانگوله، پیچ خوردگی روده، بیماری طحالی یا کبدی، حاملگی خارج از رحم</a:t>
            </a:r>
          </a:p>
          <a:p>
            <a:pPr lvl="1">
              <a:lnSpc>
                <a:spcPct val="120000"/>
              </a:lnSpc>
            </a:pPr>
            <a:endParaRPr lang="fa-IR" sz="2400" dirty="0"/>
          </a:p>
          <a:p>
            <a:pPr lvl="1">
              <a:lnSpc>
                <a:spcPct val="120000"/>
              </a:lnSpc>
            </a:pPr>
            <a:endParaRPr lang="fa-IR" sz="2400" dirty="0">
              <a:solidFill>
                <a:srgbClr val="CC0066"/>
              </a:solidFill>
              <a:effectLst>
                <a:outerShdw blurRad="38100" dist="38100" dir="2700000" algn="tl">
                  <a:srgbClr val="000000">
                    <a:alpha val="43137"/>
                  </a:srgbClr>
                </a:outerShdw>
              </a:effectLst>
            </a:endParaRPr>
          </a:p>
          <a:p>
            <a:pPr lvl="1">
              <a:lnSpc>
                <a:spcPct val="120000"/>
              </a:lnSpc>
            </a:pPr>
            <a:endParaRPr lang="fa-IR" sz="2400" dirty="0"/>
          </a:p>
          <a:p>
            <a:pPr lvl="1">
              <a:lnSpc>
                <a:spcPct val="120000"/>
              </a:lnSpc>
            </a:pPr>
            <a:endParaRPr lang="fa-IR"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1-4. پریتونیت</a:t>
            </a:r>
            <a:endParaRPr lang="en-US" sz="2400" dirty="0">
              <a:solidFill>
                <a:schemeClr val="bg1"/>
              </a:solidFill>
              <a:cs typeface="B Titr" panose="00000700000000000000" pitchFamily="2" charset="-78"/>
            </a:endParaRPr>
          </a:p>
        </p:txBody>
      </p:sp>
      <p:pic>
        <p:nvPicPr>
          <p:cNvPr id="2" name="Audio 1">
            <a:hlinkClick r:id="" action="ppaction://media"/>
            <a:extLst>
              <a:ext uri="{FF2B5EF4-FFF2-40B4-BE49-F238E27FC236}">
                <a16:creationId xmlns:a16="http://schemas.microsoft.com/office/drawing/2014/main" id="{A7F5EF00-EB02-EEA3-F05F-A0ADC19E5251}"/>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569443598"/>
      </p:ext>
    </p:extLst>
  </p:cSld>
  <p:clrMapOvr>
    <a:masterClrMapping/>
  </p:clrMapOvr>
  <p:transition advTm="14640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539552" y="862876"/>
            <a:ext cx="8219256" cy="5662468"/>
          </a:xfrm>
        </p:spPr>
        <p:txBody>
          <a:bodyPr/>
          <a:lstStyle/>
          <a:p>
            <a:pPr lvl="1">
              <a:lnSpc>
                <a:spcPct val="120000"/>
              </a:lnSpc>
            </a:pPr>
            <a:r>
              <a:rPr lang="fa-IR" sz="2400" dirty="0">
                <a:solidFill>
                  <a:srgbClr val="0070C0"/>
                </a:solidFill>
              </a:rPr>
              <a:t>تظاهرات بالینی</a:t>
            </a:r>
          </a:p>
          <a:p>
            <a:pPr lvl="1">
              <a:lnSpc>
                <a:spcPct val="120000"/>
              </a:lnSpc>
            </a:pPr>
            <a:r>
              <a:rPr lang="fa-IR" sz="2400" dirty="0"/>
              <a:t>بدحالی شدید بیمار و تمایل به خوابیدن در وضعیت پاهای خم شده</a:t>
            </a:r>
          </a:p>
          <a:p>
            <a:pPr lvl="1">
              <a:lnSpc>
                <a:spcPct val="120000"/>
              </a:lnSpc>
            </a:pPr>
            <a:r>
              <a:rPr lang="fa-IR" sz="2400" dirty="0"/>
              <a:t>مقاومت در برابر حرکت کردن</a:t>
            </a:r>
          </a:p>
          <a:p>
            <a:pPr lvl="1">
              <a:lnSpc>
                <a:spcPct val="120000"/>
              </a:lnSpc>
            </a:pPr>
            <a:r>
              <a:rPr lang="fa-IR" sz="2400" dirty="0"/>
              <a:t>درد شکمی با سرفه، سفتی و اتساع شکم  و قطع صداهای شکمی</a:t>
            </a:r>
          </a:p>
          <a:p>
            <a:pPr lvl="1">
              <a:lnSpc>
                <a:spcPct val="120000"/>
              </a:lnSpc>
            </a:pPr>
            <a:r>
              <a:rPr lang="fa-IR" sz="2400" dirty="0"/>
              <a:t>حساسیت برگشتی </a:t>
            </a:r>
            <a:r>
              <a:rPr lang="en-US" sz="2400" dirty="0" err="1"/>
              <a:t>Rebund</a:t>
            </a:r>
            <a:r>
              <a:rPr lang="en-US" sz="2400" dirty="0"/>
              <a:t> tenderness</a:t>
            </a:r>
            <a:endParaRPr lang="fa-IR" sz="2400" dirty="0"/>
          </a:p>
          <a:p>
            <a:pPr lvl="1">
              <a:lnSpc>
                <a:spcPct val="120000"/>
              </a:lnSpc>
            </a:pPr>
            <a:r>
              <a:rPr lang="fa-IR" sz="2400" dirty="0"/>
              <a:t>وجود تب بالا علی رغم سرد بودن اندام ها</a:t>
            </a:r>
            <a:r>
              <a:rPr lang="en-US" sz="2400" dirty="0"/>
              <a:t>  </a:t>
            </a:r>
            <a:r>
              <a:rPr lang="fa-IR" sz="2400" dirty="0"/>
              <a:t>و تاکی کاردیا در پاسخ به تب</a:t>
            </a:r>
          </a:p>
          <a:p>
            <a:pPr lvl="1">
              <a:lnSpc>
                <a:spcPct val="120000"/>
              </a:lnSpc>
            </a:pPr>
            <a:r>
              <a:rPr lang="fa-IR" sz="2400" dirty="0"/>
              <a:t>ضعیف شدن تورگور پوست</a:t>
            </a:r>
          </a:p>
          <a:p>
            <a:pPr lvl="1">
              <a:lnSpc>
                <a:spcPct val="120000"/>
              </a:lnSpc>
            </a:pPr>
            <a:r>
              <a:rPr lang="fa-IR" sz="2400" dirty="0"/>
              <a:t>اختلالات تنفسی</a:t>
            </a:r>
          </a:p>
          <a:p>
            <a:pPr lvl="1">
              <a:lnSpc>
                <a:spcPct val="120000"/>
              </a:lnSpc>
            </a:pPr>
            <a:r>
              <a:rPr lang="fa-IR" sz="2400" dirty="0"/>
              <a:t>افزایش </a:t>
            </a:r>
            <a:r>
              <a:rPr lang="en-US" sz="2400" dirty="0"/>
              <a:t>WBC</a:t>
            </a:r>
            <a:r>
              <a:rPr lang="fa-IR" sz="2400" dirty="0"/>
              <a:t> ها به مرز</a:t>
            </a:r>
            <a:r>
              <a:rPr lang="en-US" sz="2400" dirty="0"/>
              <a:t>m3</a:t>
            </a:r>
            <a:r>
              <a:rPr lang="fa-IR" sz="2400" dirty="0"/>
              <a:t> </a:t>
            </a:r>
            <a:r>
              <a:rPr lang="en-US" sz="2400" dirty="0"/>
              <a:t>200000/	</a:t>
            </a:r>
            <a:endParaRPr lang="fa-IR" sz="2400" dirty="0"/>
          </a:p>
          <a:p>
            <a:pPr lvl="1">
              <a:lnSpc>
                <a:spcPct val="120000"/>
              </a:lnSpc>
            </a:pPr>
            <a:endParaRPr lang="fa-IR" sz="2400" dirty="0"/>
          </a:p>
          <a:p>
            <a:pPr lvl="1">
              <a:lnSpc>
                <a:spcPct val="120000"/>
              </a:lnSpc>
            </a:pPr>
            <a:r>
              <a:rPr lang="fa-IR" sz="2400" dirty="0"/>
              <a:t> </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1-4. پریتونیت</a:t>
            </a:r>
          </a:p>
        </p:txBody>
      </p:sp>
      <p:pic>
        <p:nvPicPr>
          <p:cNvPr id="2" name="Picture 1"/>
          <p:cNvPicPr>
            <a:picLocks noChangeAspect="1"/>
          </p:cNvPicPr>
          <p:nvPr/>
        </p:nvPicPr>
        <p:blipFill>
          <a:blip r:embed="rId5"/>
          <a:stretch>
            <a:fillRect/>
          </a:stretch>
        </p:blipFill>
        <p:spPr>
          <a:xfrm>
            <a:off x="1547664" y="4149080"/>
            <a:ext cx="2520280" cy="1584176"/>
          </a:xfrm>
          <a:prstGeom prst="rect">
            <a:avLst/>
          </a:prstGeom>
        </p:spPr>
      </p:pic>
      <p:pic>
        <p:nvPicPr>
          <p:cNvPr id="3" name="Audio 2">
            <a:hlinkClick r:id="" action="ppaction://media"/>
            <a:extLst>
              <a:ext uri="{FF2B5EF4-FFF2-40B4-BE49-F238E27FC236}">
                <a16:creationId xmlns:a16="http://schemas.microsoft.com/office/drawing/2014/main" id="{6BBD6D52-DCA3-6114-C753-A1428A7713C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076996573"/>
      </p:ext>
    </p:extLst>
  </p:cSld>
  <p:clrMapOvr>
    <a:masterClrMapping/>
  </p:clrMapOvr>
  <p:transition advTm="7131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184576"/>
          </a:xfrm>
        </p:spPr>
        <p:txBody>
          <a:bodyPr/>
          <a:lstStyle/>
          <a:p>
            <a:pPr lvl="1">
              <a:lnSpc>
                <a:spcPct val="120000"/>
              </a:lnSpc>
            </a:pPr>
            <a:r>
              <a:rPr lang="fa-IR" sz="2400" dirty="0">
                <a:solidFill>
                  <a:srgbClr val="0070C0"/>
                </a:solidFill>
              </a:rPr>
              <a:t>مداخلات درمانی</a:t>
            </a:r>
          </a:p>
          <a:p>
            <a:pPr lvl="1">
              <a:lnSpc>
                <a:spcPct val="120000"/>
              </a:lnSpc>
            </a:pPr>
            <a:r>
              <a:rPr lang="fa-IR" sz="2400" dirty="0"/>
              <a:t>انفوزیون وریدی</a:t>
            </a:r>
          </a:p>
          <a:p>
            <a:pPr lvl="1">
              <a:lnSpc>
                <a:spcPct val="120000"/>
              </a:lnSpc>
            </a:pPr>
            <a:r>
              <a:rPr lang="fa-IR" sz="2400" dirty="0"/>
              <a:t>کنترل دقیق و یک ساعته جذب و دفع مایعات</a:t>
            </a:r>
          </a:p>
          <a:p>
            <a:pPr lvl="1">
              <a:lnSpc>
                <a:spcPct val="120000"/>
              </a:lnSpc>
            </a:pPr>
            <a:r>
              <a:rPr lang="fa-IR" sz="2400" dirty="0"/>
              <a:t>جایگذاری لوله معده و </a:t>
            </a:r>
            <a:r>
              <a:rPr lang="en-US" sz="2400" dirty="0"/>
              <a:t>NPO</a:t>
            </a:r>
            <a:r>
              <a:rPr lang="fa-IR" sz="2400" dirty="0"/>
              <a:t> نگهداشتن بیمار</a:t>
            </a:r>
          </a:p>
          <a:p>
            <a:pPr lvl="1">
              <a:lnSpc>
                <a:spcPct val="120000"/>
              </a:lnSpc>
            </a:pPr>
            <a:r>
              <a:rPr lang="fa-IR" sz="2400" dirty="0"/>
              <a:t>تجویز اکسیژن، کنترل</a:t>
            </a:r>
            <a:r>
              <a:rPr lang="en-US" sz="2400" dirty="0"/>
              <a:t>ABG</a:t>
            </a:r>
            <a:r>
              <a:rPr lang="fa-IR" sz="2400" dirty="0"/>
              <a:t> و وضعیت اکسیژناسیون</a:t>
            </a:r>
          </a:p>
          <a:p>
            <a:pPr lvl="1">
              <a:lnSpc>
                <a:spcPct val="120000"/>
              </a:lnSpc>
            </a:pPr>
            <a:r>
              <a:rPr lang="fa-IR" sz="2400" dirty="0"/>
              <a:t>اندازه گیری مکرر </a:t>
            </a:r>
            <a:r>
              <a:rPr lang="en-US" sz="2400" dirty="0"/>
              <a:t>BUN</a:t>
            </a:r>
            <a:r>
              <a:rPr lang="fa-IR" sz="2400" dirty="0"/>
              <a:t>، کراتینین، سدیم و پتاسیم سرم</a:t>
            </a:r>
          </a:p>
          <a:p>
            <a:pPr lvl="1">
              <a:lnSpc>
                <a:spcPct val="120000"/>
              </a:lnSpc>
            </a:pPr>
            <a:r>
              <a:rPr lang="fa-IR" sz="2400" dirty="0"/>
              <a:t>بررسی عکس رادیوگرافی شکم</a:t>
            </a:r>
          </a:p>
          <a:p>
            <a:pPr lvl="1">
              <a:lnSpc>
                <a:spcPct val="120000"/>
              </a:lnSpc>
            </a:pPr>
            <a:r>
              <a:rPr lang="fa-IR" sz="2400" dirty="0"/>
              <a:t>توجه به علایم وقوع شوک سپتیک</a:t>
            </a:r>
          </a:p>
          <a:p>
            <a:pPr lvl="1">
              <a:lnSpc>
                <a:spcPct val="120000"/>
              </a:lnSpc>
            </a:pPr>
            <a:r>
              <a:rPr lang="fa-IR" sz="2400" dirty="0"/>
              <a:t>شروع آنتی بیوتیک وسیع الطیف </a:t>
            </a:r>
          </a:p>
          <a:p>
            <a:pPr lvl="1">
              <a:lnSpc>
                <a:spcPct val="120000"/>
              </a:lnSpc>
            </a:pPr>
            <a:endParaRPr lang="fa-IR"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1-4. پریتونیت</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297592" y="2985341"/>
            <a:ext cx="1796287" cy="1751414"/>
          </a:xfrm>
          <a:prstGeom prst="rect">
            <a:avLst/>
          </a:prstGeom>
        </p:spPr>
      </p:pic>
      <p:pic>
        <p:nvPicPr>
          <p:cNvPr id="3" name="Audio 2">
            <a:hlinkClick r:id="" action="ppaction://media"/>
            <a:extLst>
              <a:ext uri="{FF2B5EF4-FFF2-40B4-BE49-F238E27FC236}">
                <a16:creationId xmlns:a16="http://schemas.microsoft.com/office/drawing/2014/main" id="{EE01214A-BE47-3297-E965-E18EF279C60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67472584"/>
      </p:ext>
    </p:extLst>
  </p:cSld>
  <p:clrMapOvr>
    <a:masterClrMapping/>
  </p:clrMapOvr>
  <p:transition advTm="5612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968552"/>
          </a:xfrm>
        </p:spPr>
        <p:txBody>
          <a:bodyPr/>
          <a:lstStyle/>
          <a:p>
            <a:pPr lvl="1"/>
            <a:r>
              <a:rPr lang="fa-IR" sz="2400" dirty="0"/>
              <a:t>التهاب حاد کیسه صفرا در اکثر موارد با سنگ همراه است. </a:t>
            </a:r>
          </a:p>
          <a:p>
            <a:pPr lvl="1"/>
            <a:r>
              <a:rPr lang="fa-IR" sz="2400" dirty="0"/>
              <a:t>ورود باکتری اشریشیاکولی به کبد از طریق سیستم لنفاوی و وریدی منجر به کوله سیستیت حاد می شود.</a:t>
            </a:r>
          </a:p>
          <a:p>
            <a:pPr lvl="1"/>
            <a:r>
              <a:rPr lang="fa-IR" sz="2400" dirty="0">
                <a:solidFill>
                  <a:srgbClr val="0070C0"/>
                </a:solidFill>
              </a:rPr>
              <a:t>تظاهرات بالینی</a:t>
            </a:r>
          </a:p>
          <a:p>
            <a:pPr lvl="1"/>
            <a:r>
              <a:rPr lang="fa-IR" sz="2400" dirty="0"/>
              <a:t>درد مبهم و مداوم در ربع فوقانی راست شکم</a:t>
            </a:r>
          </a:p>
          <a:p>
            <a:pPr lvl="1"/>
            <a:r>
              <a:rPr lang="fa-IR" sz="2400" dirty="0"/>
              <a:t>تهوع و استفراغ سبز رنگ</a:t>
            </a:r>
          </a:p>
          <a:p>
            <a:pPr lvl="1"/>
            <a:r>
              <a:rPr lang="fa-IR" sz="2400" dirty="0"/>
              <a:t>دردناک بودن کیسه صفرا موقع لمس</a:t>
            </a:r>
          </a:p>
          <a:p>
            <a:pPr lvl="1"/>
            <a:r>
              <a:rPr lang="fa-IR" sz="2400" dirty="0"/>
              <a:t>آهسته بودن سمع صدای روده</a:t>
            </a:r>
          </a:p>
          <a:p>
            <a:pPr lvl="1"/>
            <a:r>
              <a:rPr lang="fa-IR" sz="2400" dirty="0"/>
              <a:t>سفتی و حساسیت شکمی </a:t>
            </a:r>
          </a:p>
          <a:p>
            <a:pPr lvl="1"/>
            <a:r>
              <a:rPr lang="fa-IR" sz="2400" dirty="0"/>
              <a:t>احتمال پریتونیت </a:t>
            </a:r>
          </a:p>
          <a:p>
            <a:pPr lvl="1"/>
            <a:endParaRPr lang="fa-IR"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2-4. کوله سیستیت حاد</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979712" y="3284984"/>
            <a:ext cx="2122988" cy="1827563"/>
          </a:xfrm>
          <a:prstGeom prst="rect">
            <a:avLst/>
          </a:prstGeom>
        </p:spPr>
      </p:pic>
      <p:pic>
        <p:nvPicPr>
          <p:cNvPr id="3" name="Audio 2">
            <a:hlinkClick r:id="" action="ppaction://media"/>
            <a:extLst>
              <a:ext uri="{FF2B5EF4-FFF2-40B4-BE49-F238E27FC236}">
                <a16:creationId xmlns:a16="http://schemas.microsoft.com/office/drawing/2014/main" id="{ED52A39D-786D-4FAF-A8DF-E322014A52B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967912071"/>
      </p:ext>
    </p:extLst>
  </p:cSld>
  <p:clrMapOvr>
    <a:masterClrMapping/>
  </p:clrMapOvr>
  <p:transition advTm="8104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968552"/>
          </a:xfrm>
        </p:spPr>
        <p:txBody>
          <a:bodyPr/>
          <a:lstStyle/>
          <a:p>
            <a:pPr lvl="1"/>
            <a:r>
              <a:rPr lang="fa-IR" sz="2400" dirty="0">
                <a:solidFill>
                  <a:srgbClr val="0070C0"/>
                </a:solidFill>
              </a:rPr>
              <a:t>مداخلات درمانی کوله سیستیت حاد</a:t>
            </a:r>
          </a:p>
          <a:p>
            <a:pPr lvl="1"/>
            <a:r>
              <a:rPr lang="fa-IR" sz="2400" dirty="0"/>
              <a:t>جای گذاری لوله </a:t>
            </a:r>
          </a:p>
          <a:p>
            <a:pPr lvl="1"/>
            <a:r>
              <a:rPr lang="fa-IR" sz="2400" dirty="0"/>
              <a:t>تجویز دمرول (مپریدین هیدروکلراید) </a:t>
            </a:r>
          </a:p>
          <a:p>
            <a:pPr lvl="1"/>
            <a:r>
              <a:rPr lang="fa-IR" sz="2400" dirty="0"/>
              <a:t>تجویز عوامل ضد اسپاسم نظیر آنتی کولینرژیک ها (دی سیکلومین هیدروکلراید) </a:t>
            </a:r>
          </a:p>
          <a:p>
            <a:pPr lvl="1"/>
            <a:r>
              <a:rPr lang="fa-IR" sz="2400" dirty="0"/>
              <a:t>تجویز متوکلروپامید</a:t>
            </a:r>
          </a:p>
          <a:p>
            <a:pPr lvl="1"/>
            <a:r>
              <a:rPr lang="fa-IR" sz="2400" dirty="0"/>
              <a:t>عمل جراحی </a:t>
            </a:r>
          </a:p>
          <a:p>
            <a:pPr lvl="1"/>
            <a:endParaRPr lang="fa-IR"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2-4. کوله سیستیت حاد</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2771800" y="3429000"/>
            <a:ext cx="2440800" cy="1827563"/>
          </a:xfrm>
          <a:prstGeom prst="rect">
            <a:avLst/>
          </a:prstGeom>
        </p:spPr>
      </p:pic>
      <p:pic>
        <p:nvPicPr>
          <p:cNvPr id="3" name="Audio 2">
            <a:hlinkClick r:id="" action="ppaction://media"/>
            <a:extLst>
              <a:ext uri="{FF2B5EF4-FFF2-40B4-BE49-F238E27FC236}">
                <a16:creationId xmlns:a16="http://schemas.microsoft.com/office/drawing/2014/main" id="{4BB486ED-01E1-E3A0-2B10-261911B8FF1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463048675"/>
      </p:ext>
    </p:extLst>
  </p:cSld>
  <p:clrMapOvr>
    <a:masterClrMapping/>
  </p:clrMapOvr>
  <p:transition advTm="35139">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3921300"/>
          </a:xfrm>
        </p:spPr>
        <p:txBody>
          <a:bodyPr/>
          <a:lstStyle/>
          <a:p>
            <a:pPr lvl="1"/>
            <a:endParaRPr lang="fa-IR" sz="2400" dirty="0"/>
          </a:p>
          <a:p>
            <a:pPr lvl="1">
              <a:lnSpc>
                <a:spcPct val="120000"/>
              </a:lnSpc>
            </a:pPr>
            <a:r>
              <a:rPr lang="fa-IR" sz="2400" dirty="0"/>
              <a:t>درد شدید در ناحیه ربع فوقانی چپ</a:t>
            </a:r>
          </a:p>
          <a:p>
            <a:pPr lvl="1">
              <a:lnSpc>
                <a:spcPct val="120000"/>
              </a:lnSpc>
            </a:pPr>
            <a:r>
              <a:rPr lang="fa-IR" sz="2400" dirty="0"/>
              <a:t>انتشار درد به شانه چپ</a:t>
            </a:r>
          </a:p>
          <a:p>
            <a:pPr lvl="1">
              <a:lnSpc>
                <a:spcPct val="120000"/>
              </a:lnSpc>
            </a:pPr>
            <a:r>
              <a:rPr lang="fa-IR" sz="2400" dirty="0"/>
              <a:t>توده قابل لمس و بزرگ شونده در </a:t>
            </a:r>
            <a:r>
              <a:rPr lang="en-US" sz="2400" dirty="0"/>
              <a:t>LUQ </a:t>
            </a:r>
          </a:p>
          <a:p>
            <a:pPr lvl="1">
              <a:lnSpc>
                <a:spcPct val="120000"/>
              </a:lnSpc>
            </a:pPr>
            <a:r>
              <a:rPr lang="fa-IR" sz="2400" dirty="0"/>
              <a:t>حساسیت و گاردینگ در </a:t>
            </a:r>
            <a:r>
              <a:rPr lang="en-US" sz="2400" dirty="0"/>
              <a:t>LUQ </a:t>
            </a:r>
          </a:p>
          <a:p>
            <a:pPr lvl="1">
              <a:lnSpc>
                <a:spcPct val="120000"/>
              </a:lnSpc>
            </a:pPr>
            <a:r>
              <a:rPr lang="fa-IR" sz="2400" dirty="0"/>
              <a:t>صدای دال در دق ناحیه علایم پیشرونده شوک هموراژیک</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2-1. کلیدهای تشخیصی پارگی طحال </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259632" y="1916832"/>
            <a:ext cx="2567925" cy="1751414"/>
          </a:xfrm>
          <a:prstGeom prst="rect">
            <a:avLst/>
          </a:prstGeom>
        </p:spPr>
      </p:pic>
      <p:pic>
        <p:nvPicPr>
          <p:cNvPr id="3" name="Audio 2">
            <a:hlinkClick r:id="" action="ppaction://media"/>
            <a:extLst>
              <a:ext uri="{FF2B5EF4-FFF2-40B4-BE49-F238E27FC236}">
                <a16:creationId xmlns:a16="http://schemas.microsoft.com/office/drawing/2014/main" id="{9204038D-56A0-2B48-0CD4-8F3486C27DA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576154128"/>
      </p:ext>
    </p:extLst>
  </p:cSld>
  <p:clrMapOvr>
    <a:masterClrMapping/>
  </p:clrMapOvr>
  <p:transition advTm="8020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968552"/>
          </a:xfrm>
        </p:spPr>
        <p:txBody>
          <a:bodyPr/>
          <a:lstStyle/>
          <a:p>
            <a:pPr lvl="1">
              <a:lnSpc>
                <a:spcPct val="120000"/>
              </a:lnSpc>
            </a:pPr>
            <a:r>
              <a:rPr lang="fa-IR" sz="2400" dirty="0"/>
              <a:t>یک روند التهابی حاد و تهدید کننده است که منجر به خود هضمی پانکراس توسط آنزیم هایی خودش می گردد.</a:t>
            </a:r>
          </a:p>
          <a:p>
            <a:pPr lvl="1">
              <a:lnSpc>
                <a:spcPct val="120000"/>
              </a:lnSpc>
            </a:pPr>
            <a:r>
              <a:rPr lang="fa-IR" sz="2400" dirty="0"/>
              <a:t>شدیدترین فرم پانکراتیت با خونریزی منتشر بافت پانکراس همراه با فیبروز و مرگ بافتی مشخص می گردد.</a:t>
            </a:r>
          </a:p>
          <a:p>
            <a:pPr lvl="1">
              <a:lnSpc>
                <a:spcPct val="120000"/>
              </a:lnSpc>
            </a:pPr>
            <a:r>
              <a:rPr lang="fa-IR" sz="2400" dirty="0">
                <a:solidFill>
                  <a:schemeClr val="accent1">
                    <a:lumMod val="75000"/>
                  </a:schemeClr>
                </a:solidFill>
              </a:rPr>
              <a:t>روند پاتوفیزیولوژیک پانکراتیت حاد: </a:t>
            </a:r>
          </a:p>
          <a:p>
            <a:pPr lvl="1">
              <a:lnSpc>
                <a:spcPct val="120000"/>
              </a:lnSpc>
            </a:pPr>
            <a:r>
              <a:rPr lang="fa-IR" sz="2400" dirty="0"/>
              <a:t>لیپولیز، پروتئولیز، نکروز عروق خونی، التهاب</a:t>
            </a:r>
          </a:p>
          <a:p>
            <a:pPr lvl="1">
              <a:lnSpc>
                <a:spcPct val="120000"/>
              </a:lnSpc>
            </a:pPr>
            <a:r>
              <a:rPr lang="fa-IR" sz="2400" dirty="0">
                <a:solidFill>
                  <a:schemeClr val="accent1">
                    <a:lumMod val="75000"/>
                  </a:schemeClr>
                </a:solidFill>
              </a:rPr>
              <a:t>عوارض حاد پانکراتیت:</a:t>
            </a:r>
          </a:p>
          <a:p>
            <a:pPr lvl="1">
              <a:lnSpc>
                <a:spcPct val="120000"/>
              </a:lnSpc>
            </a:pPr>
            <a:r>
              <a:rPr lang="fa-IR" sz="2400" dirty="0"/>
              <a:t>زردی، هیپرگلیسمی زود گذر، پلورال افیوژن، نارسایی چند ارگانی، اختلالات انعقادی، شوک، ایلئوس پارالیتیک</a:t>
            </a:r>
          </a:p>
        </p:txBody>
      </p:sp>
      <p:sp>
        <p:nvSpPr>
          <p:cNvPr id="4" name="Rounded Rectangle 3"/>
          <p:cNvSpPr/>
          <p:nvPr/>
        </p:nvSpPr>
        <p:spPr>
          <a:xfrm>
            <a:off x="2195736" y="116632"/>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3-4. پانکراتیت حاد </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115616" y="2996953"/>
            <a:ext cx="2817997" cy="1512168"/>
          </a:xfrm>
          <a:prstGeom prst="rect">
            <a:avLst/>
          </a:prstGeom>
        </p:spPr>
      </p:pic>
      <p:pic>
        <p:nvPicPr>
          <p:cNvPr id="3" name="Audio 2">
            <a:hlinkClick r:id="" action="ppaction://media"/>
            <a:extLst>
              <a:ext uri="{FF2B5EF4-FFF2-40B4-BE49-F238E27FC236}">
                <a16:creationId xmlns:a16="http://schemas.microsoft.com/office/drawing/2014/main" id="{D46F4DE8-3C5D-615A-A593-C2F0CCBE91B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539484916"/>
      </p:ext>
    </p:extLst>
  </p:cSld>
  <p:clrMapOvr>
    <a:masterClrMapping/>
  </p:clrMapOvr>
  <p:transition advTm="108463">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472608"/>
          </a:xfrm>
        </p:spPr>
        <p:txBody>
          <a:bodyPr/>
          <a:lstStyle/>
          <a:p>
            <a:pPr lvl="1">
              <a:lnSpc>
                <a:spcPct val="120000"/>
              </a:lnSpc>
            </a:pPr>
            <a:r>
              <a:rPr lang="fa-IR" sz="2400" dirty="0">
                <a:solidFill>
                  <a:srgbClr val="0070C0"/>
                </a:solidFill>
              </a:rPr>
              <a:t>تظاهرات بالینی: </a:t>
            </a:r>
          </a:p>
          <a:p>
            <a:pPr lvl="1">
              <a:lnSpc>
                <a:spcPct val="120000"/>
              </a:lnSpc>
            </a:pPr>
            <a:r>
              <a:rPr lang="fa-IR" sz="2400" dirty="0"/>
              <a:t>درد مداوم و شدید شکمی  با شروع ناگهانی در ناحیه میداپیگاستر یا </a:t>
            </a:r>
            <a:r>
              <a:rPr lang="en-US" sz="2400" dirty="0"/>
              <a:t>LUQ،</a:t>
            </a:r>
            <a:r>
              <a:rPr lang="fa-IR" sz="2400" dirty="0"/>
              <a:t> تب، تاکی کاردیا و افت فشار خون</a:t>
            </a:r>
          </a:p>
          <a:p>
            <a:pPr lvl="1">
              <a:lnSpc>
                <a:spcPct val="120000"/>
              </a:lnSpc>
            </a:pPr>
            <a:r>
              <a:rPr lang="fa-IR" sz="2400" dirty="0"/>
              <a:t> تهوع و استفراغ همراه با کاهش وزن، زردی عمومی، تغییر رنگ آبی خاکستری در پهلوها علامت (</a:t>
            </a:r>
            <a:r>
              <a:rPr lang="en-US" sz="2400" dirty="0"/>
              <a:t>TURNER</a:t>
            </a:r>
            <a:r>
              <a:rPr lang="fa-IR" sz="2400" dirty="0"/>
              <a:t>)</a:t>
            </a:r>
          </a:p>
          <a:p>
            <a:pPr lvl="1">
              <a:lnSpc>
                <a:spcPct val="120000"/>
              </a:lnSpc>
            </a:pPr>
            <a:r>
              <a:rPr lang="en-US" sz="2400" dirty="0"/>
              <a:t> </a:t>
            </a:r>
            <a:r>
              <a:rPr lang="fa-IR" sz="2400" dirty="0"/>
              <a:t>کاهش یا محو صداهای شکمی (ایلئوس پارالیتیک)، حساسیت و گاردینگ ناشی از پریتونیت</a:t>
            </a:r>
          </a:p>
          <a:p>
            <a:pPr lvl="1">
              <a:lnSpc>
                <a:spcPct val="120000"/>
              </a:lnSpc>
            </a:pPr>
            <a:r>
              <a:rPr lang="fa-IR" sz="2400" dirty="0"/>
              <a:t>اختلالات تنفسی</a:t>
            </a:r>
          </a:p>
          <a:p>
            <a:pPr lvl="1">
              <a:lnSpc>
                <a:spcPct val="120000"/>
              </a:lnSpc>
            </a:pPr>
            <a:r>
              <a:rPr lang="fa-IR" sz="2400" dirty="0"/>
              <a:t>افزایش آمیلاز و لیپاز سرم در عرض 12 تا 24 ساعت</a:t>
            </a:r>
          </a:p>
          <a:p>
            <a:pPr lvl="1">
              <a:lnSpc>
                <a:spcPct val="120000"/>
              </a:lnSpc>
            </a:pPr>
            <a:r>
              <a:rPr lang="fa-IR" sz="2400" dirty="0"/>
              <a:t> افزایش بیلی روبین و فسفاتاز قلیایی در حضور مشکلات کبدی</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3-4. پانکراتیت</a:t>
            </a:r>
            <a:endParaRPr lang="en-US" sz="2400" dirty="0">
              <a:solidFill>
                <a:schemeClr val="bg1"/>
              </a:solidFill>
              <a:cs typeface="B Titr" panose="00000700000000000000" pitchFamily="2" charset="-78"/>
            </a:endParaRPr>
          </a:p>
        </p:txBody>
      </p:sp>
      <p:pic>
        <p:nvPicPr>
          <p:cNvPr id="2" name="Audio 1">
            <a:hlinkClick r:id="" action="ppaction://media"/>
            <a:extLst>
              <a:ext uri="{FF2B5EF4-FFF2-40B4-BE49-F238E27FC236}">
                <a16:creationId xmlns:a16="http://schemas.microsoft.com/office/drawing/2014/main" id="{B0600BD9-AEC7-BB0E-5ECE-A47EBEA31CAC}"/>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324791642"/>
      </p:ext>
    </p:extLst>
  </p:cSld>
  <p:clrMapOvr>
    <a:masterClrMapping/>
  </p:clrMapOvr>
  <p:transition advTm="7807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968552"/>
          </a:xfrm>
        </p:spPr>
        <p:txBody>
          <a:bodyPr/>
          <a:lstStyle/>
          <a:p>
            <a:pPr lvl="1">
              <a:lnSpc>
                <a:spcPct val="120000"/>
              </a:lnSpc>
            </a:pPr>
            <a:r>
              <a:rPr lang="fa-IR" sz="2400" dirty="0">
                <a:solidFill>
                  <a:srgbClr val="0070C0"/>
                </a:solidFill>
              </a:rPr>
              <a:t>مداخلات درمانی بیمار مبتلا به پانکراتیت</a:t>
            </a:r>
          </a:p>
          <a:p>
            <a:pPr lvl="1">
              <a:lnSpc>
                <a:spcPct val="120000"/>
              </a:lnSpc>
            </a:pPr>
            <a:r>
              <a:rPr lang="fa-IR" sz="2400" dirty="0"/>
              <a:t>تسکین  درد، تصحیح اختلالات مایعات و الکترولیت ها و بهبود تهویه</a:t>
            </a:r>
          </a:p>
          <a:p>
            <a:pPr lvl="1">
              <a:lnSpc>
                <a:spcPct val="120000"/>
              </a:lnSpc>
            </a:pPr>
            <a:r>
              <a:rPr lang="fa-IR" sz="2400" dirty="0"/>
              <a:t>دادن پوزیشن به بیمار در وضعیت جنینی و یا نشسته و خمیده رو به جلو</a:t>
            </a:r>
          </a:p>
          <a:p>
            <a:pPr lvl="1">
              <a:lnSpc>
                <a:spcPct val="120000"/>
              </a:lnSpc>
            </a:pPr>
            <a:r>
              <a:rPr lang="en-US" sz="2400" dirty="0"/>
              <a:t>NPO</a:t>
            </a:r>
            <a:r>
              <a:rPr lang="fa-IR" sz="2400" dirty="0"/>
              <a:t> نگهداشتن بیمار</a:t>
            </a:r>
          </a:p>
          <a:p>
            <a:pPr lvl="1">
              <a:lnSpc>
                <a:spcPct val="120000"/>
              </a:lnSpc>
            </a:pPr>
            <a:r>
              <a:rPr lang="fa-IR" sz="2400" dirty="0"/>
              <a:t>گذاشتن بیمار</a:t>
            </a:r>
          </a:p>
          <a:p>
            <a:pPr lvl="1">
              <a:lnSpc>
                <a:spcPct val="120000"/>
              </a:lnSpc>
            </a:pPr>
            <a:r>
              <a:rPr lang="fa-IR" sz="2400" dirty="0"/>
              <a:t>تجویز آنتی اسید ها  از راه سوند معده.</a:t>
            </a:r>
          </a:p>
          <a:p>
            <a:pPr lvl="1">
              <a:lnSpc>
                <a:spcPct val="120000"/>
              </a:lnSpc>
            </a:pPr>
            <a:r>
              <a:rPr lang="fa-IR" sz="2400" dirty="0"/>
              <a:t>تجویز بلوک کننده های هیستامینی</a:t>
            </a:r>
          </a:p>
          <a:p>
            <a:pPr lvl="1">
              <a:lnSpc>
                <a:spcPct val="120000"/>
              </a:lnSpc>
            </a:pPr>
            <a:r>
              <a:rPr lang="fa-IR" sz="2400" dirty="0"/>
              <a:t>تجویز آنتی کلینرژیک ها مثل دی سیکلومین هیدروکلراید </a:t>
            </a:r>
          </a:p>
          <a:p>
            <a:pPr lvl="1">
              <a:lnSpc>
                <a:spcPct val="120000"/>
              </a:lnSpc>
            </a:pPr>
            <a:r>
              <a:rPr lang="fa-IR" sz="2400" dirty="0"/>
              <a:t>جراحی لاپاراسکوپی</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3-4. پانکراتیت</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763688" y="3140968"/>
            <a:ext cx="2758613" cy="1687957"/>
          </a:xfrm>
          <a:prstGeom prst="rect">
            <a:avLst/>
          </a:prstGeom>
        </p:spPr>
      </p:pic>
      <p:pic>
        <p:nvPicPr>
          <p:cNvPr id="5" name="Audio 4">
            <a:hlinkClick r:id="" action="ppaction://media"/>
            <a:extLst>
              <a:ext uri="{FF2B5EF4-FFF2-40B4-BE49-F238E27FC236}">
                <a16:creationId xmlns:a16="http://schemas.microsoft.com/office/drawing/2014/main" id="{AA49CE22-7CA8-8E91-1BAF-A5F51F7549C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586423654"/>
      </p:ext>
    </p:extLst>
  </p:cSld>
  <p:clrMapOvr>
    <a:masterClrMapping/>
  </p:clrMapOvr>
  <p:transition advTm="9607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052736"/>
            <a:ext cx="8219256" cy="5256584"/>
          </a:xfrm>
        </p:spPr>
        <p:txBody>
          <a:bodyPr/>
          <a:lstStyle/>
          <a:p>
            <a:pPr lvl="1"/>
            <a:endParaRPr lang="fa-IR" sz="2400" dirty="0"/>
          </a:p>
          <a:p>
            <a:pPr lvl="1">
              <a:lnSpc>
                <a:spcPct val="120000"/>
              </a:lnSpc>
            </a:pPr>
            <a:r>
              <a:rPr lang="fa-IR" sz="2400" dirty="0"/>
              <a:t>اکثر گلومرونفریت ها به دلیل تجمع کمپلکس های ایمنی در گلومرول ایجاد می شوند.</a:t>
            </a:r>
          </a:p>
          <a:p>
            <a:pPr lvl="1">
              <a:lnSpc>
                <a:spcPct val="120000"/>
              </a:lnSpc>
            </a:pPr>
            <a:r>
              <a:rPr lang="fa-IR" sz="2400" dirty="0"/>
              <a:t>تماس با باکتری ها، ویروس ها، داروها یا سایر توکسین ها عاملی برای ایجاد صدمات گلومرولی است.</a:t>
            </a:r>
          </a:p>
          <a:p>
            <a:pPr lvl="1">
              <a:lnSpc>
                <a:spcPct val="120000"/>
              </a:lnSpc>
            </a:pPr>
            <a:r>
              <a:rPr lang="fa-IR" sz="2400" dirty="0"/>
              <a:t>یکی از پاسخ های عمده پارگی غشاء سلولی، ادم موضعی، حرکت ماکروفاژها و نوتروفیل ها به محل التهاب و فعال شدن پلاکت هاست.</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4-4. گلومرونفریت حاد (سندرم نفروتیک)</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619672" y="3869913"/>
            <a:ext cx="2618775" cy="1726031"/>
          </a:xfrm>
          <a:prstGeom prst="rect">
            <a:avLst/>
          </a:prstGeom>
        </p:spPr>
      </p:pic>
      <p:pic>
        <p:nvPicPr>
          <p:cNvPr id="5" name="Audio 4">
            <a:hlinkClick r:id="" action="ppaction://media"/>
            <a:extLst>
              <a:ext uri="{FF2B5EF4-FFF2-40B4-BE49-F238E27FC236}">
                <a16:creationId xmlns:a16="http://schemas.microsoft.com/office/drawing/2014/main" id="{12CCF82F-3B0F-A187-FD87-B87CC43AFD7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503756830"/>
      </p:ext>
    </p:extLst>
  </p:cSld>
  <p:clrMapOvr>
    <a:masterClrMapping/>
  </p:clrMapOvr>
  <p:transition advTm="8315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392488"/>
          </a:xfrm>
        </p:spPr>
        <p:txBody>
          <a:bodyPr/>
          <a:lstStyle/>
          <a:p>
            <a:pPr lvl="1">
              <a:lnSpc>
                <a:spcPct val="120000"/>
              </a:lnSpc>
            </a:pPr>
            <a:r>
              <a:rPr lang="fa-IR" sz="2400" dirty="0">
                <a:solidFill>
                  <a:schemeClr val="accent1">
                    <a:lumMod val="75000"/>
                  </a:schemeClr>
                </a:solidFill>
              </a:rPr>
              <a:t>تظاهرات بالینی</a:t>
            </a:r>
          </a:p>
          <a:p>
            <a:pPr lvl="1">
              <a:lnSpc>
                <a:spcPct val="120000"/>
              </a:lnSpc>
            </a:pPr>
            <a:r>
              <a:rPr lang="fa-IR" sz="2400" dirty="0"/>
              <a:t>ادم صورت، پلک ها، دست ها و سایر بافت های بدن </a:t>
            </a:r>
          </a:p>
          <a:p>
            <a:pPr lvl="1">
              <a:lnSpc>
                <a:spcPct val="120000"/>
              </a:lnSpc>
            </a:pPr>
            <a:r>
              <a:rPr lang="fa-IR" sz="2400" dirty="0"/>
              <a:t>خستگی، کمبود انرژی و بی اشتهایی</a:t>
            </a:r>
          </a:p>
          <a:p>
            <a:pPr lvl="1">
              <a:lnSpc>
                <a:spcPct val="120000"/>
              </a:lnSpc>
            </a:pPr>
            <a:r>
              <a:rPr lang="fa-IR" sz="2400" dirty="0"/>
              <a:t>افزایش فشار خون از خفیف تا متوسط، تهوع و استفراغ</a:t>
            </a:r>
          </a:p>
          <a:p>
            <a:pPr lvl="1">
              <a:lnSpc>
                <a:spcPct val="120000"/>
              </a:lnSpc>
            </a:pPr>
            <a:r>
              <a:rPr lang="fa-IR" sz="2400" dirty="0"/>
              <a:t>علایم احتقان گردش خون به دلیل احتباس آب و نمک از جمله اتساع وریدهای گردنی</a:t>
            </a:r>
          </a:p>
          <a:p>
            <a:pPr lvl="1">
              <a:lnSpc>
                <a:spcPct val="120000"/>
              </a:lnSpc>
            </a:pPr>
            <a:r>
              <a:rPr lang="fa-IR" sz="2400" dirty="0"/>
              <a:t>مشکلات تنفسی</a:t>
            </a:r>
          </a:p>
          <a:p>
            <a:pPr lvl="1">
              <a:lnSpc>
                <a:spcPct val="120000"/>
              </a:lnSpc>
            </a:pPr>
            <a:r>
              <a:rPr lang="fa-IR" sz="2400" dirty="0"/>
              <a:t>تغییر در الگوی ادراری (هماچوری)، پروتئین یوریا</a:t>
            </a:r>
          </a:p>
          <a:p>
            <a:pPr lvl="1">
              <a:lnSpc>
                <a:spcPct val="120000"/>
              </a:lnSpc>
            </a:pPr>
            <a:r>
              <a:rPr lang="fa-IR" sz="2400" dirty="0"/>
              <a:t>افزایش </a:t>
            </a:r>
            <a:r>
              <a:rPr lang="en-US" sz="2400" dirty="0"/>
              <a:t>BUN </a:t>
            </a:r>
            <a:r>
              <a:rPr lang="fa-IR" sz="2400" dirty="0"/>
              <a:t> خون</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4-4. گلومرولونفریت</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1187624" y="1700808"/>
            <a:ext cx="2322032" cy="1512168"/>
          </a:xfrm>
          <a:prstGeom prst="rect">
            <a:avLst/>
          </a:prstGeom>
        </p:spPr>
      </p:pic>
      <p:pic>
        <p:nvPicPr>
          <p:cNvPr id="5" name="Audio 4">
            <a:hlinkClick r:id="" action="ppaction://media"/>
            <a:extLst>
              <a:ext uri="{FF2B5EF4-FFF2-40B4-BE49-F238E27FC236}">
                <a16:creationId xmlns:a16="http://schemas.microsoft.com/office/drawing/2014/main" id="{BB6BF57D-FB97-3F83-1E83-0EF1C0A6E9C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030604593"/>
      </p:ext>
    </p:extLst>
  </p:cSld>
  <p:clrMapOvr>
    <a:masterClrMapping/>
  </p:clrMapOvr>
  <p:transition advTm="6205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4464496"/>
          </a:xfrm>
        </p:spPr>
        <p:txBody>
          <a:bodyPr/>
          <a:lstStyle/>
          <a:p>
            <a:pPr lvl="1"/>
            <a:r>
              <a:rPr lang="fa-IR" sz="2400" dirty="0">
                <a:solidFill>
                  <a:schemeClr val="accent1">
                    <a:lumMod val="75000"/>
                  </a:schemeClr>
                </a:solidFill>
              </a:rPr>
              <a:t>مداخلات درمانی</a:t>
            </a:r>
          </a:p>
          <a:p>
            <a:pPr lvl="1"/>
            <a:r>
              <a:rPr lang="fa-IR" sz="2400" dirty="0"/>
              <a:t>کنترل وزن و سپس استراحت مطلق در بستر</a:t>
            </a:r>
          </a:p>
          <a:p>
            <a:pPr lvl="1"/>
            <a:r>
              <a:rPr lang="fa-IR" sz="2400" dirty="0"/>
              <a:t>محدودیت آب و نمک</a:t>
            </a:r>
          </a:p>
          <a:p>
            <a:pPr lvl="1"/>
            <a:r>
              <a:rPr lang="fa-IR" sz="2400" dirty="0"/>
              <a:t> کنترل جذب و دفع</a:t>
            </a:r>
          </a:p>
          <a:p>
            <a:pPr lvl="1"/>
            <a:r>
              <a:rPr lang="fa-IR" sz="2400" dirty="0"/>
              <a:t>تجویز دیاروتیک</a:t>
            </a:r>
          </a:p>
          <a:p>
            <a:pPr lvl="1"/>
            <a:r>
              <a:rPr lang="fa-IR" sz="2400" dirty="0"/>
              <a:t>تجویز آنتی بیوتیک </a:t>
            </a:r>
          </a:p>
          <a:p>
            <a:pPr lvl="1"/>
            <a:r>
              <a:rPr lang="fa-IR" sz="2400" dirty="0"/>
              <a:t>تجویز داروی ضد فشار خون</a:t>
            </a:r>
          </a:p>
          <a:p>
            <a:pPr lvl="1"/>
            <a:r>
              <a:rPr lang="fa-IR" sz="2400" dirty="0"/>
              <a:t>بررسی نیاز به انجام دیالیز </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4-4. </a:t>
            </a:r>
            <a:r>
              <a:rPr lang="fa-IR" sz="2400">
                <a:solidFill>
                  <a:schemeClr val="bg1"/>
                </a:solidFill>
                <a:cs typeface="B Titr" panose="00000700000000000000" pitchFamily="2" charset="-78"/>
              </a:rPr>
              <a:t>گلومرونفریت</a:t>
            </a:r>
            <a:endParaRPr lang="fa-IR"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2123728" y="2636912"/>
            <a:ext cx="2923875" cy="1662574"/>
          </a:xfrm>
          <a:prstGeom prst="rect">
            <a:avLst/>
          </a:prstGeom>
        </p:spPr>
      </p:pic>
      <p:pic>
        <p:nvPicPr>
          <p:cNvPr id="3" name="Audio 2">
            <a:hlinkClick r:id="" action="ppaction://media"/>
            <a:extLst>
              <a:ext uri="{FF2B5EF4-FFF2-40B4-BE49-F238E27FC236}">
                <a16:creationId xmlns:a16="http://schemas.microsoft.com/office/drawing/2014/main" id="{517C02C5-8654-187D-D999-9FB2089A761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310289405"/>
      </p:ext>
    </p:extLst>
  </p:cSld>
  <p:clrMapOvr>
    <a:masterClrMapping/>
  </p:clrMapOvr>
  <p:transition advTm="6253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57200" y="1196752"/>
            <a:ext cx="8229600" cy="4929412"/>
          </a:xfrm>
        </p:spPr>
        <p:txBody>
          <a:bodyPr/>
          <a:lstStyle/>
          <a:p>
            <a:pPr lvl="1"/>
            <a:endParaRPr lang="fa-IR" sz="2400" dirty="0"/>
          </a:p>
          <a:p>
            <a:pPr lvl="1"/>
            <a:r>
              <a:rPr lang="fa-IR" sz="2400" dirty="0"/>
              <a:t>پرستاران بخش اورژانس باید با انواع شرایط اورژانسی شکم آشنا شوند.</a:t>
            </a:r>
          </a:p>
          <a:p>
            <a:pPr lvl="1"/>
            <a:r>
              <a:rPr lang="fa-IR" sz="2400" dirty="0"/>
              <a:t>فوریت های مربوط به ترومای شکمی شامل صدمه به طحال، کبد و  پارگی دیافراگم است.</a:t>
            </a:r>
          </a:p>
          <a:p>
            <a:pPr lvl="1"/>
            <a:r>
              <a:rPr lang="fa-IR" sz="2400" dirty="0"/>
              <a:t>خونریزی های سیستم گوارشی به دلیل گاستریت حاد، سیروز کبدی و کولیت اولسراتیو نیاز به اقدامات اورژانس دارد.</a:t>
            </a:r>
          </a:p>
          <a:p>
            <a:pPr lvl="1"/>
            <a:r>
              <a:rPr lang="fa-IR" sz="2400" dirty="0"/>
              <a:t>انسداد مجاری گوارشی به دلیل انسداد روده و انسداد مجاری ادراری بایستی مورد توجه پرستار بخش اورژانس قرار بگیرد.</a:t>
            </a:r>
          </a:p>
          <a:p>
            <a:pPr lvl="1"/>
            <a:r>
              <a:rPr lang="fa-IR" sz="2400" dirty="0"/>
              <a:t>بیماران دچار التهابات شکمی از قبیل پریتونیت، آپاندیسیت، کوله سیستیت حاد و گلومرونفریت نیاز به مراقبت های اورژانسی دارند. </a:t>
            </a:r>
          </a:p>
          <a:p>
            <a:pPr lvl="1"/>
            <a:endParaRPr lang="fa-IR" sz="2400" dirty="0"/>
          </a:p>
          <a:p>
            <a:pPr lvl="1"/>
            <a:endParaRPr lang="fa-IR" sz="2400" dirty="0"/>
          </a:p>
          <a:p>
            <a:pPr lvl="1"/>
            <a:endParaRPr lang="fa-IR"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خلاصه درس</a:t>
            </a:r>
            <a:endParaRPr lang="en-US" sz="2400" dirty="0">
              <a:solidFill>
                <a:schemeClr val="bg1"/>
              </a:solidFill>
              <a:cs typeface="B Titr" panose="00000700000000000000" pitchFamily="2" charset="-78"/>
            </a:endParaRPr>
          </a:p>
        </p:txBody>
      </p:sp>
      <p:pic>
        <p:nvPicPr>
          <p:cNvPr id="2" name="Audio 1">
            <a:hlinkClick r:id="" action="ppaction://media"/>
            <a:extLst>
              <a:ext uri="{FF2B5EF4-FFF2-40B4-BE49-F238E27FC236}">
                <a16:creationId xmlns:a16="http://schemas.microsoft.com/office/drawing/2014/main" id="{24B7502C-E05D-2A27-ED49-7CB91B93F15B}"/>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622261682"/>
      </p:ext>
    </p:extLst>
  </p:cSld>
  <p:clrMapOvr>
    <a:masterClrMapping/>
  </p:clrMapOvr>
  <p:transition advTm="61165">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Espace réservé du contenu 2"/>
          <p:cNvSpPr>
            <a:spLocks noGrp="1"/>
          </p:cNvSpPr>
          <p:nvPr>
            <p:ph idx="1"/>
          </p:nvPr>
        </p:nvSpPr>
        <p:spPr/>
        <p:txBody>
          <a:bodyPr/>
          <a:lstStyle/>
          <a:p>
            <a:pPr lvl="1"/>
            <a:r>
              <a:rPr lang="fa-IR" sz="2400" dirty="0"/>
              <a:t>1. ملاحت نیکروان مفرد (1390). کتاب جامع فوریت های پرستاری. نشر نور دانش</a:t>
            </a:r>
          </a:p>
          <a:p>
            <a:pPr lvl="1"/>
            <a:r>
              <a:rPr lang="fa-IR" sz="2400" dirty="0"/>
              <a:t>2. مصطفی راد (1387). فوریت های پرستاری. نشر بشری. </a:t>
            </a:r>
          </a:p>
          <a:p>
            <a:pPr marL="914400" lvl="1" indent="-457200">
              <a:buAutoNum type="arabicPeriod"/>
            </a:pPr>
            <a:endParaRPr lang="en-US" sz="2400" dirty="0"/>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منابع درس</a:t>
            </a:r>
            <a:endParaRPr lang="en-US" sz="2400" dirty="0">
              <a:solidFill>
                <a:schemeClr val="bg1"/>
              </a:solidFill>
              <a:cs typeface="B Titr" panose="00000700000000000000" pitchFamily="2" charset="-78"/>
            </a:endParaRPr>
          </a:p>
        </p:txBody>
      </p:sp>
      <p:pic>
        <p:nvPicPr>
          <p:cNvPr id="2" name="Audio 1">
            <a:hlinkClick r:id="" action="ppaction://media"/>
            <a:extLst>
              <a:ext uri="{FF2B5EF4-FFF2-40B4-BE49-F238E27FC236}">
                <a16:creationId xmlns:a16="http://schemas.microsoft.com/office/drawing/2014/main" id="{30559940-C38C-B3D6-9225-50CEADC73C6D}"/>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442831559"/>
      </p:ext>
    </p:extLst>
  </p:cSld>
  <p:clrMapOvr>
    <a:masterClrMapping/>
  </p:clrMapOvr>
  <p:transition advTm="1417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a:p>
        </p:txBody>
      </p:sp>
      <p:pic>
        <p:nvPicPr>
          <p:cNvPr id="5" name="Picture 4"/>
          <p:cNvPicPr>
            <a:picLocks noChangeAspect="1"/>
          </p:cNvPicPr>
          <p:nvPr/>
        </p:nvPicPr>
        <p:blipFill>
          <a:blip r:embed="rId5"/>
          <a:stretch>
            <a:fillRect/>
          </a:stretch>
        </p:blipFill>
        <p:spPr>
          <a:xfrm>
            <a:off x="0" y="0"/>
            <a:ext cx="9144000" cy="6858000"/>
          </a:xfrm>
          <a:prstGeom prst="rect">
            <a:avLst/>
          </a:prstGeom>
        </p:spPr>
      </p:pic>
      <p:sp>
        <p:nvSpPr>
          <p:cNvPr id="6" name="TextBox 5"/>
          <p:cNvSpPr txBox="1"/>
          <p:nvPr/>
        </p:nvSpPr>
        <p:spPr>
          <a:xfrm>
            <a:off x="899592" y="5085184"/>
            <a:ext cx="3744416" cy="523220"/>
          </a:xfrm>
          <a:prstGeom prst="rect">
            <a:avLst/>
          </a:prstGeom>
          <a:noFill/>
        </p:spPr>
        <p:txBody>
          <a:bodyPr wrap="square" rtlCol="0">
            <a:spAutoFit/>
          </a:bodyPr>
          <a:lstStyle/>
          <a:p>
            <a:r>
              <a:rPr lang="fa-IR" sz="2800" b="1" dirty="0">
                <a:solidFill>
                  <a:schemeClr val="bg1"/>
                </a:solidFill>
                <a:cs typeface="B Baran" panose="00000400000000000000" pitchFamily="2" charset="-78"/>
              </a:rPr>
              <a:t>از توجه شما سپاسگزارم</a:t>
            </a:r>
            <a:endParaRPr lang="en-US" sz="2800" b="1" dirty="0">
              <a:solidFill>
                <a:schemeClr val="bg1"/>
              </a:solidFill>
              <a:cs typeface="B Baran" panose="00000400000000000000" pitchFamily="2" charset="-78"/>
            </a:endParaRPr>
          </a:p>
        </p:txBody>
      </p:sp>
      <p:pic>
        <p:nvPicPr>
          <p:cNvPr id="2" name="Audio 1">
            <a:hlinkClick r:id="" action="ppaction://media"/>
            <a:extLst>
              <a:ext uri="{FF2B5EF4-FFF2-40B4-BE49-F238E27FC236}">
                <a16:creationId xmlns:a16="http://schemas.microsoft.com/office/drawing/2014/main" id="{F2F7144A-AD6D-387A-61F5-DFBE302F264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751392564"/>
      </p:ext>
    </p:extLst>
  </p:cSld>
  <p:clrMapOvr>
    <a:masterClrMapping/>
  </p:clrMapOvr>
  <p:transition advTm="282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184576"/>
          </a:xfrm>
        </p:spPr>
        <p:txBody>
          <a:bodyPr/>
          <a:lstStyle/>
          <a:p>
            <a:pPr lvl="1">
              <a:lnSpc>
                <a:spcPct val="120000"/>
              </a:lnSpc>
            </a:pPr>
            <a:r>
              <a:rPr lang="fa-IR" sz="2400" dirty="0"/>
              <a:t>در آسیب های خفیف باید مصدوم را تا 72 ساعت دقیقا مانیتورینگ کرده مراقب بروز علایم زیر باشید:</a:t>
            </a:r>
          </a:p>
          <a:p>
            <a:pPr lvl="1">
              <a:lnSpc>
                <a:spcPct val="120000"/>
              </a:lnSpc>
            </a:pPr>
            <a:r>
              <a:rPr lang="fa-IR" sz="2400" dirty="0"/>
              <a:t>دیستانسیون شکم</a:t>
            </a:r>
          </a:p>
          <a:p>
            <a:pPr lvl="1">
              <a:lnSpc>
                <a:spcPct val="120000"/>
              </a:lnSpc>
            </a:pPr>
            <a:r>
              <a:rPr lang="fa-IR" sz="2400" dirty="0"/>
              <a:t>هماتمز</a:t>
            </a:r>
          </a:p>
          <a:p>
            <a:pPr lvl="1">
              <a:lnSpc>
                <a:spcPct val="120000"/>
              </a:lnSpc>
            </a:pPr>
            <a:r>
              <a:rPr lang="fa-IR" sz="2400" dirty="0"/>
              <a:t>افزایش مقدار </a:t>
            </a:r>
            <a:r>
              <a:rPr lang="en-US" sz="2400" dirty="0"/>
              <a:t>WBC </a:t>
            </a:r>
            <a:r>
              <a:rPr lang="fa-IR" sz="2400" dirty="0"/>
              <a:t>به 20000</a:t>
            </a:r>
          </a:p>
          <a:p>
            <a:pPr lvl="1">
              <a:lnSpc>
                <a:spcPct val="120000"/>
              </a:lnSpc>
            </a:pPr>
            <a:r>
              <a:rPr lang="fa-IR" sz="2400" dirty="0"/>
              <a:t>کاهش مقدار </a:t>
            </a:r>
            <a:r>
              <a:rPr lang="en-US" sz="2400" dirty="0"/>
              <a:t>HB </a:t>
            </a:r>
            <a:r>
              <a:rPr lang="fa-IR" sz="2400" dirty="0"/>
              <a:t>و </a:t>
            </a:r>
            <a:r>
              <a:rPr lang="en-US" sz="2400" dirty="0"/>
              <a:t>HCT</a:t>
            </a:r>
          </a:p>
          <a:p>
            <a:pPr lvl="1">
              <a:lnSpc>
                <a:spcPct val="120000"/>
              </a:lnSpc>
            </a:pPr>
            <a:r>
              <a:rPr lang="fa-IR" sz="2400" dirty="0"/>
              <a:t>پیشرفت شوک هموراژیک</a:t>
            </a:r>
          </a:p>
          <a:p>
            <a:pPr lvl="1">
              <a:lnSpc>
                <a:spcPct val="120000"/>
              </a:lnSpc>
            </a:pPr>
            <a:r>
              <a:rPr lang="fa-IR" sz="2400" dirty="0"/>
              <a:t>در صورت گسترش علایم فوق طی 72 ساعت، باید مصدوم را جهت اسپلنکتومی به اتاق عمل فرستاد.</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3-1. اداره مصدوم با صدمه  طحال </a:t>
            </a:r>
            <a:endParaRPr lang="en-US" sz="2400" dirty="0">
              <a:solidFill>
                <a:schemeClr val="bg1"/>
              </a:solidFill>
              <a:cs typeface="B Titr" panose="00000700000000000000" pitchFamily="2" charset="-78"/>
            </a:endParaRPr>
          </a:p>
        </p:txBody>
      </p:sp>
      <p:pic>
        <p:nvPicPr>
          <p:cNvPr id="2" name="Picture 1"/>
          <p:cNvPicPr>
            <a:picLocks noChangeAspect="1"/>
          </p:cNvPicPr>
          <p:nvPr/>
        </p:nvPicPr>
        <p:blipFill>
          <a:blip r:embed="rId5"/>
          <a:stretch>
            <a:fillRect/>
          </a:stretch>
        </p:blipFill>
        <p:spPr>
          <a:xfrm>
            <a:off x="2197835" y="2636912"/>
            <a:ext cx="2415375" cy="1726031"/>
          </a:xfrm>
          <a:prstGeom prst="rect">
            <a:avLst/>
          </a:prstGeom>
        </p:spPr>
      </p:pic>
      <p:pic>
        <p:nvPicPr>
          <p:cNvPr id="3" name="Audio 2">
            <a:hlinkClick r:id="" action="ppaction://media"/>
            <a:extLst>
              <a:ext uri="{FF2B5EF4-FFF2-40B4-BE49-F238E27FC236}">
                <a16:creationId xmlns:a16="http://schemas.microsoft.com/office/drawing/2014/main" id="{039D5CFF-44AF-0789-39C5-296CBCAAF76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771096639"/>
      </p:ext>
    </p:extLst>
  </p:cSld>
  <p:clrMapOvr>
    <a:masterClrMapping/>
  </p:clrMapOvr>
  <p:transition advTm="5046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400600"/>
          </a:xfrm>
        </p:spPr>
        <p:txBody>
          <a:bodyPr/>
          <a:lstStyle/>
          <a:p>
            <a:pPr lvl="1">
              <a:lnSpc>
                <a:spcPct val="120000"/>
              </a:lnSpc>
            </a:pPr>
            <a:r>
              <a:rPr lang="fa-IR" sz="2400" dirty="0"/>
              <a:t>پارگی کبد به دنبال ترومای غیر نفوذی شکم مثل فشار کمربند ایمنی اتومبیل بر کبد ترومای نفوذی ناحیه </a:t>
            </a:r>
            <a:r>
              <a:rPr lang="en-US" sz="2400" dirty="0"/>
              <a:t>RUQ </a:t>
            </a:r>
            <a:r>
              <a:rPr lang="fa-IR" sz="2400" dirty="0"/>
              <a:t>و یا شکستگی دنده های 10و11و12 راست ایجاد می شود.</a:t>
            </a:r>
          </a:p>
          <a:p>
            <a:pPr lvl="1">
              <a:lnSpc>
                <a:spcPct val="120000"/>
              </a:lnSpc>
            </a:pPr>
            <a:r>
              <a:rPr lang="fa-IR" sz="2400" dirty="0">
                <a:solidFill>
                  <a:srgbClr val="0070C0"/>
                </a:solidFill>
              </a:rPr>
              <a:t>علایم صدمات کبدی </a:t>
            </a:r>
            <a:r>
              <a:rPr lang="fa-IR" sz="2400" dirty="0"/>
              <a:t>شامل:</a:t>
            </a:r>
          </a:p>
          <a:p>
            <a:pPr lvl="1">
              <a:lnSpc>
                <a:spcPct val="120000"/>
              </a:lnSpc>
            </a:pPr>
            <a:r>
              <a:rPr lang="fa-IR" sz="2400" dirty="0"/>
              <a:t>درد شدید ناحیه </a:t>
            </a:r>
            <a:r>
              <a:rPr lang="en-US" sz="2400" dirty="0"/>
              <a:t>RUQ</a:t>
            </a:r>
            <a:r>
              <a:rPr lang="fa-IR" sz="2400" dirty="0"/>
              <a:t>، انتشار درد به شانه راست</a:t>
            </a:r>
          </a:p>
          <a:p>
            <a:pPr lvl="1">
              <a:lnSpc>
                <a:spcPct val="120000"/>
              </a:lnSpc>
            </a:pPr>
            <a:r>
              <a:rPr lang="fa-IR" sz="2400" dirty="0"/>
              <a:t>حساسیت و گاردینگ در ناحیه </a:t>
            </a:r>
            <a:r>
              <a:rPr lang="en-US" sz="2400" dirty="0"/>
              <a:t>RUQ</a:t>
            </a:r>
          </a:p>
          <a:p>
            <a:pPr lvl="1">
              <a:lnSpc>
                <a:spcPct val="120000"/>
              </a:lnSpc>
            </a:pPr>
            <a:r>
              <a:rPr lang="fa-IR" sz="2400" dirty="0"/>
              <a:t>پیشرفت سریع شوک در صدمات شدید</a:t>
            </a:r>
          </a:p>
          <a:p>
            <a:pPr lvl="1">
              <a:lnSpc>
                <a:spcPct val="120000"/>
              </a:lnSpc>
            </a:pPr>
            <a:r>
              <a:rPr lang="fa-IR" sz="2400" dirty="0">
                <a:solidFill>
                  <a:schemeClr val="accent3">
                    <a:lumMod val="50000"/>
                  </a:schemeClr>
                </a:solidFill>
              </a:rPr>
              <a:t>در صورت خونریزی و پیشرفت سریع شوک در حضور آسیب های شدید نظیر له شدگی کبد عمل جراحی اورژانسی انجام می شود. </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4-1. صدمه احتمالی کبد</a:t>
            </a:r>
          </a:p>
        </p:txBody>
      </p:sp>
      <p:pic>
        <p:nvPicPr>
          <p:cNvPr id="2" name="Picture 1"/>
          <p:cNvPicPr>
            <a:picLocks noChangeAspect="1"/>
          </p:cNvPicPr>
          <p:nvPr/>
        </p:nvPicPr>
        <p:blipFill>
          <a:blip r:embed="rId5"/>
          <a:stretch>
            <a:fillRect/>
          </a:stretch>
        </p:blipFill>
        <p:spPr>
          <a:xfrm>
            <a:off x="1691680" y="2712125"/>
            <a:ext cx="1945013" cy="1281832"/>
          </a:xfrm>
          <a:prstGeom prst="rect">
            <a:avLst/>
          </a:prstGeom>
        </p:spPr>
      </p:pic>
      <p:pic>
        <p:nvPicPr>
          <p:cNvPr id="6" name="Audio 5">
            <a:hlinkClick r:id="" action="ppaction://media"/>
            <a:extLst>
              <a:ext uri="{FF2B5EF4-FFF2-40B4-BE49-F238E27FC236}">
                <a16:creationId xmlns:a16="http://schemas.microsoft.com/office/drawing/2014/main" id="{2815DBD5-43C8-A024-5281-22F4D9A8916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525946345"/>
      </p:ext>
    </p:extLst>
  </p:cSld>
  <p:clrMapOvr>
    <a:masterClrMapping/>
  </p:clrMapOvr>
  <p:transition advTm="13385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112568"/>
          </a:xfrm>
        </p:spPr>
        <p:txBody>
          <a:bodyPr/>
          <a:lstStyle/>
          <a:p>
            <a:pPr lvl="1">
              <a:lnSpc>
                <a:spcPct val="120000"/>
              </a:lnSpc>
            </a:pPr>
            <a:r>
              <a:rPr lang="fa-IR" sz="2400" dirty="0"/>
              <a:t>پارگی دیافراگم همیشه در سمت چپ اتفاق می افتد زیرا دیافراگم راست توسط کبد حمایت می شود.</a:t>
            </a:r>
          </a:p>
          <a:p>
            <a:pPr lvl="1">
              <a:lnSpc>
                <a:spcPct val="120000"/>
              </a:lnSpc>
            </a:pPr>
            <a:r>
              <a:rPr lang="fa-IR" sz="2400" dirty="0"/>
              <a:t>معمولاً مصدوم دچار تنگی نفس و تاکی پنه، تاکی کاردیا، افت فشار خون، کلاپس ریه و شوک می شود. </a:t>
            </a:r>
          </a:p>
          <a:p>
            <a:pPr lvl="1">
              <a:lnSpc>
                <a:spcPct val="120000"/>
              </a:lnSpc>
            </a:pPr>
            <a:r>
              <a:rPr lang="fa-IR" sz="2400" dirty="0"/>
              <a:t>احتمال بروز پنوموتوراکس و هموتوراکس همیشه وجود دارد.</a:t>
            </a:r>
          </a:p>
          <a:p>
            <a:pPr lvl="1">
              <a:lnSpc>
                <a:spcPct val="120000"/>
              </a:lnSpc>
            </a:pPr>
            <a:endParaRPr lang="fa-IR" sz="2400" dirty="0"/>
          </a:p>
          <a:p>
            <a:pPr lvl="1">
              <a:lnSpc>
                <a:spcPct val="120000"/>
              </a:lnSpc>
            </a:pPr>
            <a:r>
              <a:rPr lang="fa-IR" sz="2400" dirty="0"/>
              <a:t>بدلیل آنکه آئورت شکمی از دیافراگم عبور می کند حتماً باید نبض های اندام های فوقانی و تحتانی را با هم مقایسه کرده به آسیب احتمالی این شریان توجه کرد.</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5-1. اداره مصدوم دچار پارگی دیافراگم</a:t>
            </a:r>
          </a:p>
        </p:txBody>
      </p:sp>
      <p:pic>
        <p:nvPicPr>
          <p:cNvPr id="2" name="Picture 1"/>
          <p:cNvPicPr>
            <a:picLocks noChangeAspect="1"/>
          </p:cNvPicPr>
          <p:nvPr/>
        </p:nvPicPr>
        <p:blipFill>
          <a:blip r:embed="rId5"/>
          <a:stretch>
            <a:fillRect/>
          </a:stretch>
        </p:blipFill>
        <p:spPr>
          <a:xfrm>
            <a:off x="683568" y="2924944"/>
            <a:ext cx="2262825" cy="1340609"/>
          </a:xfrm>
          <a:prstGeom prst="rect">
            <a:avLst/>
          </a:prstGeom>
        </p:spPr>
      </p:pic>
      <p:pic>
        <p:nvPicPr>
          <p:cNvPr id="5" name="Audio 4">
            <a:hlinkClick r:id="" action="ppaction://media"/>
            <a:extLst>
              <a:ext uri="{FF2B5EF4-FFF2-40B4-BE49-F238E27FC236}">
                <a16:creationId xmlns:a16="http://schemas.microsoft.com/office/drawing/2014/main" id="{0301F170-0AB0-BEF4-E0F4-FCE0D5146C2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951362536"/>
      </p:ext>
    </p:extLst>
  </p:cSld>
  <p:clrMapOvr>
    <a:masterClrMapping/>
  </p:clrMapOvr>
  <p:transition advTm="10728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112568"/>
          </a:xfrm>
        </p:spPr>
        <p:txBody>
          <a:bodyPr/>
          <a:lstStyle/>
          <a:p>
            <a:pPr lvl="1">
              <a:lnSpc>
                <a:spcPct val="120000"/>
              </a:lnSpc>
            </a:pPr>
            <a:r>
              <a:rPr lang="fa-IR" sz="2400" dirty="0"/>
              <a:t>کنترل هموتوراکس و پنوموتوراکس</a:t>
            </a:r>
          </a:p>
          <a:p>
            <a:pPr lvl="1">
              <a:lnSpc>
                <a:spcPct val="120000"/>
              </a:lnSpc>
            </a:pPr>
            <a:r>
              <a:rPr lang="fa-IR" sz="2400" dirty="0"/>
              <a:t>جای گذاری لوله معده </a:t>
            </a:r>
          </a:p>
          <a:p>
            <a:pPr lvl="1">
              <a:lnSpc>
                <a:spcPct val="120000"/>
              </a:lnSpc>
            </a:pPr>
            <a:r>
              <a:rPr lang="fa-IR" sz="2400" dirty="0"/>
              <a:t>انفوزیون وریدی رینگرلاکتات</a:t>
            </a:r>
          </a:p>
          <a:p>
            <a:pPr lvl="1">
              <a:lnSpc>
                <a:spcPct val="120000"/>
              </a:lnSpc>
            </a:pPr>
            <a:r>
              <a:rPr lang="fa-IR" sz="2400" dirty="0"/>
              <a:t>مانیتورینگ دقیق علایم حیاتی</a:t>
            </a:r>
          </a:p>
          <a:p>
            <a:pPr lvl="1">
              <a:lnSpc>
                <a:spcPct val="120000"/>
              </a:lnSpc>
            </a:pPr>
            <a:r>
              <a:rPr lang="fa-IR" sz="2400" dirty="0"/>
              <a:t>مانیتورینگ دقیق علایم شوک</a:t>
            </a:r>
          </a:p>
          <a:p>
            <a:pPr lvl="1">
              <a:lnSpc>
                <a:spcPct val="120000"/>
              </a:lnSpc>
            </a:pPr>
            <a:r>
              <a:rPr lang="fa-IR" sz="2400" dirty="0"/>
              <a:t>انتقال مصدوم به اتاق عمل</a:t>
            </a:r>
          </a:p>
        </p:txBody>
      </p:sp>
      <p:sp>
        <p:nvSpPr>
          <p:cNvPr id="4" name="Rounded Rectangle 3"/>
          <p:cNvSpPr/>
          <p:nvPr/>
        </p:nvSpPr>
        <p:spPr>
          <a:xfrm>
            <a:off x="2195736" y="44624"/>
            <a:ext cx="6696744"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5-1. اداره مصدوم دچار  پارگی دیافراگم</a:t>
            </a:r>
          </a:p>
        </p:txBody>
      </p:sp>
      <p:pic>
        <p:nvPicPr>
          <p:cNvPr id="2" name="Picture 1"/>
          <p:cNvPicPr>
            <a:picLocks noChangeAspect="1"/>
          </p:cNvPicPr>
          <p:nvPr/>
        </p:nvPicPr>
        <p:blipFill>
          <a:blip r:embed="rId5"/>
          <a:stretch>
            <a:fillRect/>
          </a:stretch>
        </p:blipFill>
        <p:spPr>
          <a:xfrm>
            <a:off x="1619672" y="2132856"/>
            <a:ext cx="2376264" cy="2304256"/>
          </a:xfrm>
          <a:prstGeom prst="rect">
            <a:avLst/>
          </a:prstGeom>
        </p:spPr>
      </p:pic>
      <p:pic>
        <p:nvPicPr>
          <p:cNvPr id="3" name="Audio 2">
            <a:hlinkClick r:id="" action="ppaction://media"/>
            <a:extLst>
              <a:ext uri="{FF2B5EF4-FFF2-40B4-BE49-F238E27FC236}">
                <a16:creationId xmlns:a16="http://schemas.microsoft.com/office/drawing/2014/main" id="{54057BB3-E094-68EC-FE98-8120C0BD36E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350468655"/>
      </p:ext>
    </p:extLst>
  </p:cSld>
  <p:clrMapOvr>
    <a:masterClrMapping/>
  </p:clrMapOvr>
  <p:transition advTm="6446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467544" y="1268760"/>
            <a:ext cx="8219256" cy="5112568"/>
          </a:xfrm>
        </p:spPr>
        <p:txBody>
          <a:bodyPr/>
          <a:lstStyle/>
          <a:p>
            <a:pPr lvl="1">
              <a:lnSpc>
                <a:spcPct val="120000"/>
              </a:lnSpc>
            </a:pPr>
            <a:r>
              <a:rPr lang="fa-IR" sz="2400" dirty="0"/>
              <a:t>حفره شکم این قابلیت را دارد که تا چندین ساعت علایم مربوط به آسیب ارگانهای داخل خود را مخفی نگه دارد، لذا بسیار اهمیت دارد که تا 72 ساعت چنین مصدومینی را به دقت مورد مشاهده و کنترل قرار دهید.</a:t>
            </a:r>
          </a:p>
          <a:p>
            <a:pPr lvl="1">
              <a:lnSpc>
                <a:spcPct val="120000"/>
              </a:lnSpc>
            </a:pPr>
            <a:r>
              <a:rPr lang="fa-IR" sz="2400" dirty="0"/>
              <a:t>حفظ فشار خون مصدوم در حد 100میلی متر جیوه</a:t>
            </a:r>
            <a:r>
              <a:rPr lang="en-US" sz="2400" dirty="0"/>
              <a:t>  </a:t>
            </a:r>
            <a:r>
              <a:rPr lang="fa-IR" sz="2400" dirty="0"/>
              <a:t>اهمیت دارد.</a:t>
            </a:r>
          </a:p>
          <a:p>
            <a:pPr lvl="1">
              <a:lnSpc>
                <a:spcPct val="120000"/>
              </a:lnSpc>
            </a:pPr>
            <a:r>
              <a:rPr lang="fa-IR" sz="2400" dirty="0"/>
              <a:t>بررسی علایم شوک تاخیری تا 72 ساعت دارای اهمیت ویژه است.</a:t>
            </a:r>
          </a:p>
        </p:txBody>
      </p:sp>
      <p:sp>
        <p:nvSpPr>
          <p:cNvPr id="4" name="Rounded Rectangle 3"/>
          <p:cNvSpPr/>
          <p:nvPr/>
        </p:nvSpPr>
        <p:spPr>
          <a:xfrm>
            <a:off x="1331640" y="44624"/>
            <a:ext cx="7560840" cy="818252"/>
          </a:xfrm>
          <a:prstGeom prst="roundRect">
            <a:avLst>
              <a:gd name="adj" fmla="val 7478"/>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r" rtl="1">
              <a:spcBef>
                <a:spcPts val="1800"/>
              </a:spcBef>
              <a:spcAft>
                <a:spcPts val="800"/>
              </a:spcAft>
            </a:pPr>
            <a:r>
              <a:rPr lang="fa-IR" sz="2400" dirty="0">
                <a:solidFill>
                  <a:schemeClr val="bg1"/>
                </a:solidFill>
                <a:cs typeface="B Titr" panose="00000700000000000000" pitchFamily="2" charset="-78"/>
              </a:rPr>
              <a:t>6-1. اداره مصدومین با ترومای شکمی تا 72 ساعت بعد از صدمه</a:t>
            </a:r>
          </a:p>
        </p:txBody>
      </p:sp>
      <p:pic>
        <p:nvPicPr>
          <p:cNvPr id="2" name="Picture 1"/>
          <p:cNvPicPr>
            <a:picLocks noChangeAspect="1"/>
          </p:cNvPicPr>
          <p:nvPr/>
        </p:nvPicPr>
        <p:blipFill>
          <a:blip r:embed="rId5"/>
          <a:stretch>
            <a:fillRect/>
          </a:stretch>
        </p:blipFill>
        <p:spPr>
          <a:xfrm>
            <a:off x="1835696" y="3971444"/>
            <a:ext cx="2580638" cy="1624500"/>
          </a:xfrm>
          <a:prstGeom prst="rect">
            <a:avLst/>
          </a:prstGeom>
        </p:spPr>
      </p:pic>
      <p:pic>
        <p:nvPicPr>
          <p:cNvPr id="3" name="Audio 2">
            <a:hlinkClick r:id="" action="ppaction://media"/>
            <a:extLst>
              <a:ext uri="{FF2B5EF4-FFF2-40B4-BE49-F238E27FC236}">
                <a16:creationId xmlns:a16="http://schemas.microsoft.com/office/drawing/2014/main" id="{0EAF759D-E92D-40B9-AB9A-56F847DC2A8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077488918"/>
      </p:ext>
    </p:extLst>
  </p:cSld>
  <p:clrMapOvr>
    <a:masterClrMapping/>
  </p:clrMapOvr>
  <p:transition advTm="10530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REFERENCE_ID" val="d3ffc1bd-c8cd-4926-b2c4-c486637737d4"/>
  <p:tag name="TAG_BACKING_FORM_KEY" val="394372-y:\cme content\template  powerpoint\english template\final template 16-6-95 .pptx"/>
  <p:tag name="ARTICULATE_REFERENCE_COUNT" val="0"/>
  <p:tag name="ARTICULATE_PLAYER_GLOSSARY_XML" val="&lt;?xml version=&quot;1.0&quot; encoding=&quot;utf-16&quot;?&gt;&lt;glossary xmlns:xsi=&quot;http://www.w3.org/2001/XMLSchema-instance&quot; xmlns:xsd=&quot;http://www.w3.org/2001/XMLSchema&quot;&gt;&lt;terms /&gt;&lt;/glossary&gt;"/>
  <p:tag name="ARTICULATE_PRESENTATION_ID" val="8100"/>
  <p:tag name="ARTICULATE_PRESENTER_VERSION" val="7"/>
  <p:tag name="ARTICULATE_SLIDE_COUNT" val="5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NAV_LEVEL" val="2"/>
  <p:tag name="ARTICULATE_SLIDE_PRESENTER_GUID" val="d58f33e5-d5f8-4f4c-bb6a-5d54ae327e9c"/>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heme/theme1.xml><?xml version="1.0" encoding="utf-8"?>
<a:theme xmlns:a="http://schemas.openxmlformats.org/drawingml/2006/main" name="classic_bstrk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TM10001114[[fn=Gallery]]</Template>
  <TotalTime>2898</TotalTime>
  <Words>2646</Words>
  <Application>Microsoft Office PowerPoint</Application>
  <PresentationFormat>On-screen Show (4:3)</PresentationFormat>
  <Paragraphs>297</Paragraphs>
  <Slides>48</Slides>
  <Notes>0</Notes>
  <HiddenSlides>0</HiddenSlides>
  <MMClips>46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Arial Rounded MT Bold</vt:lpstr>
      <vt:lpstr>Calibri</vt:lpstr>
      <vt:lpstr>Comic Sans MS</vt:lpstr>
      <vt:lpstr>classic_bstrkt</vt:lpstr>
      <vt:lpstr>PowerPoint Presentation</vt:lpstr>
      <vt:lpstr>1. پارگی و یا کوفتگی یکی از احشاء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خونریزی سیستم گوارشی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انسداد مجاری گوارشی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التهابات شکمی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دیابت</dc:title>
  <dc:creator>APADANA</dc:creator>
  <cp:lastModifiedBy>banafsheh tehrani</cp:lastModifiedBy>
  <cp:revision>239</cp:revision>
  <dcterms:created xsi:type="dcterms:W3CDTF">2016-07-06T05:11:29Z</dcterms:created>
  <dcterms:modified xsi:type="dcterms:W3CDTF">2026-04-27T17:19:49Z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template 6-6-95</vt:lpwstr>
  </property>
  <property fmtid="{D5CDD505-2E9C-101B-9397-08002B2CF9AE}" pid="3" name="ArticulateProjectVersion">
    <vt:lpwstr>7</vt:lpwstr>
  </property>
  <property fmtid="{D5CDD505-2E9C-101B-9397-08002B2CF9AE}" pid="4" name="ArticulateUseProject">
    <vt:lpwstr>1</vt:lpwstr>
  </property>
  <property fmtid="{D5CDD505-2E9C-101B-9397-08002B2CF9AE}" pid="5" name="ArticulateGUID">
    <vt:lpwstr>1F3AE63D-1A67-4636-8810-D1BBCB02243C</vt:lpwstr>
  </property>
  <property fmtid="{D5CDD505-2E9C-101B-9397-08002B2CF9AE}" pid="6" name="ArticulateProjectFull">
    <vt:lpwstr>C:\Users\BlueSky\Desktop\2. Farsi SUMS Frame.ppta</vt:lpwstr>
  </property>
</Properties>
</file>