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72" r:id="rId1"/>
    <p:sldMasterId id="2147483696" r:id="rId2"/>
    <p:sldMasterId id="2147483720" r:id="rId3"/>
  </p:sldMasterIdLst>
  <p:notesMasterIdLst>
    <p:notesMasterId r:id="rId71"/>
  </p:notesMasterIdLst>
  <p:handoutMasterIdLst>
    <p:handoutMasterId r:id="rId72"/>
  </p:handoutMasterIdLst>
  <p:sldIdLst>
    <p:sldId id="883" r:id="rId4"/>
    <p:sldId id="695" r:id="rId5"/>
    <p:sldId id="526" r:id="rId6"/>
    <p:sldId id="807" r:id="rId7"/>
    <p:sldId id="798" r:id="rId8"/>
    <p:sldId id="801" r:id="rId9"/>
    <p:sldId id="799" r:id="rId10"/>
    <p:sldId id="803" r:id="rId11"/>
    <p:sldId id="802" r:id="rId12"/>
    <p:sldId id="804" r:id="rId13"/>
    <p:sldId id="805" r:id="rId14"/>
    <p:sldId id="806" r:id="rId15"/>
    <p:sldId id="808" r:id="rId16"/>
    <p:sldId id="809" r:id="rId17"/>
    <p:sldId id="810" r:id="rId18"/>
    <p:sldId id="811" r:id="rId19"/>
    <p:sldId id="812" r:id="rId20"/>
    <p:sldId id="819" r:id="rId21"/>
    <p:sldId id="820" r:id="rId22"/>
    <p:sldId id="813" r:id="rId23"/>
    <p:sldId id="814" r:id="rId24"/>
    <p:sldId id="815" r:id="rId25"/>
    <p:sldId id="816" r:id="rId26"/>
    <p:sldId id="817" r:id="rId27"/>
    <p:sldId id="818" r:id="rId28"/>
    <p:sldId id="725" r:id="rId29"/>
    <p:sldId id="823" r:id="rId30"/>
    <p:sldId id="824" r:id="rId31"/>
    <p:sldId id="825" r:id="rId32"/>
    <p:sldId id="826" r:id="rId33"/>
    <p:sldId id="827" r:id="rId34"/>
    <p:sldId id="828" r:id="rId35"/>
    <p:sldId id="829" r:id="rId36"/>
    <p:sldId id="830" r:id="rId37"/>
    <p:sldId id="831" r:id="rId38"/>
    <p:sldId id="832" r:id="rId39"/>
    <p:sldId id="841" r:id="rId40"/>
    <p:sldId id="842" r:id="rId41"/>
    <p:sldId id="843" r:id="rId42"/>
    <p:sldId id="844" r:id="rId43"/>
    <p:sldId id="845" r:id="rId44"/>
    <p:sldId id="846" r:id="rId45"/>
    <p:sldId id="847" r:id="rId46"/>
    <p:sldId id="833" r:id="rId47"/>
    <p:sldId id="880" r:id="rId48"/>
    <p:sldId id="835" r:id="rId49"/>
    <p:sldId id="834" r:id="rId50"/>
    <p:sldId id="871" r:id="rId51"/>
    <p:sldId id="870" r:id="rId52"/>
    <p:sldId id="836" r:id="rId53"/>
    <p:sldId id="837" r:id="rId54"/>
    <p:sldId id="838" r:id="rId55"/>
    <p:sldId id="839" r:id="rId56"/>
    <p:sldId id="840" r:id="rId57"/>
    <p:sldId id="848" r:id="rId58"/>
    <p:sldId id="881" r:id="rId59"/>
    <p:sldId id="849" r:id="rId60"/>
    <p:sldId id="850" r:id="rId61"/>
    <p:sldId id="875" r:id="rId62"/>
    <p:sldId id="882" r:id="rId63"/>
    <p:sldId id="851" r:id="rId64"/>
    <p:sldId id="852" r:id="rId65"/>
    <p:sldId id="853" r:id="rId66"/>
    <p:sldId id="854" r:id="rId67"/>
    <p:sldId id="855" r:id="rId68"/>
    <p:sldId id="857" r:id="rId69"/>
    <p:sldId id="530" r:id="rId70"/>
  </p:sldIdLst>
  <p:sldSz cx="9144000" cy="6858000" type="screen4x3"/>
  <p:notesSz cx="6858000" cy="9144000"/>
  <p:defaultTextStyle>
    <a:defPPr>
      <a:defRPr lang="fa-I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15F"/>
    <a:srgbClr val="5AC68B"/>
    <a:srgbClr val="71C65A"/>
    <a:srgbClr val="9C63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9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608" y="11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viewProps" Target="viewProp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tableStyles" Target="tableStyles.xml"/><Relationship Id="rId7" Type="http://schemas.openxmlformats.org/officeDocument/2006/relationships/slide" Target="slides/slide4.xml"/><Relationship Id="rId7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D6EEC5F-70EC-753B-7784-FF851675B65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6C2572-AAC8-62D2-496D-0FC1ABA7CE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2A554-6392-4985-8324-63D982ED334C}" type="datetimeFigureOut">
              <a:rPr lang="en-US" smtClean="0"/>
              <a:t>11/22/2025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B2A15F-3037-2FD3-C72A-92B817D20C8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EDC3AD-D66D-EEAF-4228-FC4D0FA36D7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CC26FC-25C5-495C-B1EC-3DAF661B6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06284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1753F6B5-A36C-4870-BB3F-FBE1E60981BF}" type="datetimeFigureOut">
              <a:rPr lang="fa-IR" smtClean="0"/>
              <a:t>02/06/1447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591D6403-8B31-43F8-A480-62F91A1F679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018493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6054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7250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684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4356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8395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6800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5296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2178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2493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6890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010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4792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2157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2656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7028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5440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1824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66112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6442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990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82497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793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49151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8697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72975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47054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03856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37796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21291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14880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5503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03123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0249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28563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54215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12376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07796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16590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37743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28922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34231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07625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21642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119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07851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44701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37251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64206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75838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6665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63542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53074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35536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29883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999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291002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320996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59716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334170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578505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76223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601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6586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8666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D6403-8B31-43F8-A480-62F91A1F6796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84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jp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754" y="4175155"/>
            <a:ext cx="5390605" cy="1701479"/>
          </a:xfrm>
        </p:spPr>
        <p:txBody>
          <a:bodyPr anchor="ctr">
            <a:normAutofit/>
          </a:bodyPr>
          <a:lstStyle>
            <a:lvl1pPr algn="ctr" rtl="0">
              <a:lnSpc>
                <a:spcPct val="100000"/>
              </a:lnSpc>
              <a:defRPr sz="3600" b="1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a-I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8061" y="2145858"/>
            <a:ext cx="4522614" cy="1270904"/>
          </a:xfrm>
        </p:spPr>
        <p:txBody>
          <a:bodyPr/>
          <a:lstStyle>
            <a:lvl1pPr marL="0" indent="0" algn="ctr" rtl="0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fa-I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5D1D6-19A7-476E-97D6-D860AD3C8F50}" type="datetime1">
              <a:rPr lang="en-US" smtClean="0"/>
              <a:t>11/22/2025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مبا44نی ژنتیک پزشکی</a:t>
            </a:r>
            <a:endParaRPr lang="fa-I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2475-2463-400B-9118-00CBCEA1183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79463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1BEE-D2D8-454C-BA0A-1528C1FF427C}" type="datetime1">
              <a:rPr lang="en-US" smtClean="0"/>
              <a:t>11/22/2025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مبا44نی ژنتیک پزشکی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2475-2463-400B-9118-00CBCEA1183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14593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44879-33F6-43DC-9948-128DF76237D6}" type="datetime1">
              <a:rPr lang="en-US" smtClean="0"/>
              <a:t>11/22/2025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مبا44نی ژنتیک پزشکی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2475-2463-400B-9118-00CBCEA1183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070886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F0CD6-99A7-9BF0-9025-8F0D7EAF8B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5AAD9B-6CE9-2B81-F2AC-D0A0E3357B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694DD3-41DE-1A39-BCA4-26D42E3B2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E295C-ABBD-480A-84C1-BFE02A3D32CD}" type="datetime1">
              <a:rPr lang="en-US" smtClean="0"/>
              <a:t>11/22/2025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19F479-CF8B-A8DF-11B7-9585070F5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مبا44نی ژنتیک پزشکی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33A471-04DA-B499-17DD-801A44348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0056D-E35C-4707-B535-7A966B341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327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CA781-9CBF-86BA-18FE-E4BABBB3F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05F144-FB1C-7B70-4504-47DD1F7BFD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A15E7-B255-52C2-C2F0-B4DE76207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8E621-39ED-4544-8FC1-59C9425282CC}" type="datetime1">
              <a:rPr lang="en-US" smtClean="0"/>
              <a:t>11/22/2025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61747C-CC15-C1E0-1F27-5504C3485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مبا44نی ژنتیک پزشکی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FE5DDF-B5E6-F4DB-893A-F7B74AA8F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0056D-E35C-4707-B535-7A966B341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5632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04598-820B-BA13-2032-724E98CCB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6D382-56F6-8A32-16E9-081C0F2F3C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94D6A0-2757-9713-DAB9-D1FAF0CAD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C1B06-178A-4439-B8F1-AA6C7C49818E}" type="datetime1">
              <a:rPr lang="en-US" smtClean="0"/>
              <a:t>11/22/2025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A292E-18DC-97AA-DB88-3A894DBD7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مبا44نی ژنتیک پزشکی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DEC88F-C28F-A511-3D98-FA0C551D2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0056D-E35C-4707-B535-7A966B341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1530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4B0BF-5FE9-6D5D-BDDA-9635D7A95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216D94-ED57-2B91-90A4-FF684B5644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9DD78B-26C4-6033-B4E4-45D9044FF4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606F24-043D-11AE-9C23-F4D067E70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0E439-2EAE-4D9F-9D22-596C7E66645A}" type="datetime1">
              <a:rPr lang="en-US" smtClean="0"/>
              <a:t>11/22/2025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3BDBB5-4522-2961-7584-A24F4A6F2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مبا44نی ژنتیک پزشکی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8988DE-E687-D4FC-2143-B917680D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0056D-E35C-4707-B535-7A966B341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495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BAB10-A9B7-8D27-E6D2-0C0D613BF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86E329-1901-1D3C-0756-9BEAAA17C5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8DA385-F2DB-ABD6-BA04-5B7D58DB4D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650A9A-B017-CA30-453D-1AE723CC2F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533673-E3AB-446A-905D-E7DB777916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DF36C2-F438-DA14-1EA4-4B6C44168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48675-9A54-4E78-B4F2-8426C14910D7}" type="datetime1">
              <a:rPr lang="en-US" smtClean="0"/>
              <a:t>11/22/2025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C2F8AD-9697-4C99-4227-C7B256EEE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مبا44نی ژنتیک پزشکی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4253CB-1DF9-4327-EF28-031CE9E32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0056D-E35C-4707-B535-7A966B341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8444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5E606-ED4B-4AF6-8429-99719E9BF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E92FCF-6B9E-E99D-0C2E-B182C17B3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17708-0667-45F0-8AE0-26BC224DC7EE}" type="datetime1">
              <a:rPr lang="en-US" smtClean="0"/>
              <a:t>11/22/2025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F2E62A-2D77-A6D9-E2A2-F3F50CDCF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مبا44نی ژنتیک پزشکی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C6E20B-E109-CBEC-332A-A8D2D1F03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0056D-E35C-4707-B535-7A966B341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9360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B59AE6-5977-17D0-9193-09BF619D7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B84B0-4AD4-4306-BAE1-74EEF113EF55}" type="datetime1">
              <a:rPr lang="en-US" smtClean="0"/>
              <a:t>11/22/2025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6612E0-2D44-F427-6A97-474F19109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مبا44نی ژنتیک پزشکی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CBCA2B-75A5-6395-CFA1-43EAE7BF0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0056D-E35C-4707-B535-7A966B341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3415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9B7DD-7997-60B0-26F9-A32B6200A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D9C49-EB72-474C-D174-76D0BFDDE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631D2F-2C7F-6821-387E-5FF323FF89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46C855-78D2-DFBB-5010-A83823FCB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F4D35-EBDD-4BBE-BBDF-7614D2190D71}" type="datetime1">
              <a:rPr lang="en-US" smtClean="0"/>
              <a:t>11/22/2025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412740-F16A-C620-8267-18777B640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مبا44نی ژنتیک پزشکی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6F48DD-291F-9C2B-62B8-CE9F2D91F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0056D-E35C-4707-B535-7A966B341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408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" y="6449060"/>
            <a:ext cx="2586446" cy="4089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8537" y="1010194"/>
            <a:ext cx="7348583" cy="4905974"/>
          </a:xfrm>
        </p:spPr>
        <p:txBody>
          <a:bodyPr/>
          <a:lstStyle>
            <a:lvl1pPr marL="144000" indent="-252000" algn="r" rtl="1">
              <a:lnSpc>
                <a:spcPct val="100000"/>
              </a:lnSpc>
              <a:spcBef>
                <a:spcPts val="18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"/>
              <a:defRPr sz="2200" b="1" i="0" baseline="0">
                <a:cs typeface="+mn-cs"/>
              </a:defRPr>
            </a:lvl1pPr>
            <a:lvl2pPr marL="540000" indent="-171450" algn="r" rtl="1">
              <a:lnSpc>
                <a:spcPct val="100000"/>
              </a:lnSpc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defRPr sz="2000" baseline="0">
                <a:cs typeface="+mn-cs"/>
              </a:defRPr>
            </a:lvl2pPr>
            <a:lvl3pPr algn="r" rtl="1">
              <a:spcBef>
                <a:spcPts val="400"/>
              </a:spcBef>
              <a:defRPr sz="1800">
                <a:cs typeface="+mn-cs"/>
              </a:defRPr>
            </a:lvl3pPr>
            <a:lvl4pPr algn="r" rtl="1">
              <a:spcBef>
                <a:spcPts val="400"/>
              </a:spcBef>
              <a:defRPr sz="1400">
                <a:cs typeface="B Nazanin" panose="00000400000000000000" pitchFamily="2" charset="-78"/>
              </a:defRPr>
            </a:lvl4pPr>
            <a:lvl5pPr algn="r" rtl="1">
              <a:defRPr>
                <a:cs typeface="B Nazanin" panose="00000400000000000000" pitchFamily="2" charset="-78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a-I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2024" y="177030"/>
            <a:ext cx="434340" cy="365125"/>
          </a:xfrm>
        </p:spPr>
        <p:txBody>
          <a:bodyPr/>
          <a:lstStyle>
            <a:lvl1pPr algn="ctr">
              <a:defRPr sz="1600" b="1">
                <a:solidFill>
                  <a:schemeClr val="bg1"/>
                </a:solidFill>
              </a:defRPr>
            </a:lvl1pPr>
          </a:lstStyle>
          <a:p>
            <a:fld id="{CE059C07-2FCB-45BF-9806-88CB5B058E08}" type="slidenum">
              <a:rPr lang="fa-IR" smtClean="0"/>
              <a:pPr/>
              <a:t>‹#›</a:t>
            </a:fld>
            <a:endParaRPr lang="fa-IR" dirty="0"/>
          </a:p>
        </p:txBody>
      </p:sp>
      <p:sp>
        <p:nvSpPr>
          <p:cNvPr id="5" name="Footer Placeholder 4"/>
          <p:cNvSpPr txBox="1">
            <a:spLocks/>
          </p:cNvSpPr>
          <p:nvPr userDrawn="1"/>
        </p:nvSpPr>
        <p:spPr>
          <a:xfrm>
            <a:off x="1162592" y="146550"/>
            <a:ext cx="302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a-IR"/>
            </a:defPPr>
            <a:lvl1pPr marL="0" algn="r" defTabSz="914400" rtl="1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a-IR" sz="1400" b="1" dirty="0">
                <a:solidFill>
                  <a:schemeClr val="tx2"/>
                </a:solidFill>
              </a:rPr>
              <a:t>گروه ...................– دانشکده پزشکی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505098" y="6471294"/>
            <a:ext cx="20813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1400" b="1" dirty="0">
                <a:solidFill>
                  <a:schemeClr val="tx2"/>
                </a:solidFill>
              </a:rPr>
              <a:t>نام دانشجو:.............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895596" y="6486380"/>
            <a:ext cx="57039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a-IR" sz="1400" b="1" dirty="0">
                <a:solidFill>
                  <a:schemeClr val="tx2"/>
                </a:solidFill>
              </a:rPr>
              <a:t>عنوان پایان نامه: 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37951745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FDD9B-BAA6-B8FB-DC35-F52E615AA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2EFA94-1E34-630B-7211-DB13D3F1D6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846151-2DF2-5EDC-8E21-90DCCF6593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D5A8B4-9588-9218-DBA3-676FBB57C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99B7D-2754-4B53-B0A8-B108A599F7A0}" type="datetime1">
              <a:rPr lang="en-US" smtClean="0"/>
              <a:t>11/22/2025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35871E-7E1A-DAF3-8FB3-FF04DA935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مبا44نی ژنتیک پزشکی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84D387-F946-932F-02F6-D65B418D6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0056D-E35C-4707-B535-7A966B341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5547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A309E-B965-6F60-4A33-9EB0A3250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51BA71-8E5D-03F7-65A1-10DFD94E24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13462-FD12-F78B-1571-6E7704CB7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7DFFA-575F-4BC4-99EE-8BCA6FF15353}" type="datetime1">
              <a:rPr lang="en-US" smtClean="0"/>
              <a:t>11/22/2025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E46562-9030-0EE2-72C3-A8D57FE7B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مبا44نی ژنتیک پزشکی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264B41-C428-8FD6-A13F-A69D6546C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0056D-E35C-4707-B535-7A966B341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046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EFC08F-9187-AA7C-60EA-692D389BB5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3A2EC8-1238-81A2-B4A8-C2FADBFB7D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ECEDF-7FC0-0DE4-9F98-C9B92BE48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98D5A-8035-4F80-8A16-7360C4832EE1}" type="datetime1">
              <a:rPr lang="en-US" smtClean="0"/>
              <a:t>11/22/2025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092337-D71D-7EB5-DB87-E801804C9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مبا44نی ژنتیک پزشکی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A7FD55-9AC5-B12E-9BF3-0F3EDFA36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0056D-E35C-4707-B535-7A966B341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2176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754" y="4175155"/>
            <a:ext cx="5390605" cy="1701479"/>
          </a:xfrm>
        </p:spPr>
        <p:txBody>
          <a:bodyPr anchor="ctr">
            <a:normAutofit/>
          </a:bodyPr>
          <a:lstStyle>
            <a:lvl1pPr algn="ctr" rtl="0">
              <a:lnSpc>
                <a:spcPct val="100000"/>
              </a:lnSpc>
              <a:defRPr sz="3600" b="1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a-I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8061" y="2145858"/>
            <a:ext cx="4522614" cy="1270904"/>
          </a:xfrm>
        </p:spPr>
        <p:txBody>
          <a:bodyPr/>
          <a:lstStyle>
            <a:lvl1pPr marL="0" indent="0" algn="ctr" rtl="0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fa-I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53ABE-7108-41CA-8A98-7B287FE01FAE}" type="datetime1">
              <a:rPr lang="en-US" smtClean="0"/>
              <a:t>11/22/2025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مبا44نی ژنتیک پزشکی</a:t>
            </a:r>
            <a:endParaRPr lang="fa-I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2475-2463-400B-9118-00CBCEA1183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231397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" y="6449060"/>
            <a:ext cx="2586446" cy="4089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8537" y="1010194"/>
            <a:ext cx="7348583" cy="4905974"/>
          </a:xfrm>
        </p:spPr>
        <p:txBody>
          <a:bodyPr/>
          <a:lstStyle>
            <a:lvl1pPr marL="144000" indent="-252000" algn="r" rtl="1">
              <a:lnSpc>
                <a:spcPct val="100000"/>
              </a:lnSpc>
              <a:spcBef>
                <a:spcPts val="18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"/>
              <a:defRPr sz="2200" b="1" i="0" baseline="0">
                <a:cs typeface="+mn-cs"/>
              </a:defRPr>
            </a:lvl1pPr>
            <a:lvl2pPr marL="540000" indent="-171450" algn="r" rtl="1">
              <a:lnSpc>
                <a:spcPct val="100000"/>
              </a:lnSpc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defRPr sz="2000" baseline="0">
                <a:cs typeface="+mn-cs"/>
              </a:defRPr>
            </a:lvl2pPr>
            <a:lvl3pPr algn="r" rtl="1">
              <a:spcBef>
                <a:spcPts val="400"/>
              </a:spcBef>
              <a:defRPr sz="1800">
                <a:cs typeface="+mn-cs"/>
              </a:defRPr>
            </a:lvl3pPr>
            <a:lvl4pPr algn="r" rtl="1">
              <a:spcBef>
                <a:spcPts val="400"/>
              </a:spcBef>
              <a:defRPr sz="1400">
                <a:cs typeface="B Nazanin" panose="00000400000000000000" pitchFamily="2" charset="-78"/>
              </a:defRPr>
            </a:lvl4pPr>
            <a:lvl5pPr algn="r" rtl="1">
              <a:defRPr>
                <a:cs typeface="B Nazanin" panose="00000400000000000000" pitchFamily="2" charset="-78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a-I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2024" y="177030"/>
            <a:ext cx="434340" cy="365125"/>
          </a:xfrm>
        </p:spPr>
        <p:txBody>
          <a:bodyPr/>
          <a:lstStyle>
            <a:lvl1pPr algn="ctr">
              <a:defRPr sz="1600" b="1">
                <a:solidFill>
                  <a:schemeClr val="bg1"/>
                </a:solidFill>
              </a:defRPr>
            </a:lvl1pPr>
          </a:lstStyle>
          <a:p>
            <a:fld id="{CE059C07-2FCB-45BF-9806-88CB5B058E08}" type="slidenum">
              <a:rPr lang="fa-IR" smtClean="0"/>
              <a:pPr/>
              <a:t>‹#›</a:t>
            </a:fld>
            <a:endParaRPr lang="fa-IR" dirty="0"/>
          </a:p>
        </p:txBody>
      </p:sp>
      <p:sp>
        <p:nvSpPr>
          <p:cNvPr id="5" name="Footer Placeholder 4"/>
          <p:cNvSpPr txBox="1">
            <a:spLocks/>
          </p:cNvSpPr>
          <p:nvPr userDrawn="1"/>
        </p:nvSpPr>
        <p:spPr>
          <a:xfrm>
            <a:off x="1162592" y="146550"/>
            <a:ext cx="302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a-IR"/>
            </a:defPPr>
            <a:lvl1pPr marL="0" algn="r" defTabSz="914400" rtl="1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a-IR" sz="1400" b="1" dirty="0">
                <a:solidFill>
                  <a:schemeClr val="tx2"/>
                </a:solidFill>
              </a:rPr>
              <a:t>گروه ...................– دانشکده پزشکی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505098" y="6471294"/>
            <a:ext cx="20813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1400" b="1" dirty="0">
                <a:solidFill>
                  <a:schemeClr val="tx2"/>
                </a:solidFill>
              </a:rPr>
              <a:t>نام دانشجو:.............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895596" y="6486380"/>
            <a:ext cx="57039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a-IR" sz="1400" b="1" dirty="0">
                <a:solidFill>
                  <a:schemeClr val="tx2"/>
                </a:solidFill>
              </a:rPr>
              <a:t>عنوان پایان نامه: 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13087861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2502219"/>
            <a:ext cx="4191952" cy="2852737"/>
          </a:xfrm>
        </p:spPr>
        <p:txBody>
          <a:bodyPr anchor="b"/>
          <a:lstStyle>
            <a:lvl1pPr>
              <a:defRPr sz="4500">
                <a:solidFill>
                  <a:schemeClr val="tx2"/>
                </a:solidFill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fa-I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5381945"/>
            <a:ext cx="4191952" cy="783724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15482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DA391-A350-4DD8-9D31-F3996B628E19}" type="datetime1">
              <a:rPr lang="en-US" smtClean="0"/>
              <a:t>11/22/2025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مبا44نی ژنتیک پزشکی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2475-2463-400B-9118-00CBCEA1183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92097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89054-4375-4262-A0F6-129784CDB474}" type="datetime1">
              <a:rPr lang="en-US" smtClean="0"/>
              <a:t>11/22/2025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مبا44نی ژنتیک پزشکی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2475-2463-400B-9118-00CBCEA1183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130077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E593D-FC78-4CA8-BDAE-4255E3E88384}" type="datetime1">
              <a:rPr lang="en-US" smtClean="0"/>
              <a:t>11/22/2025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مبا44نی ژنتیک پزشکی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2475-2463-400B-9118-00CBCEA1183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822069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4F495-8036-4B3C-AE8A-AFA086A3FC67}" type="datetime1">
              <a:rPr lang="en-US" smtClean="0"/>
              <a:t>11/22/2025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مبا44نی ژنتیک پزشکی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2475-2463-400B-9118-00CBCEA1183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44567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2502219"/>
            <a:ext cx="4191952" cy="2852737"/>
          </a:xfrm>
        </p:spPr>
        <p:txBody>
          <a:bodyPr anchor="b"/>
          <a:lstStyle>
            <a:lvl1pPr>
              <a:defRPr sz="4500">
                <a:solidFill>
                  <a:schemeClr val="tx2"/>
                </a:solidFill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fa-I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5381945"/>
            <a:ext cx="4191952" cy="783724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52531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FB9F7-4833-4D8F-B028-7E039F353522}" type="datetime1">
              <a:rPr lang="en-US" smtClean="0"/>
              <a:t>11/22/2025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مبا44نی ژنتیک پزشکی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2475-2463-400B-9118-00CBCEA1183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278976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09FFF-0D99-4939-A1DA-B25B6D1517EB}" type="datetime1">
              <a:rPr lang="en-US" smtClean="0"/>
              <a:t>11/22/2025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مبا44نی ژنتیک پزشکی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2475-2463-400B-9118-00CBCEA1183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590467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32D25-29D1-4527-A2BF-3726388171AF}" type="datetime1">
              <a:rPr lang="en-US" smtClean="0"/>
              <a:t>11/22/2025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مبا44نی ژنتیک پزشکی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2475-2463-400B-9118-00CBCEA1183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031829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5E5C2-A2A7-4FFB-B592-9B350D98EFDA}" type="datetime1">
              <a:rPr lang="en-US" smtClean="0"/>
              <a:t>11/22/2025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مبا44نی ژنتیک پزشکی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2475-2463-400B-9118-00CBCEA1183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63883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4C7FF-7C2E-4C42-B978-B63FC6170C96}" type="datetime1">
              <a:rPr lang="en-US" smtClean="0"/>
              <a:t>11/22/2025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مبا44نی ژنتیک پزشکی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2475-2463-400B-9118-00CBCEA1183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23117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07DAF-59D4-4026-98CF-39CB92EE7C9B}" type="datetime1">
              <a:rPr lang="en-US" smtClean="0"/>
              <a:t>11/22/2025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مبا44نی ژنتیک پزشکی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2475-2463-400B-9118-00CBCEA1183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66981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737F2-0C82-4437-9C38-9104E18F523A}" type="datetime1">
              <a:rPr lang="en-US" smtClean="0"/>
              <a:t>11/22/2025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مبا44نی ژنتیک پزشکی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2475-2463-400B-9118-00CBCEA1183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35643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مبا44نی ژنتیک پزشکی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4979" y="6461489"/>
            <a:ext cx="2057400" cy="365125"/>
          </a:xfrm>
        </p:spPr>
        <p:txBody>
          <a:bodyPr/>
          <a:lstStyle>
            <a:lvl1pPr>
              <a:defRPr sz="1800"/>
            </a:lvl1pPr>
          </a:lstStyle>
          <a:p>
            <a:fld id="{787A2475-2463-400B-9118-00CBCEA11836}" type="slidenum">
              <a:rPr lang="fa-IR" smtClean="0"/>
              <a:pPr/>
              <a:t>‹#›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906961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113B-3468-426F-A08C-A94C763E7575}" type="datetime1">
              <a:rPr lang="en-US" smtClean="0"/>
              <a:t>11/22/2025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مبا44نی ژنتیک پزشکی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2475-2463-400B-9118-00CBCEA1183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87187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7B3C7-9DC1-4CD2-98D0-AFBB9B5C269E}" type="datetime1">
              <a:rPr lang="en-US" smtClean="0"/>
              <a:t>11/22/2025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مبا44نی ژنتیک پزشکی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2475-2463-400B-9118-00CBCEA1183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44286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85174-9215-4C04-9ECD-F3C28DC28210}" type="datetime1">
              <a:rPr lang="en-US" smtClean="0"/>
              <a:t>11/22/2025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a-IR"/>
              <a:t>مبا44نی ژنتیک پزشکی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A2475-2463-400B-9118-00CBCEA1183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26913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B3E2DE-B120-FC12-842B-A4C6774FF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36F983-0474-4370-AE9F-A719E8C2DA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9D144D-ADAB-0A9F-04FB-FCF730670A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2D622-2240-48D2-8B34-B89783A43567}" type="datetime1">
              <a:rPr lang="en-US" smtClean="0"/>
              <a:t>11/22/2025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0C820E-CFFA-D773-7E4D-13E50BA844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a-IR"/>
              <a:t>مبا44نی ژنتیک پزشکی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6C703B-86D1-6104-91CB-68284D6D9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0056D-E35C-4707-B535-7A966B341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634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AE861-CEB8-4B23-939E-74364D65F00F}" type="datetime1">
              <a:rPr lang="en-US" smtClean="0"/>
              <a:t>11/22/2025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a-IR"/>
              <a:t>مبا44نی ژنتیک پزشکی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A2475-2463-400B-9118-00CBCEA1183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80474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7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21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8.png"/><Relationship Id="rId7" Type="http://schemas.microsoft.com/office/2007/relationships/hdphoto" Target="../media/hdphoto9.wd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microsoft.com/office/2007/relationships/hdphoto" Target="../media/hdphoto10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riyamstudycentre.com/2021/12/vitamin-b12.html" TargetMode="External"/><Relationship Id="rId3" Type="http://schemas.openxmlformats.org/officeDocument/2006/relationships/image" Target="../media/image8.png"/><Relationship Id="rId7" Type="http://schemas.openxmlformats.org/officeDocument/2006/relationships/hyperlink" Target="https://www.priyamstudycentre.com/2021/12/riboflavin.html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priyamstudycentre.com/2021/11/folic-acid-folate.html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cancer.gov/publications/dictionaries/cancer-terms/def/bone-marrow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11.wd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cancer.gov/publications/dictionaries/cancer-terms/def/bone-marrow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12.wdp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13.wdp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8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15.wdp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16.wdp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3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17.wdp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1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image" Target="../media/image8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57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19.wdp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4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5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6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8C6E1E7-6DD2-D409-5596-00870231C3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868764"/>
            <a:ext cx="7315200" cy="46577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758B2B-056A-31EE-242B-1154105D6E26}"/>
              </a:ext>
            </a:extLst>
          </p:cNvPr>
          <p:cNvSpPr txBox="1"/>
          <p:nvPr/>
        </p:nvSpPr>
        <p:spPr>
          <a:xfrm>
            <a:off x="1573696" y="652590"/>
            <a:ext cx="59966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bad news is time flies!</a:t>
            </a:r>
          </a:p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 the good news is you’re the pilot!</a:t>
            </a:r>
          </a:p>
        </p:txBody>
      </p:sp>
    </p:spTree>
    <p:extLst>
      <p:ext uri="{BB962C8B-B14F-4D97-AF65-F5344CB8AC3E}">
        <p14:creationId xmlns:p14="http://schemas.microsoft.com/office/powerpoint/2010/main" val="1824534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09F7520-D4C0-64B8-393C-2EC8B5BDA9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006" y="1170084"/>
            <a:ext cx="6594021" cy="494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300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A7C13AF-92CA-DB4E-A39C-05D7409551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4461" y="859221"/>
            <a:ext cx="7335078" cy="550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143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CCE4AF-3B8C-A328-EA24-EF4B07C9F4B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122" b="13561"/>
          <a:stretch/>
        </p:blipFill>
        <p:spPr>
          <a:xfrm>
            <a:off x="644979" y="1205949"/>
            <a:ext cx="8249339" cy="490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311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10AEC08-7EBC-0B36-BF6B-8FC8B92039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8278" y="1183495"/>
            <a:ext cx="6767444" cy="507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862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4C218CA-17DB-4E8D-731D-978653934B3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b="3547"/>
          <a:stretch/>
        </p:blipFill>
        <p:spPr>
          <a:xfrm>
            <a:off x="998773" y="1020417"/>
            <a:ext cx="7146453" cy="523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5677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1B612C-681A-F88E-5119-6480A88C1B8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3188" t="26349" r="40724" b="38245"/>
          <a:stretch/>
        </p:blipFill>
        <p:spPr>
          <a:xfrm>
            <a:off x="733307" y="1152920"/>
            <a:ext cx="7677386" cy="331604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E03D6-2F33-33ED-590D-401B1082E3B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3188" t="66046" r="39565" b="18745"/>
          <a:stretch/>
        </p:blipFill>
        <p:spPr>
          <a:xfrm>
            <a:off x="733307" y="4686405"/>
            <a:ext cx="8018118" cy="127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1107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D44C06-BB67-DD00-8799-355A9600CF75}"/>
              </a:ext>
            </a:extLst>
          </p:cNvPr>
          <p:cNvSpPr txBox="1"/>
          <p:nvPr/>
        </p:nvSpPr>
        <p:spPr>
          <a:xfrm>
            <a:off x="2176670" y="717808"/>
            <a:ext cx="47906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Lower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Hemoglobin Levels </a:t>
            </a:r>
            <a:r>
              <a:rPr lang="en-US" sz="2800" b="0" i="0" dirty="0">
                <a:solidFill>
                  <a:srgbClr val="222222"/>
                </a:solidFill>
                <a:effectLst/>
                <a:latin typeface="Georgia" panose="02040502050405020303" pitchFamily="18" charset="0"/>
              </a:rPr>
              <a:t>(hypoxia)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805942-4C6F-3145-515F-4BF19D50A773}"/>
              </a:ext>
            </a:extLst>
          </p:cNvPr>
          <p:cNvSpPr txBox="1"/>
          <p:nvPr/>
        </p:nvSpPr>
        <p:spPr>
          <a:xfrm>
            <a:off x="644979" y="1892875"/>
            <a:ext cx="8303823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dirty="0">
                <a:solidFill>
                  <a:schemeClr val="accent2">
                    <a:lumMod val="75000"/>
                  </a:schemeClr>
                </a:solidFill>
                <a:effectLst/>
                <a:latin typeface="Georgia" panose="02040502050405020303" pitchFamily="18" charset="0"/>
              </a:rPr>
              <a:t>Lower hemoglobin levels may be developed due to: </a:t>
            </a:r>
          </a:p>
          <a:p>
            <a:pPr algn="l"/>
            <a:endParaRPr lang="en-US" b="0" i="0" dirty="0">
              <a:solidFill>
                <a:srgbClr val="222222"/>
              </a:solidFill>
              <a:effectLst/>
              <a:latin typeface="Georgia" panose="02040502050405020303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b="0" i="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  <a:t>Red blood cells die earlier than the normal </a:t>
            </a:r>
            <a:r>
              <a:rPr lang="en-US" b="0" i="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life span </a:t>
            </a:r>
            <a:r>
              <a:rPr lang="en-US" b="0" i="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  <a:t>of </a:t>
            </a:r>
            <a:r>
              <a:rPr lang="en-US" b="0" i="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100 to 120 days </a:t>
            </a:r>
            <a:r>
              <a:rPr lang="en-US" b="0" i="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  <a:t>(hemolytic anemia).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en-US" b="0" i="0" dirty="0">
              <a:solidFill>
                <a:srgbClr val="444444"/>
              </a:solidFill>
              <a:effectLst/>
              <a:latin typeface="Georgia" panose="02040502050405020303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b="0" i="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  <a:t>Hemoglobin levels for </a:t>
            </a:r>
            <a:r>
              <a:rPr lang="en-US" b="0" i="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women</a:t>
            </a:r>
            <a:r>
              <a:rPr lang="en-US" b="0" i="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  <a:t> are lowered due to </a:t>
            </a:r>
            <a:r>
              <a:rPr lang="en-US" b="0" i="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blood loss </a:t>
            </a:r>
            <a:r>
              <a:rPr lang="en-US" b="0" i="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  <a:t>during monthly </a:t>
            </a:r>
            <a:r>
              <a:rPr lang="en-US" b="0" i="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periods</a:t>
            </a:r>
            <a:r>
              <a:rPr lang="en-US" b="0" i="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  <a:t> and </a:t>
            </a:r>
            <a:r>
              <a:rPr lang="en-US" b="0" i="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childbirth</a:t>
            </a:r>
            <a:r>
              <a:rPr lang="en-US" b="0" i="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  <a:t>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en-US" b="0" i="0" dirty="0">
              <a:solidFill>
                <a:srgbClr val="444444"/>
              </a:solidFill>
              <a:effectLst/>
              <a:latin typeface="Georgia" panose="02040502050405020303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b="0" i="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Chronic kidney disease </a:t>
            </a:r>
            <a:r>
              <a:rPr lang="en-US" b="0" i="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  <a:t>prevents us from making red blood cells.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en-US" b="0" i="0" dirty="0">
              <a:solidFill>
                <a:srgbClr val="444444"/>
              </a:solidFill>
              <a:effectLst/>
              <a:latin typeface="Georgia" panose="02040502050405020303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b="0" i="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  <a:t>When </a:t>
            </a:r>
            <a:r>
              <a:rPr lang="en-US" b="0" i="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bone marrow </a:t>
            </a:r>
            <a:r>
              <a:rPr lang="en-US" b="0" i="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  <a:t>does not produce new red blood cells or RBCs, it causes </a:t>
            </a:r>
            <a:r>
              <a:rPr lang="en-US" b="0" i="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leukemia</a:t>
            </a:r>
            <a:r>
              <a:rPr lang="en-US" b="0" i="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  <a:t> and other types of </a:t>
            </a:r>
            <a:r>
              <a:rPr lang="en-US" b="0" i="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cancers</a:t>
            </a:r>
            <a:r>
              <a:rPr lang="en-US" b="0" i="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  <a:t>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en-US" b="0" i="0" dirty="0">
              <a:solidFill>
                <a:srgbClr val="444444"/>
              </a:solidFill>
              <a:effectLst/>
              <a:latin typeface="Georgia" panose="02040502050405020303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b="0" i="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Poor nutrition </a:t>
            </a:r>
            <a:r>
              <a:rPr lang="en-US" b="0" i="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  <a:t>in our diet or eating food that has a low level of iron, </a:t>
            </a:r>
            <a:r>
              <a:rPr lang="en-US" b="0" i="0" u="none" strike="noStrike" dirty="0">
                <a:solidFill>
                  <a:srgbClr val="14599D"/>
                </a:solidFill>
                <a:effectLst/>
                <a:latin typeface="Georgia" panose="02040502050405020303" pitchFamily="18" charset="0"/>
                <a:hlinkClick r:id="rId6"/>
              </a:rPr>
              <a:t>folic acid</a:t>
            </a:r>
            <a:r>
              <a:rPr lang="en-US" b="0" i="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  <a:t> (folate), vitamin B</a:t>
            </a:r>
            <a:r>
              <a:rPr lang="en-US" b="0" i="0" baseline="-2500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  <a:t>2</a:t>
            </a:r>
            <a:r>
              <a:rPr lang="en-US" b="0" i="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  <a:t> (</a:t>
            </a:r>
            <a:r>
              <a:rPr lang="en-US" b="0" i="0" u="none" strike="noStrike" dirty="0">
                <a:solidFill>
                  <a:srgbClr val="14599D"/>
                </a:solidFill>
                <a:effectLst/>
                <a:latin typeface="Georgia" panose="02040502050405020303" pitchFamily="18" charset="0"/>
                <a:hlinkClick r:id="rId7"/>
              </a:rPr>
              <a:t>riboflavin</a:t>
            </a:r>
            <a:r>
              <a:rPr lang="en-US" b="0" i="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  <a:t>), </a:t>
            </a:r>
            <a:r>
              <a:rPr lang="en-US" b="0" i="0" u="none" strike="noStrike" dirty="0">
                <a:solidFill>
                  <a:srgbClr val="14599D"/>
                </a:solidFill>
                <a:effectLst/>
                <a:latin typeface="Georgia" panose="02040502050405020303" pitchFamily="18" charset="0"/>
                <a:hlinkClick r:id="rId8"/>
              </a:rPr>
              <a:t>vitamin B</a:t>
            </a:r>
            <a:r>
              <a:rPr lang="en-US" b="0" i="0" u="none" strike="noStrike" baseline="-25000" dirty="0">
                <a:solidFill>
                  <a:srgbClr val="14599D"/>
                </a:solidFill>
                <a:effectLst/>
                <a:latin typeface="Georgia" panose="02040502050405020303" pitchFamily="18" charset="0"/>
                <a:hlinkClick r:id="rId8"/>
              </a:rPr>
              <a:t>12</a:t>
            </a:r>
            <a:r>
              <a:rPr lang="en-US" b="0" i="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  <a:t>, or vitamin B</a:t>
            </a:r>
            <a:r>
              <a:rPr lang="en-US" b="0" i="0" baseline="-2500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  <a:t>6</a:t>
            </a:r>
            <a:r>
              <a:rPr lang="en-US" b="0" i="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23267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D39DDB-CAED-275C-AA7B-5FE970A831B9}"/>
              </a:ext>
            </a:extLst>
          </p:cNvPr>
          <p:cNvSpPr txBox="1"/>
          <p:nvPr/>
        </p:nvSpPr>
        <p:spPr>
          <a:xfrm>
            <a:off x="971526" y="2027629"/>
            <a:ext cx="757612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Georgia" panose="02040502050405020303" pitchFamily="18" charset="0"/>
              </a:rPr>
              <a:t>Common reasons for high hemoglobin levels,</a:t>
            </a:r>
          </a:p>
          <a:p>
            <a:pPr algn="l"/>
            <a:endParaRPr lang="en-US" b="0" i="0" dirty="0">
              <a:solidFill>
                <a:srgbClr val="222222"/>
              </a:solidFill>
              <a:effectLst/>
              <a:latin typeface="Georgia" panose="02040502050405020303" pitchFamily="18" charset="0"/>
            </a:endParaRPr>
          </a:p>
          <a:p>
            <a:pPr marL="285750" indent="-285750" algn="l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b="0" i="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  <a:t>A rare </a:t>
            </a:r>
            <a:r>
              <a:rPr lang="en-US" b="0" i="0" u="none" strike="noStrike" dirty="0">
                <a:solidFill>
                  <a:srgbClr val="14599D"/>
                </a:solidFill>
                <a:effectLst/>
                <a:latin typeface="Georgia" panose="02040502050405020303" pitchFamily="18" charset="0"/>
                <a:hlinkClick r:id="rId6"/>
              </a:rPr>
              <a:t>bone marrow</a:t>
            </a:r>
            <a:r>
              <a:rPr lang="en-US" b="0" i="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  <a:t> disease that produces too many red blood cells (RBCs).</a:t>
            </a:r>
          </a:p>
          <a:p>
            <a:pPr marL="285750" indent="-285750" algn="l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b="0" i="0" dirty="0">
              <a:solidFill>
                <a:srgbClr val="444444"/>
              </a:solidFill>
              <a:effectLst/>
              <a:latin typeface="Georgia" panose="02040502050405020303" pitchFamily="18" charset="0"/>
            </a:endParaRPr>
          </a:p>
          <a:p>
            <a:pPr marL="285750" indent="-285750" algn="l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b="0" i="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Congenital heart disease </a:t>
            </a:r>
            <a:r>
              <a:rPr lang="en-US" b="0" i="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  <a:t>is present at the time of birth.</a:t>
            </a:r>
          </a:p>
          <a:p>
            <a:pPr marL="285750" indent="-285750" algn="l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b="0" i="0" dirty="0">
              <a:solidFill>
                <a:srgbClr val="444444"/>
              </a:solidFill>
              <a:effectLst/>
              <a:latin typeface="Georgia" panose="02040502050405020303" pitchFamily="18" charset="0"/>
            </a:endParaRPr>
          </a:p>
          <a:p>
            <a:pPr marL="285750" indent="-285750" algn="l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b="0" i="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  <a:t>Failure of the right side of the heart.</a:t>
            </a:r>
          </a:p>
          <a:p>
            <a:pPr marL="285750" indent="-285750" algn="l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b="0" i="0" dirty="0">
              <a:solidFill>
                <a:srgbClr val="444444"/>
              </a:solidFill>
              <a:effectLst/>
              <a:latin typeface="Georgia" panose="02040502050405020303" pitchFamily="18" charset="0"/>
            </a:endParaRPr>
          </a:p>
          <a:p>
            <a:pPr marL="285750" indent="-285750" algn="l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b="0" i="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  <a:t>Lung diseases like </a:t>
            </a:r>
            <a:r>
              <a:rPr lang="en-US" b="0" i="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chronic obstructive pulmonary disease (COPD)</a:t>
            </a:r>
            <a:r>
              <a:rPr lang="en-US" b="0" i="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  <a:t>, </a:t>
            </a:r>
            <a:r>
              <a:rPr lang="en-US" b="0" i="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emphysema</a:t>
            </a:r>
            <a:r>
              <a:rPr lang="en-US" b="0" i="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  <a:t>, and </a:t>
            </a:r>
            <a:r>
              <a:rPr lang="en-US" b="0" i="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pulmonary fibrosis</a:t>
            </a:r>
            <a:r>
              <a:rPr lang="en-US" b="0" i="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  <a:t>.</a:t>
            </a:r>
          </a:p>
          <a:p>
            <a:pPr marL="285750" indent="-285750" algn="l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b="0" i="0" dirty="0">
              <a:solidFill>
                <a:srgbClr val="444444"/>
              </a:solidFill>
              <a:effectLst/>
              <a:latin typeface="Georgia" panose="02040502050405020303" pitchFamily="18" charset="0"/>
            </a:endParaRPr>
          </a:p>
          <a:p>
            <a:pPr marL="285750" indent="-285750" algn="l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b="0" i="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Kidney tumors</a:t>
            </a:r>
            <a:r>
              <a:rPr lang="en-US" b="0" i="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  <a:t>, </a:t>
            </a:r>
            <a:r>
              <a:rPr lang="en-US" b="0" i="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dehydration</a:t>
            </a:r>
            <a:r>
              <a:rPr lang="en-US" b="0" i="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  <a:t>, and smoking cause high levels of hemoglobin in the blood.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B09031-EE76-F42F-E7FE-F3476407923E}"/>
              </a:ext>
            </a:extLst>
          </p:cNvPr>
          <p:cNvSpPr txBox="1"/>
          <p:nvPr/>
        </p:nvSpPr>
        <p:spPr>
          <a:xfrm>
            <a:off x="2176670" y="967636"/>
            <a:ext cx="47906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Hemoglobin Levels</a:t>
            </a:r>
          </a:p>
        </p:txBody>
      </p:sp>
    </p:spTree>
    <p:extLst>
      <p:ext uri="{BB962C8B-B14F-4D97-AF65-F5344CB8AC3E}">
        <p14:creationId xmlns:p14="http://schemas.microsoft.com/office/powerpoint/2010/main" val="3826056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D39DDB-CAED-275C-AA7B-5FE970A831B9}"/>
              </a:ext>
            </a:extLst>
          </p:cNvPr>
          <p:cNvSpPr txBox="1"/>
          <p:nvPr/>
        </p:nvSpPr>
        <p:spPr>
          <a:xfrm>
            <a:off x="503583" y="1844018"/>
            <a:ext cx="446598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Inherited hemoglobin disorders fall into two main groups: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endParaRPr lang="en-US" dirty="0">
              <a:solidFill>
                <a:srgbClr val="222222"/>
              </a:solidFill>
              <a:latin typeface="Georgia" panose="02040502050405020303" pitchFamily="18" charset="0"/>
              <a:cs typeface="B Nazanin"/>
            </a:endParaRPr>
          </a:p>
          <a:p>
            <a:pPr marL="342900" indent="-342900">
              <a:buClr>
                <a:srgbClr val="FF0000"/>
              </a:buClr>
              <a:buFont typeface="+mj-lt"/>
              <a:buAutoNum type="arabicPeriod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The structural hemoglobin variants </a:t>
            </a:r>
          </a:p>
          <a:p>
            <a:pPr marL="342900" indent="-342900">
              <a:buClr>
                <a:srgbClr val="FF0000"/>
              </a:buClr>
              <a:buFont typeface="+mj-lt"/>
              <a:buAutoNum type="arabicPeriod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The thalassemia</a:t>
            </a:r>
          </a:p>
          <a:p>
            <a:pPr marL="742950" lvl="1" indent="-285750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B Nazanin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endParaRPr lang="en-US" dirty="0">
              <a:solidFill>
                <a:srgbClr val="222222"/>
              </a:solidFill>
              <a:latin typeface="Georgia" panose="02040502050405020303" pitchFamily="18" charset="0"/>
              <a:cs typeface="B Nazanin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They all follow a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recessive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 form of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inheritance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endParaRPr lang="en-US" dirty="0">
              <a:solidFill>
                <a:srgbClr val="222222"/>
              </a:solidFill>
              <a:latin typeface="Georgia" panose="02040502050405020303" pitchFamily="18" charset="0"/>
              <a:cs typeface="B Nazanin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Those with a single defective globin gene—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carriers or heterozygotes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—are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symptomless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B09031-EE76-F42F-E7FE-F3476407923E}"/>
              </a:ext>
            </a:extLst>
          </p:cNvPr>
          <p:cNvSpPr txBox="1"/>
          <p:nvPr/>
        </p:nvSpPr>
        <p:spPr>
          <a:xfrm>
            <a:off x="1446143" y="1001689"/>
            <a:ext cx="62517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What are the 2 main disorders of Hb?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B7D191-FA2F-7ECC-8323-A2C7067B3FF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3333" t="56767" r="45362" b="14363"/>
          <a:stretch/>
        </p:blipFill>
        <p:spPr>
          <a:xfrm>
            <a:off x="5104208" y="2319131"/>
            <a:ext cx="3696805" cy="281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7826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D39DDB-CAED-275C-AA7B-5FE970A831B9}"/>
              </a:ext>
            </a:extLst>
          </p:cNvPr>
          <p:cNvSpPr txBox="1"/>
          <p:nvPr/>
        </p:nvSpPr>
        <p:spPr>
          <a:xfrm>
            <a:off x="971526" y="2027629"/>
            <a:ext cx="757612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Common reasons for high hemoglobin levels,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B Nazanin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A rare 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4599D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  <a:hlinkClick r:id="rId6"/>
              </a:rPr>
              <a:t>bone marrow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 disease that produces too many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red blood cells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(RBCs).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44444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B Nazanin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Congenital heart disease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is present at the time of birth.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44444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B Nazanin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Failure of the right side of the heart.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44444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B Nazanin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Lung diseases like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chronic obstructive pulmonary disease (COPD)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emphysema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, and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pulmonary fibrosis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44444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B Nazanin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Kidney tumors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dehydration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, and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smoking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B Nazanin"/>
              </a:rPr>
              <a:t> cause high levels of hemoglobin in the blood.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B09031-EE76-F42F-E7FE-F3476407923E}"/>
              </a:ext>
            </a:extLst>
          </p:cNvPr>
          <p:cNvSpPr txBox="1"/>
          <p:nvPr/>
        </p:nvSpPr>
        <p:spPr>
          <a:xfrm>
            <a:off x="2176670" y="967636"/>
            <a:ext cx="47906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High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Hemoglobin Levels</a:t>
            </a:r>
          </a:p>
        </p:txBody>
      </p:sp>
    </p:spTree>
    <p:extLst>
      <p:ext uri="{BB962C8B-B14F-4D97-AF65-F5344CB8AC3E}">
        <p14:creationId xmlns:p14="http://schemas.microsoft.com/office/powerpoint/2010/main" val="4085860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14464" y="1060428"/>
            <a:ext cx="3124200" cy="26765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Subtitle 2"/>
          <p:cNvSpPr txBox="1">
            <a:spLocks/>
          </p:cNvSpPr>
          <p:nvPr/>
        </p:nvSpPr>
        <p:spPr>
          <a:xfrm>
            <a:off x="533475" y="335922"/>
            <a:ext cx="3259871" cy="80180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1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363764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دانشگاه علوم پزشکی هرمزگان</a:t>
            </a:r>
          </a:p>
          <a:p>
            <a:pPr marL="0" marR="0" lvl="0" indent="0" algn="r" defTabSz="685800" rtl="1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a-IR" b="1" i="0" u="none" strike="noStrike" kern="1200" cap="none" spc="0" normalizeH="0" baseline="0" noProof="0" dirty="0">
                <a:ln>
                  <a:noFill/>
                </a:ln>
                <a:solidFill>
                  <a:srgbClr val="363764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دانشکده پزشکی- گروه آموزشی ژنتیک پزشگی</a:t>
            </a:r>
          </a:p>
        </p:txBody>
      </p:sp>
      <p:sp>
        <p:nvSpPr>
          <p:cNvPr id="12" name="AutoShape 6" descr="data:image/png;base64,iVBORw0KGgoAAAANSUhEUgAAAMgAAAB5CAMAAABLEJ58AAAAaVBMVEX///8AAAD8/Pzw8PCysrL5+fnr6+v09PTi4uKnp6fm5ubGxsaqqqo8PDzLy8t4eHiRkZEVFRVBQUFQUFCcnJx+fn67u7vS0tJVVVXa2tptbW2EhISKiopiYmJHR0czMzMnJycgICANDQ23175CAAALnUlEQVR4nO1c2ZqrKBAGBPct7uKavP9DDosrkj7pTs5ozzd1k5go1k/tBQrA//Q/6cmqMTrr3qj82FAm7uBgfmy4b1L8CLD7gWm0QjpACIPTgFB2dxhh961BrKIZoaDE+BBf36ZcMhBQ78dD2G0KZ0qsD/L2LYoWHiD17G9fbpXODW7oEkCYXPLvycWNuweE1wDSQoXy8jV7tWwnUK8900Yycf90y0zahH+8rHaoAqEbzpWIw29/8yw/va9MPYa2fsIR89TEdfqdYcB7H7ugOxeIkMiDm0a5n+S+LbRqUjvdXhQP6tT8j+4CqvWQNk7cLNmyGNBSCZWmn447FLcKm0T+dzIQoVqwWI7teDfh98ybbR/VTrWXRZDjjSaJ64LLAOGhIduxm0bi36zbywLScJ8OXA4Ip7rd+TF4H/Ygek3AuSQQAAyv2XumlcZV3bZ0USCMUJgfsNz69lkecxUgdn34zywUjaoyT5vx23wiJJDT0vgFSPygpbWyiYxib933JHOJZgBiFumdx0F6FSBccSIsFcfGu2QSPiJHq1GodBaNugqQyecONERFt08HU2zrNSqu7vKM5EJAPL2LCiKstV8zzDYZPJdIdBEgJHSGA4yo0NfAZbOPM4F1ESB44m/LXB/pGyxuGO28ctBJw7oEEF8erLnJvSm0LBHc7Ozn1hazF7gQkFr628cQhTpHi4xQzbeyzXknA8k2QGLxvfW0xZFb5PeDDSUbE7qQRMTXRncWKTrFE0xmUq3nXAzI7ZjW2oVanw+RbzuyBsuW00SHbHiv0/cG+QoQNesjmKpemXoiPhpCKOPCeXMuEKwA2XJCbH8fLlhl264+2RYR0ZkPJZDv9/g+RFsg6Y4x06GKj6r8cisvIq1iPrwQEPnd4R0fG/c7DI+kwwdnJr3cfHQhIKa0X1pk+9wXprG2JrwgEGd7sCdeh+i7bmZ/PSBTigKKREHxpA7hZMq2cT4fXwLIYuHGNgXuCm1NyIkUdMK8eLFrAWHkSrNo9CsMPILYeG3irYmAADIeK/9/iYoDEK4x6RdrC16+jZDu7jp4/9za6jep2NkImCpFrDlTRPN6n60MmwWI9goSWYGg6Dk7YbwP9EPmgrWYl0BOlsiqWqaw8qONW3Y27JbZhl5p1V9MIsLUqdI0IV68D/RwcA5GdAkgq0QEkH7LJanj5NA6fWSHkUScHy4DRKgWXFyvFWajCgKq/kFSfAWJrPNrCL6nlNZtKlUWzey2DqEvvoKxbxRFVlpB6NbxXQGRNpxNa4qGqnJdDQiZ2j2JshXg0cwZsCHP6JWRBJCzA+J2domyastB9PnKIJqTZGWkywEBxNnDGGNvX8jbVwQie9fx/kfTWXq7Q1QeqhFXC+QSuVZ8/EN4r7jQrSfIawLlVwnkz7s//hI9AyLsQLu0OC2yHbzWNYGY3DNFugtQKU0oUDtYwkZuJwNp1Z9D3ZwDXkHSKUQeIrvoImsalf8S+XognkaziI3XJYXuMFJ2rkQcPZDiMOkupvfVJdNjY8W5JBAhETqXJcTEu6TrdtArMLmHywGRfV1pJC7er7XBTqa4iFiCDNPkyQs+10bwAgQZrmvbdhlymhpcPrEOKyMsSKZpzykRFATBEIQXApKr/H6HiosA4d0pdTXnlwHx/ytAPiQRfDoQGdlzlhs2t3EcBAUzJcn9yPNj6KIoz/M2zhzH8XFReB7P8y8hkYgBscu6ru2VXEZm6TR7GEPmPekvXAbIMzKKtafV42ft+Wmkx4WBMPJljpXoAvpCxWz159AERPsfsub5N/iO325p2yEbtxHtOto2TZNHktJzgch5vFdVWjFKGfXDON5viy5NZUf2mDv0pbqPeUcnA/mC+pYnugjUcmHB0+xI+R1AGDlLFlw86Z/+EiCQukIc9Qsx87QuSjkFwSkM8lw2EaltL+xllgDfK7hsSxurzPMxj4QsTy5LEX145ly71nPv/NfJmIKfKcgyDMMiaPHGdTyZfWPPJt5np63cvkXmtAtiqkoq/ba0X0Hl2nJITgvcH6F6xhGdtj/uQ+RKvfoyQ/kdJBKZ/M/nXZ8qXUvuN1IN76ctc36WWk0j+D9I5Le7s5my6veGyR1BKFcZrV9uSHWci7IL0dfSMNL+RQGWP68kCB0prPnC9osh09etIX2KqvHHu8Hd4VZBCxhdTl57n4fzbv2FAHh2JzOtfu55bJe4wAheDf12XyRvIqm12WthemERxfStocu7/+rrVXjPrwXkdTtBwEQAbSdaqz/2kCSPkRUc7wQD/NDtg9RTWNXUBE6HZjb/SCjNQbkpo80g1TyLV8IuoE2MtY/AvEao6V9zvHW9MA6hEIn5ytO9HqxAtDUsW+ceUW2xYhu9MjOcdFG8mpt36hho/8WgK95Mrve9VjhnJXDbXUPg/dcEFYdOCYqkN3VaxWtZG5O0EQI4zRYGps/6h0n1B1531EPVY9RS5mY/KrMbruHCignwqkC5PwLxtyIKWna2IiZa90ddEHd2E26mzgad8pNc9b+Zx/VWfC0jYNHjg0s4+KKBpL46g91iseOauaZJKzVBxdWoP5ru1DyNl2R+9A2pDjX2WDopvVmRgfq4TzAT6/L1Ez05ah1eNs0UEIN0up+6/52A6DA9ToSlo0OV+tdCHr+h5RhyDLD5oGXt21KALXaDQpk5u7oxkQG30QBhP3kp/7I6NQuBZnFc9uCZE1DU9bsZjENzVIcze/h4iHm01ekxl4t9ysEIXSdS40kXM7O3QB/HFZV7IXK/UgJN2cJADM2nebdhQuAqjIxrqrHakOOCanV6HSqnCF5utvfWUdZFKNwAkY+FkSbHkRi5aOd7GOI9BOTezPf0b04knswC5ZR5ZBASEA5iixE/zTNBeqs8c515UtAHzOVsRw4whu3zEvw0qzJEUZrxEV3OKIpMINMo/h6TOgeOxFiy1I39j7hK4LTjLworuCxLEbLCgZgbzQuL6SoWYAfRhmjFLlMr47m7XEzlex2FtaNcbP4Y2M/DKGZ1SNF94At4feNjjJ2ct1+Xh7PvBWNlXTMLbR41bGh2XEydxbiJuFW7HSGpFbLDlnHmhCBzuCOxc4D4tmmbydWtkAgAWcwvcoGV5mm5MSwzhiB3Sqb4YUNaO+DypWKq2XAgxNn07DENBTc5zGoCjDvLp2QALmBgQEza7fbVJlw4Z3HJGBYgKDbLR2DaqcuN0+HTVdwyJjDKBJd0kK80sbPGHjRDVQCjKoHPZ6sSr52QGsF+AyG7Rd/x6sKHYxPHrbi9B6Kg95i8Ic2nk7nuG43FO0WTP8NyAc+ZVNesZj+H4wrBqBgMo+04Rdk2nzEqJOZworplrpWCuikz3k9jNwuZbAsS3VxAEq4HMbvagtBlCuy6VQxC/jRr2HCrl48ncMdUjw8IMeIs+cvspaHYqWJYYvecONeM+KMZHte3aSMhcqTJWVSucHnBrPZMwBmYLkScwI5YsGEML7GN7zA2LIB9i2cCNasm+7LJURcZbFCHp3TC7Xg3y+ozt2eeMOKm1vK5MRPpciySjRgzBmzBksP3AFWUv/MBsWrD95LIipJczraoBUVlG965iFDbS+9aS6/QMhOYOCYdk1F861x9XsEU3qPrOmsv5Gj2fGiusZZ8tn4NDNJZIQFnWY+xOnFZPLlnG5viknnSENkGltBYBkTTVIsj2UGZz3Skl1UjEiq/COEbgObIr7f755lLmJgs9EbO7keLBSmAivRnvYB6ZJIjSkFG31t8IyPsGgrTL+4Kh5zCfQxkcwppE/x04c98wCgfHvvUrXrz7UFi1236VY0nlmu0D338uKUh9gjUe9V/u1Xn0OjrZozR0viopxmNDrUdsl5khrS0XefO8AhTtec52YfoO5VI9nIfYjuqD3Pmgf86kG8QgvAnBVgHKxheC0js/PmkI1lZg3VFxJmkRt/XKOKxXb/R6HcRZl4T/ScWhAz+XNPZTHyATnux99XoH89toA206INF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0375" y="2474893"/>
            <a:ext cx="479696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B Titr"/>
              </a:rPr>
              <a:t>HB structure and diseases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B Titr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358400-B91D-4F1C-A297-33DF6BA003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8374" y="71057"/>
            <a:ext cx="961905" cy="10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874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4A5904-42DD-1BC1-6628-C0343039817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6640"/>
          <a:stretch/>
        </p:blipFill>
        <p:spPr>
          <a:xfrm>
            <a:off x="844825" y="1026871"/>
            <a:ext cx="8022877" cy="501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741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0F0371-D30C-4576-0F76-120B3A44D1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0800" y="0"/>
            <a:ext cx="9347200" cy="643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1314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AADCCF-F89F-77C4-D37B-ACC6510887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3974" y="951822"/>
            <a:ext cx="7176052" cy="538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6672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4A94FE2-A32E-8D6D-9B2E-8944D3A893D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34010"/>
          <a:stretch/>
        </p:blipFill>
        <p:spPr>
          <a:xfrm>
            <a:off x="785191" y="1209132"/>
            <a:ext cx="7573618" cy="374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6277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AD4B66-22E6-2806-AC38-588A6EFC46F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1032"/>
          <a:stretch/>
        </p:blipFill>
        <p:spPr>
          <a:xfrm>
            <a:off x="964628" y="892215"/>
            <a:ext cx="7600122" cy="507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670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C1266C-CE07-531E-B404-31AE83EF60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9130" y="759426"/>
            <a:ext cx="7332869" cy="549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5787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FFA62D6-7249-8EAE-4883-E0E3333DF5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40942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0" y="0"/>
            <a:ext cx="9144000" cy="682580"/>
            <a:chOff x="0" y="0"/>
            <a:chExt cx="9144000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233428" y="156624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j-cs"/>
                </a:rPr>
                <a:t>گروه ژنتیک پزشکی 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j-cs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54836B7-EB32-95B8-8D29-A4A99EC4B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406676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a-IR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050AE5-AC11-61A5-7A7F-56FC189307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0058" y="754280"/>
            <a:ext cx="7536069" cy="565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1255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AA045D2-F62B-2CA7-0B37-7EB0BC3D2B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1330" y="754344"/>
            <a:ext cx="7401339" cy="555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0499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62FE9C1-BFC0-7D9C-71D0-2C49EC7C869F}"/>
              </a:ext>
            </a:extLst>
          </p:cNvPr>
          <p:cNvGrpSpPr/>
          <p:nvPr/>
        </p:nvGrpSpPr>
        <p:grpSpPr>
          <a:xfrm>
            <a:off x="891208" y="1111162"/>
            <a:ext cx="7361583" cy="5063360"/>
            <a:chOff x="891208" y="1111162"/>
            <a:chExt cx="7361583" cy="506336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706C3258-B89E-0E74-1E6C-7294308254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b="8292"/>
            <a:stretch/>
          </p:blipFill>
          <p:spPr>
            <a:xfrm>
              <a:off x="891208" y="1111162"/>
              <a:ext cx="7361583" cy="506336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3580FE6-F8D5-FE07-C548-486F90E5418A}"/>
                </a:ext>
              </a:extLst>
            </p:cNvPr>
            <p:cNvSpPr txBox="1"/>
            <p:nvPr/>
          </p:nvSpPr>
          <p:spPr>
            <a:xfrm>
              <a:off x="2079526" y="3654365"/>
              <a:ext cx="21601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Protoporphyrin IX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73781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115690-06FD-1CC6-8933-4F4A8F5CB1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5592" y="1095112"/>
            <a:ext cx="6714435" cy="503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338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9BD62558-90CC-61CC-C7D4-A0285510D4A4}"/>
              </a:ext>
            </a:extLst>
          </p:cNvPr>
          <p:cNvSpPr/>
          <p:nvPr/>
        </p:nvSpPr>
        <p:spPr>
          <a:xfrm>
            <a:off x="989901" y="1770077"/>
            <a:ext cx="7617204" cy="4110606"/>
          </a:xfrm>
          <a:prstGeom prst="clou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Hemoglobin structure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</p:spTree>
    <p:extLst>
      <p:ext uri="{BB962C8B-B14F-4D97-AF65-F5344CB8AC3E}">
        <p14:creationId xmlns:p14="http://schemas.microsoft.com/office/powerpoint/2010/main" val="622808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27E50A6-8607-DDE0-6AA2-6CC1A5B7D8C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24946"/>
          <a:stretch/>
        </p:blipFill>
        <p:spPr>
          <a:xfrm>
            <a:off x="788502" y="854593"/>
            <a:ext cx="7710519" cy="4340259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6F6C9C27-C865-9F53-E30D-752D51C8CC4F}"/>
              </a:ext>
            </a:extLst>
          </p:cNvPr>
          <p:cNvSpPr/>
          <p:nvPr/>
        </p:nvSpPr>
        <p:spPr>
          <a:xfrm>
            <a:off x="3991428" y="3429000"/>
            <a:ext cx="2661163" cy="46713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975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02DDBD2-916D-66CE-9F46-F343642D05A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34976"/>
          <a:stretch/>
        </p:blipFill>
        <p:spPr>
          <a:xfrm>
            <a:off x="644979" y="1288477"/>
            <a:ext cx="8289235" cy="404250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3A494F2D-11C2-8FB1-68E9-0E8ACC67C135}"/>
              </a:ext>
            </a:extLst>
          </p:cNvPr>
          <p:cNvSpPr/>
          <p:nvPr/>
        </p:nvSpPr>
        <p:spPr>
          <a:xfrm>
            <a:off x="4243219" y="4104861"/>
            <a:ext cx="3071981" cy="46713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56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FA5426-63B5-E5B6-3231-64C153BFAF7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9493" t="36232" r="20172" b="49276"/>
          <a:stretch/>
        </p:blipFill>
        <p:spPr>
          <a:xfrm>
            <a:off x="1673679" y="1138273"/>
            <a:ext cx="5517025" cy="99391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3682429-24DE-4DC7-43F7-C3EE32102101}"/>
              </a:ext>
            </a:extLst>
          </p:cNvPr>
          <p:cNvSpPr txBox="1"/>
          <p:nvPr/>
        </p:nvSpPr>
        <p:spPr>
          <a:xfrm>
            <a:off x="1317801" y="2827501"/>
            <a:ext cx="650098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are the 3 types of sickle cell?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Clr>
                <a:srgbClr val="FF0000"/>
              </a:buClr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different forms of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sickle cell disease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742950" lvl="1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Hb SS, </a:t>
            </a:r>
          </a:p>
          <a:p>
            <a:pPr marL="742950" lvl="1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Hb SC,</a:t>
            </a:r>
          </a:p>
          <a:p>
            <a:pPr marL="742950" lvl="1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Hb S beta-thalassemia, etc.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of these hemoglobin types cause 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vaso-occlusive crisis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HbSS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 most common and severe type.</a:t>
            </a:r>
          </a:p>
        </p:txBody>
      </p:sp>
    </p:spTree>
    <p:extLst>
      <p:ext uri="{BB962C8B-B14F-4D97-AF65-F5344CB8AC3E}">
        <p14:creationId xmlns:p14="http://schemas.microsoft.com/office/powerpoint/2010/main" val="42126609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59694F-7167-B670-282F-059F010E43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0624" y="780803"/>
            <a:ext cx="7402752" cy="555206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208A1B5-7330-94E2-20AB-0239B0ABD8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1714" y="3769869"/>
            <a:ext cx="3120273" cy="230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0374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2A6F8E-A03A-1A2E-B642-385BC1BC2A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6922" y="853084"/>
            <a:ext cx="7389500" cy="554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6185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89A4112-2421-BFA9-AF4F-2782046FC3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5126" y="1084077"/>
            <a:ext cx="6594021" cy="4945516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8EB5F8BD-0F2B-737E-6878-236351FC7546}"/>
              </a:ext>
            </a:extLst>
          </p:cNvPr>
          <p:cNvSpPr/>
          <p:nvPr/>
        </p:nvSpPr>
        <p:spPr>
          <a:xfrm>
            <a:off x="4863547" y="1364974"/>
            <a:ext cx="914401" cy="82163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781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6736B8-64A3-0077-6C5D-3C672FE42E4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7604"/>
          <a:stretch/>
        </p:blipFill>
        <p:spPr>
          <a:xfrm>
            <a:off x="644979" y="1036937"/>
            <a:ext cx="8233978" cy="5088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0841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6DFF06B-364C-9704-DD0E-CE5315F796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1818" y="732921"/>
            <a:ext cx="7368209" cy="552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3113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13A71B-FD66-1650-8AA9-EEBF5AF960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3730" y="895633"/>
            <a:ext cx="7096539" cy="5322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050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AAD2FE7-ACBF-35AE-3174-8746C558B59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14305" b="18797"/>
          <a:stretch/>
        </p:blipFill>
        <p:spPr>
          <a:xfrm>
            <a:off x="1125888" y="1728789"/>
            <a:ext cx="6944139" cy="348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923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2CEB72-2E0C-A139-63D2-3CEFDE74A02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6595" t="26956" r="26883" b="27826"/>
          <a:stretch/>
        </p:blipFill>
        <p:spPr>
          <a:xfrm flipH="1">
            <a:off x="516835" y="854593"/>
            <a:ext cx="5870714" cy="427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6721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68E557-3A66-0BE8-C83B-3BBC31EC9E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9930" y="821728"/>
            <a:ext cx="7361582" cy="552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0159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69B429F-0DCE-833E-5D1A-C8A5C9E9D3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5156" y="854593"/>
            <a:ext cx="6473687" cy="485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2333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ECE76B-AFA7-BC3E-C4B3-52CED9772D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6434" y="828824"/>
            <a:ext cx="7427843" cy="5570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664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C1EC864-C13A-802A-1757-EE462F2100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31845" y="1018912"/>
            <a:ext cx="6997146" cy="5247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7927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9496C28-52CB-314A-3855-46A99EE5EE6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651" t="4977" r="9654" b="20725"/>
          <a:stretch/>
        </p:blipFill>
        <p:spPr>
          <a:xfrm>
            <a:off x="550383" y="965294"/>
            <a:ext cx="5357478" cy="35669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92357C0-55AB-77F5-0EDC-FF7735251BB0}"/>
              </a:ext>
            </a:extLst>
          </p:cNvPr>
          <p:cNvSpPr txBox="1"/>
          <p:nvPr/>
        </p:nvSpPr>
        <p:spPr>
          <a:xfrm>
            <a:off x="3049524" y="5246375"/>
            <a:ext cx="502050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Adult Males        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13.5 – 16.5 dL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Adult Females    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12.5 – 15 dL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E0A1EE-A5F6-F1AE-51A2-72752C01DD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05331" y="2485273"/>
            <a:ext cx="2143125" cy="2143125"/>
          </a:xfrm>
          <a:prstGeom prst="rect">
            <a:avLst/>
          </a:prstGeom>
        </p:spPr>
      </p:pic>
      <p:cxnSp>
        <p:nvCxnSpPr>
          <p:cNvPr id="10" name="Connector: Curved 9">
            <a:extLst>
              <a:ext uri="{FF2B5EF4-FFF2-40B4-BE49-F238E27FC236}">
                <a16:creationId xmlns:a16="http://schemas.microsoft.com/office/drawing/2014/main" id="{C62C3DB9-65BB-C848-B201-1F543F5F2CBF}"/>
              </a:ext>
            </a:extLst>
          </p:cNvPr>
          <p:cNvCxnSpPr>
            <a:cxnSpLocks/>
          </p:cNvCxnSpPr>
          <p:nvPr/>
        </p:nvCxnSpPr>
        <p:spPr>
          <a:xfrm>
            <a:off x="3551583" y="3723861"/>
            <a:ext cx="2703422" cy="808382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62524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2357C0-55AB-77F5-0EDC-FF7735251BB0}"/>
              </a:ext>
            </a:extLst>
          </p:cNvPr>
          <p:cNvSpPr txBox="1"/>
          <p:nvPr/>
        </p:nvSpPr>
        <p:spPr>
          <a:xfrm>
            <a:off x="3049524" y="5246375"/>
            <a:ext cx="502050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Adult Males         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13.5 – 16.5 dL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Adult Females     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12.5 – 15 dL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E0A1EE-A5F6-F1AE-51A2-72752C01DD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76263" y="1406553"/>
            <a:ext cx="3211950" cy="321195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63524" y="1174590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Anisocytosis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describes red blood cells that are of </a:t>
            </a:r>
            <a:r>
              <a:rPr lang="en-US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different sizes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Normal red blood cells are generally the same size. Having red blood cells of unequal sizes may be a sign of anemia, a condition that can cause symptoms like fatigue and shortness of breath.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33894" y="2323155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1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poikilocytosis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RBCs are </a:t>
            </a:r>
            <a:r>
              <a:rPr lang="en-US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irregularly shaped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may be unable to carry enough oxygen. Subsequently, the patient will manifest fatigue, pale skin, shortness of breath, palpitations, and weakness. The main feature of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poikilocytosis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having 10 percent or more abnormally-shaped RBCs.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33894" y="3738548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Leukocytosis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refers to a high white blood cell count, which can occur for a number of reasons. Rarely, a high white blood cell count can be a symptom of certain blood cancers, such as acute myeloid leukemia, chronic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myelogenous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leukemia and chronic lymphocytic leukemia.</a:t>
            </a:r>
          </a:p>
        </p:txBody>
      </p:sp>
    </p:spTree>
    <p:extLst>
      <p:ext uri="{BB962C8B-B14F-4D97-AF65-F5344CB8AC3E}">
        <p14:creationId xmlns:p14="http://schemas.microsoft.com/office/powerpoint/2010/main" val="36058127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9980AD-124B-53F7-AC59-54F78B8B21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7506" y="1002337"/>
            <a:ext cx="7008987" cy="525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6653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CC9A52-D43C-3EB8-0A89-FA35CFB2D9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653" y="854593"/>
            <a:ext cx="7222434" cy="541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3206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CD28F4-1150-CC2C-AA4A-C200F6416DDC}"/>
              </a:ext>
            </a:extLst>
          </p:cNvPr>
          <p:cNvSpPr txBox="1"/>
          <p:nvPr/>
        </p:nvSpPr>
        <p:spPr>
          <a:xfrm>
            <a:off x="622853" y="965186"/>
            <a:ext cx="852114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Hemoglobin C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is a common hemoglobin variant that has a single amino acid substitution (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lysine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 substituted for the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glutamate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) in the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sixth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 position of the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beta-globin chain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Hb 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 is characterized by a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single point mutation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in the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β-chain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 at position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26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, associated with a change in the amino acid sequence from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glutamic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 acid to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lysine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. The βE mutation also affects β-globin gene expression by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creating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 an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alternate splicing site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in the mRNA at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codons 25–27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Homozygous Hemoglobin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 (phenotype: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FEE in infants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and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EE in adults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) Homozygous hemoglobin E results when the gene for hemoglobin E is inherited from both parents.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A mild thalassemia phenotype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develops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in the first few months of life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as the amount of fetal hemoglobin decreases and hemoglobin E increases.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</p:spTree>
    <p:extLst>
      <p:ext uri="{BB962C8B-B14F-4D97-AF65-F5344CB8AC3E}">
        <p14:creationId xmlns:p14="http://schemas.microsoft.com/office/powerpoint/2010/main" val="118741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CD28F4-1150-CC2C-AA4A-C200F6416DDC}"/>
              </a:ext>
            </a:extLst>
          </p:cNvPr>
          <p:cNvSpPr txBox="1"/>
          <p:nvPr/>
        </p:nvSpPr>
        <p:spPr>
          <a:xfrm>
            <a:off x="742123" y="1757992"/>
            <a:ext cx="705015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Hb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D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 is a β chain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haemoglobin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 differs in structure from Hb A at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121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 position on β chain where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glutamine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 replaces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glutamic acid .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Hb D is known variously as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Hb D Punjab, Hb D Los Angeles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. It is the fourth most frequently occurring Hb variant.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Hb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D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 and Hb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 are a group of at least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16 β chain variants (Hb D)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and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6 α chain variants (Hb G)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that migrate in an alkaline pH at the same electrophoretic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position as Hb S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Hb D disease (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Hb DD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) is marked by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mild hemolytic anemia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and chronic nonprogressive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splenomegaly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1344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269836-CD85-5CC1-5490-A7B01ACB88B4}"/>
              </a:ext>
            </a:extLst>
          </p:cNvPr>
          <p:cNvSpPr txBox="1"/>
          <p:nvPr/>
        </p:nvSpPr>
        <p:spPr>
          <a:xfrm>
            <a:off x="492580" y="1837623"/>
            <a:ext cx="325778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Hemoglobin is 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found in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 blood cells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is responsible for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carrying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oxygen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from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lungs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gills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the body's tissues and organs. 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globular protein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is made up of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four subunits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containing 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group, which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binds to oxygen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Clr>
                <a:srgbClr val="FF0000"/>
              </a:buClr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2C1EEE-9050-7AAC-7696-2CACD9320C69}"/>
              </a:ext>
            </a:extLst>
          </p:cNvPr>
          <p:cNvSpPr txBox="1"/>
          <p:nvPr/>
        </p:nvSpPr>
        <p:spPr>
          <a:xfrm>
            <a:off x="2024270" y="1078226"/>
            <a:ext cx="47906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What is functional HB?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9417D51-71DA-F9E3-16AC-BD974D0FCC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7510" y="2086454"/>
            <a:ext cx="4924427" cy="369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5956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935AC20-2091-0145-44BE-232FA836FD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878" y="956924"/>
            <a:ext cx="6818243" cy="511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9447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D92D508-2A54-96D3-C0A5-7F4BAF6FBF9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9379" b="50708"/>
          <a:stretch/>
        </p:blipFill>
        <p:spPr>
          <a:xfrm>
            <a:off x="892293" y="1138844"/>
            <a:ext cx="7043530" cy="52370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9757"/>
          <a:stretch/>
        </p:blipFill>
        <p:spPr>
          <a:xfrm>
            <a:off x="644979" y="2118810"/>
            <a:ext cx="5806094" cy="3510514"/>
          </a:xfrm>
          <a:prstGeom prst="rect">
            <a:avLst/>
          </a:prstGeom>
        </p:spPr>
      </p:pic>
      <p:pic>
        <p:nvPicPr>
          <p:cNvPr id="1026" name="Picture 2" descr="Thalassemia disease | Vibhavadi"/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8890" y="3428999"/>
            <a:ext cx="2197293" cy="2197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78205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00D0B5D-AE26-27D2-8CF2-5CDD6ADFC1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514" y="774011"/>
            <a:ext cx="7191513" cy="5393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16598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185F8E-FC87-C9A6-E63B-65908754CB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2260" y="939531"/>
            <a:ext cx="6979479" cy="5234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72659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F8C7412-14B9-B8B3-3B41-FC4417A453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1874" y="998071"/>
            <a:ext cx="6594021" cy="494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2697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C67CCD-DEF5-6FF5-78BD-B397D2D6E0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6976" y="780692"/>
            <a:ext cx="7403051" cy="555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0166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EBAC28E-0413-E48F-A29F-CCA5097912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2142" y="2954466"/>
            <a:ext cx="5219700" cy="34766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A21CE0E-8218-5B0A-3BC6-560CA5AFE5E9}"/>
              </a:ext>
            </a:extLst>
          </p:cNvPr>
          <p:cNvSpPr txBox="1"/>
          <p:nvPr/>
        </p:nvSpPr>
        <p:spPr>
          <a:xfrm>
            <a:off x="731159" y="1393336"/>
            <a:ext cx="768168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Heinz bodies are tiny dots in red blood cells that medical pathologists can see when they use special dyes to examine cells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under a microscope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The dots are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particles of damaged hemoglobin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Heinz bodies may be a sign of certain blood disorders,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including inherited ones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formed by damage to hemoglobin, usually through </a:t>
            </a:r>
            <a:r>
              <a:rPr lang="en-US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oxidative stress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Glucose-6-phosphate dehydrogenase deficiency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Heinz bodies indicate that </a:t>
            </a:r>
            <a:r>
              <a:rPr lang="en-US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reactive oxygen species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 created in hemoglobin and that can cause cell damage leading to </a:t>
            </a:r>
            <a:r>
              <a:rPr lang="en-US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premature cell death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09915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29652D6-4DF2-1BF3-CEEE-2A8D1DD5FE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8468" y="854593"/>
            <a:ext cx="6937513" cy="520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46044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153BED5-A2A9-E5F7-502A-B2081115EC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7469" y="754344"/>
            <a:ext cx="7229061" cy="5421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40840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F180B2-FE37-7E49-B880-F2AF68F9A8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8675" y="1628775"/>
            <a:ext cx="7486650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438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052" name="Picture 4" descr="Structure of heme unit or group in hemoglobin and function of red blood cells or RBCs">
            <a:extLst>
              <a:ext uri="{FF2B5EF4-FFF2-40B4-BE49-F238E27FC236}">
                <a16:creationId xmlns:a16="http://schemas.microsoft.com/office/drawing/2014/main" id="{1EAB3F09-27FC-83F8-216C-308AFDBBF5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68"/>
          <a:stretch/>
        </p:blipFill>
        <p:spPr bwMode="auto">
          <a:xfrm>
            <a:off x="1673679" y="1023052"/>
            <a:ext cx="5778162" cy="5376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227107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47403" y="1227573"/>
            <a:ext cx="67582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Table of Contents</a:t>
            </a:r>
          </a:p>
          <a:p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MCHC Blood Test: Mean Corpuscular Hemoglobin Concentration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MCV Blood Test: Mean Corpuscular Volume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MCH Blood Test: Mean Corpuscular Hemoglobin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RDW Blood Test: Red Cell Distribution Width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Blood Indices Work Together: Comprehensive Diagnosis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 Advanced Diagnostics for Blood Indices Matter</a:t>
            </a:r>
          </a:p>
        </p:txBody>
      </p:sp>
      <p:sp>
        <p:nvSpPr>
          <p:cNvPr id="9" name="Rectangle 8"/>
          <p:cNvSpPr/>
          <p:nvPr/>
        </p:nvSpPr>
        <p:spPr>
          <a:xfrm>
            <a:off x="972589" y="3651935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 corpuscular hemoglobin concentration, or MCHC blood test, measures hemoglobin concentration in red blood cells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relative to their volume.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MCHC blood test isn’t diagnostic for anemia. However, it can help narrow down the possible causes when compared with other blood tests.</a:t>
            </a:r>
          </a:p>
        </p:txBody>
      </p:sp>
    </p:spTree>
    <p:extLst>
      <p:ext uri="{BB962C8B-B14F-4D97-AF65-F5344CB8AC3E}">
        <p14:creationId xmlns:p14="http://schemas.microsoft.com/office/powerpoint/2010/main" val="183852610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45F200C-3292-B47F-991B-106F73EF19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979" y="712978"/>
            <a:ext cx="7295322" cy="5471492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1CC0B5C7-06D9-4183-CE26-89943AEF80EF}"/>
              </a:ext>
            </a:extLst>
          </p:cNvPr>
          <p:cNvSpPr/>
          <p:nvPr/>
        </p:nvSpPr>
        <p:spPr>
          <a:xfrm>
            <a:off x="1378226" y="1152939"/>
            <a:ext cx="2517913" cy="75537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989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CDBD07-22ED-C1A9-20FA-99EA4AEE67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3669" y="1039750"/>
            <a:ext cx="6712226" cy="503417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02C0AC99-A2A9-5BC5-EF69-653AA66BC461}"/>
              </a:ext>
            </a:extLst>
          </p:cNvPr>
          <p:cNvSpPr/>
          <p:nvPr/>
        </p:nvSpPr>
        <p:spPr>
          <a:xfrm>
            <a:off x="4736086" y="1206289"/>
            <a:ext cx="1033669" cy="75537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012574" y="2667373"/>
            <a:ext cx="35757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α° trait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usually marked by slight anemia, slightly reduced MCV and MCH, RBC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microcytosis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hypochromia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anisopoikilocytosis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Bart's may be detected in moderate amounts (3% to 8%) during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neonatal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period. Some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Heinz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inclusion bodies may also be noted.</a:t>
            </a:r>
          </a:p>
        </p:txBody>
      </p:sp>
    </p:spTree>
    <p:extLst>
      <p:ext uri="{BB962C8B-B14F-4D97-AF65-F5344CB8AC3E}">
        <p14:creationId xmlns:p14="http://schemas.microsoft.com/office/powerpoint/2010/main" val="1632656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886DC7-9519-8E29-95B7-1187F56D3B8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4081" b="40161"/>
          <a:stretch/>
        </p:blipFill>
        <p:spPr>
          <a:xfrm>
            <a:off x="917653" y="896761"/>
            <a:ext cx="6361044" cy="2660074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B003BEE9-C2F1-C2B9-FA43-FFE67D07E9B3}"/>
              </a:ext>
            </a:extLst>
          </p:cNvPr>
          <p:cNvSpPr/>
          <p:nvPr/>
        </p:nvSpPr>
        <p:spPr>
          <a:xfrm>
            <a:off x="4825478" y="1000871"/>
            <a:ext cx="1542071" cy="49653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568D27E-9BBD-418A-B96B-89B9CCBE917C}"/>
              </a:ext>
            </a:extLst>
          </p:cNvPr>
          <p:cNvSpPr/>
          <p:nvPr/>
        </p:nvSpPr>
        <p:spPr>
          <a:xfrm>
            <a:off x="1623863" y="1000871"/>
            <a:ext cx="1669774" cy="51316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640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3EA1F7D-1788-DDDA-AAE0-2111AD4C196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11" b="34771"/>
          <a:stretch/>
        </p:blipFill>
        <p:spPr>
          <a:xfrm>
            <a:off x="953666" y="1271178"/>
            <a:ext cx="7236667" cy="3605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77792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E43E0CF-30B2-06FE-04D5-6206B692A0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2319" y="1003568"/>
            <a:ext cx="6579362" cy="4934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36316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FD99458-2BF5-8E88-AAB8-907B90651F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574" y="712978"/>
            <a:ext cx="7480852" cy="5610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59963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3D999D7-E9E1-D2C6-6E62-B71FBE1194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887" y="1057013"/>
            <a:ext cx="8850226" cy="4975794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j-cs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j-cs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2475-2463-400B-9118-00CBCEA11836}" type="slidenum">
              <a:rPr lang="fa-IR" smtClean="0"/>
              <a:pPr/>
              <a:t>67</a:t>
            </a:fld>
            <a:endParaRPr lang="fa-IR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662AF95-D11E-9896-0EDA-E69AA3E1A965}"/>
              </a:ext>
            </a:extLst>
          </p:cNvPr>
          <p:cNvSpPr txBox="1"/>
          <p:nvPr/>
        </p:nvSpPr>
        <p:spPr>
          <a:xfrm>
            <a:off x="2491530" y="1719743"/>
            <a:ext cx="41525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power to you</a:t>
            </a:r>
          </a:p>
        </p:txBody>
      </p:sp>
    </p:spTree>
    <p:extLst>
      <p:ext uri="{BB962C8B-B14F-4D97-AF65-F5344CB8AC3E}">
        <p14:creationId xmlns:p14="http://schemas.microsoft.com/office/powerpoint/2010/main" val="1840374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7702670-719A-E237-A565-6CC16C8D88C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8624" t="19761" r="16449" b="4731"/>
          <a:stretch/>
        </p:blipFill>
        <p:spPr>
          <a:xfrm>
            <a:off x="1415649" y="854593"/>
            <a:ext cx="6312701" cy="55059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5317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39102A-0A42-632E-19DE-17348283B5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8956" y="1158059"/>
            <a:ext cx="6626087" cy="496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080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F5628E-F8BF-6C5F-06C8-6539EDDD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-347144" y="0"/>
            <a:ext cx="9491144" cy="682580"/>
            <a:chOff x="-347144" y="0"/>
            <a:chExt cx="9491144" cy="68258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6825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-347144" y="172013"/>
              <a:ext cx="43385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B Titr"/>
                </a:rPr>
                <a:t>گروه ژنتیک پزشکی- دانشگاه علوم پزشکی هرمزگان 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091"/>
            <a:ext cx="9144000" cy="45130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7CD926-8FD3-C5CA-9466-E5586BB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7A2475-2463-400B-9118-00CBCEA11836}" type="slidenum">
              <a:rPr kumimoji="0" lang="fa-I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F4A3644-07E0-4B1F-4852-6914532885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0770" y="776138"/>
            <a:ext cx="8037443" cy="5482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3841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363764"/>
      </a:dk2>
      <a:lt2>
        <a:srgbClr val="DFE3E5"/>
      </a:lt2>
      <a:accent1>
        <a:srgbClr val="335B74"/>
      </a:accent1>
      <a:accent2>
        <a:srgbClr val="0ACED8"/>
      </a:accent2>
      <a:accent3>
        <a:srgbClr val="EFC94C"/>
      </a:accent3>
      <a:accent4>
        <a:srgbClr val="DF1F5A"/>
      </a:accent4>
      <a:accent5>
        <a:srgbClr val="2B9B58"/>
      </a:accent5>
      <a:accent6>
        <a:srgbClr val="62A39F"/>
      </a:accent6>
      <a:hlink>
        <a:srgbClr val="6EAC1C"/>
      </a:hlink>
      <a:folHlink>
        <a:srgbClr val="5F1D9B"/>
      </a:folHlink>
    </a:clrScheme>
    <a:fontScheme name="Registry">
      <a:majorFont>
        <a:latin typeface="Calibri"/>
        <a:ea typeface=""/>
        <a:cs typeface="B Titr"/>
      </a:majorFont>
      <a:minorFont>
        <a:latin typeface="Calibri"/>
        <a:ea typeface=""/>
        <a:cs typeface="B Nazani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Custom 1">
      <a:dk1>
        <a:sysClr val="windowText" lastClr="000000"/>
      </a:dk1>
      <a:lt1>
        <a:sysClr val="window" lastClr="FFFFFF"/>
      </a:lt1>
      <a:dk2>
        <a:srgbClr val="363764"/>
      </a:dk2>
      <a:lt2>
        <a:srgbClr val="DFE3E5"/>
      </a:lt2>
      <a:accent1>
        <a:srgbClr val="335B74"/>
      </a:accent1>
      <a:accent2>
        <a:srgbClr val="0ACED8"/>
      </a:accent2>
      <a:accent3>
        <a:srgbClr val="EFC94C"/>
      </a:accent3>
      <a:accent4>
        <a:srgbClr val="DF1F5A"/>
      </a:accent4>
      <a:accent5>
        <a:srgbClr val="2B9B58"/>
      </a:accent5>
      <a:accent6>
        <a:srgbClr val="62A39F"/>
      </a:accent6>
      <a:hlink>
        <a:srgbClr val="6EAC1C"/>
      </a:hlink>
      <a:folHlink>
        <a:srgbClr val="5F1D9B"/>
      </a:folHlink>
    </a:clrScheme>
    <a:fontScheme name="Registry">
      <a:majorFont>
        <a:latin typeface="Calibri"/>
        <a:ea typeface=""/>
        <a:cs typeface="B Titr"/>
      </a:majorFont>
      <a:minorFont>
        <a:latin typeface="Calibri"/>
        <a:ea typeface=""/>
        <a:cs typeface="B Nazani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12137</TotalTime>
  <Words>1704</Words>
  <Application>Microsoft Office PowerPoint</Application>
  <PresentationFormat>On-screen Show (4:3)</PresentationFormat>
  <Paragraphs>295</Paragraphs>
  <Slides>67</Slides>
  <Notes>65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67</vt:i4>
      </vt:variant>
    </vt:vector>
  </HeadingPairs>
  <TitlesOfParts>
    <vt:vector size="76" baseType="lpstr">
      <vt:lpstr>Arial</vt:lpstr>
      <vt:lpstr>Calibri</vt:lpstr>
      <vt:lpstr>Calibri Light</vt:lpstr>
      <vt:lpstr>Georgia</vt:lpstr>
      <vt:lpstr>Times New Roman</vt:lpstr>
      <vt:lpstr>Wingdings</vt:lpstr>
      <vt:lpstr>Office Theme</vt:lpstr>
      <vt:lpstr>Custom Design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Mehran Modaresi</dc:creator>
  <cp:lastModifiedBy>user</cp:lastModifiedBy>
  <cp:revision>2335</cp:revision>
  <dcterms:created xsi:type="dcterms:W3CDTF">2017-02-01T22:40:45Z</dcterms:created>
  <dcterms:modified xsi:type="dcterms:W3CDTF">2025-11-22T08:40:12Z</dcterms:modified>
</cp:coreProperties>
</file>