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5"/>
  </p:notesMasterIdLst>
  <p:sldIdLst>
    <p:sldId id="256" r:id="rId2"/>
    <p:sldId id="260" r:id="rId3"/>
    <p:sldId id="420" r:id="rId4"/>
    <p:sldId id="418" r:id="rId5"/>
    <p:sldId id="438" r:id="rId6"/>
    <p:sldId id="417" r:id="rId7"/>
    <p:sldId id="421" r:id="rId8"/>
    <p:sldId id="423" r:id="rId9"/>
    <p:sldId id="424" r:id="rId10"/>
    <p:sldId id="425" r:id="rId11"/>
    <p:sldId id="419" r:id="rId12"/>
    <p:sldId id="429" r:id="rId13"/>
    <p:sldId id="431" r:id="rId14"/>
    <p:sldId id="635" r:id="rId15"/>
    <p:sldId id="636" r:id="rId16"/>
    <p:sldId id="637" r:id="rId17"/>
    <p:sldId id="638" r:id="rId18"/>
    <p:sldId id="639" r:id="rId19"/>
    <p:sldId id="433" r:id="rId20"/>
    <p:sldId id="434" r:id="rId21"/>
    <p:sldId id="435" r:id="rId22"/>
    <p:sldId id="428" r:id="rId23"/>
    <p:sldId id="442" r:id="rId24"/>
    <p:sldId id="378" r:id="rId25"/>
    <p:sldId id="379" r:id="rId26"/>
    <p:sldId id="643" r:id="rId27"/>
    <p:sldId id="644" r:id="rId28"/>
    <p:sldId id="645" r:id="rId29"/>
    <p:sldId id="647" r:id="rId30"/>
    <p:sldId id="387" r:id="rId31"/>
    <p:sldId id="393" r:id="rId32"/>
    <p:sldId id="396" r:id="rId33"/>
    <p:sldId id="398" r:id="rId34"/>
    <p:sldId id="400" r:id="rId35"/>
    <p:sldId id="401" r:id="rId36"/>
    <p:sldId id="402" r:id="rId37"/>
    <p:sldId id="403" r:id="rId38"/>
    <p:sldId id="404" r:id="rId39"/>
    <p:sldId id="640" r:id="rId40"/>
    <p:sldId id="641" r:id="rId41"/>
    <p:sldId id="395" r:id="rId42"/>
    <p:sldId id="406" r:id="rId43"/>
    <p:sldId id="407" r:id="rId44"/>
    <p:sldId id="412" r:id="rId45"/>
    <p:sldId id="416" r:id="rId46"/>
    <p:sldId id="439" r:id="rId47"/>
    <p:sldId id="452" r:id="rId48"/>
    <p:sldId id="453" r:id="rId49"/>
    <p:sldId id="454" r:id="rId50"/>
    <p:sldId id="459" r:id="rId51"/>
    <p:sldId id="461" r:id="rId52"/>
    <p:sldId id="329" r:id="rId53"/>
    <p:sldId id="510" r:id="rId54"/>
    <p:sldId id="509" r:id="rId55"/>
    <p:sldId id="512" r:id="rId56"/>
    <p:sldId id="520" r:id="rId57"/>
    <p:sldId id="526" r:id="rId58"/>
    <p:sldId id="543" r:id="rId59"/>
    <p:sldId id="545" r:id="rId60"/>
    <p:sldId id="538" r:id="rId61"/>
    <p:sldId id="539" r:id="rId62"/>
    <p:sldId id="540" r:id="rId63"/>
    <p:sldId id="544" r:id="rId64"/>
    <p:sldId id="547" r:id="rId65"/>
    <p:sldId id="546" r:id="rId66"/>
    <p:sldId id="334" r:id="rId67"/>
    <p:sldId id="335" r:id="rId68"/>
    <p:sldId id="549" r:id="rId69"/>
    <p:sldId id="550" r:id="rId70"/>
    <p:sldId id="551" r:id="rId71"/>
    <p:sldId id="552" r:id="rId72"/>
    <p:sldId id="553" r:id="rId73"/>
    <p:sldId id="576" r:id="rId7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94660"/>
  </p:normalViewPr>
  <p:slideViewPr>
    <p:cSldViewPr snapToGrid="0">
      <p:cViewPr varScale="1">
        <p:scale>
          <a:sx n="95" d="100"/>
          <a:sy n="95" d="100"/>
        </p:scale>
        <p:origin x="20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D556D0B-9555-4472-83E6-9FD046FD8B46}" type="datetimeFigureOut">
              <a:rPr lang="fa-IR" smtClean="0"/>
              <a:t>06/06/1445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824117BE-0483-4B64-9817-F4ECCDB90D24}" type="slidenum">
              <a:rPr lang="fa-IR" smtClean="0"/>
              <a:t>‹#›</a:t>
            </a:fld>
            <a:endParaRPr lang="fa-IR"/>
          </a:p>
        </p:txBody>
      </p:sp>
    </p:spTree>
    <p:extLst>
      <p:ext uri="{BB962C8B-B14F-4D97-AF65-F5344CB8AC3E}">
        <p14:creationId xmlns:p14="http://schemas.microsoft.com/office/powerpoint/2010/main" val="3974569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12/18/2023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a:t>Entral</a:t>
            </a:r>
            <a:r>
              <a:rPr lang="en-US" dirty="0"/>
              <a:t> and </a:t>
            </a:r>
            <a:r>
              <a:rPr lang="en-US" dirty="0" err="1"/>
              <a:t>Prentral</a:t>
            </a:r>
            <a:r>
              <a:rPr lang="en-US" dirty="0"/>
              <a:t> Nutrition </a:t>
            </a:r>
            <a:endParaRPr lang="fa-IR" dirty="0"/>
          </a:p>
        </p:txBody>
      </p:sp>
      <p:sp>
        <p:nvSpPr>
          <p:cNvPr id="3" name="Subtitle 2"/>
          <p:cNvSpPr>
            <a:spLocks noGrp="1"/>
          </p:cNvSpPr>
          <p:nvPr>
            <p:ph type="subTitle" idx="1"/>
          </p:nvPr>
        </p:nvSpPr>
        <p:spPr/>
        <p:txBody>
          <a:bodyPr>
            <a:noAutofit/>
          </a:bodyPr>
          <a:lstStyle/>
          <a:p>
            <a:r>
              <a:rPr lang="en-US" sz="1200" dirty="0"/>
              <a:t>Dr. F. Razmpour</a:t>
            </a:r>
            <a:endParaRPr lang="fa-IR" sz="1200" dirty="0"/>
          </a:p>
          <a:p>
            <a:r>
              <a:rPr lang="en-US" sz="1200" dirty="0"/>
              <a:t>MD-PhD Clinical Nutrition </a:t>
            </a:r>
          </a:p>
          <a:p>
            <a:r>
              <a:rPr lang="en-US" sz="1200" dirty="0"/>
              <a:t>Assistant professor Hormozgan Medical University </a:t>
            </a:r>
            <a:endParaRPr lang="fa-IR" sz="1200" dirty="0"/>
          </a:p>
        </p:txBody>
      </p:sp>
    </p:spTree>
    <p:extLst>
      <p:ext uri="{BB962C8B-B14F-4D97-AF65-F5344CB8AC3E}">
        <p14:creationId xmlns:p14="http://schemas.microsoft.com/office/powerpoint/2010/main" val="3109348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14179-1D72-4DFF-B6C5-5EC807F7CB02}"/>
              </a:ext>
            </a:extLst>
          </p:cNvPr>
          <p:cNvSpPr>
            <a:spLocks noGrp="1"/>
          </p:cNvSpPr>
          <p:nvPr>
            <p:ph type="title"/>
          </p:nvPr>
        </p:nvSpPr>
        <p:spPr/>
        <p:txBody>
          <a:bodyPr/>
          <a:lstStyle/>
          <a:p>
            <a:pPr algn="r"/>
            <a:r>
              <a:rPr lang="fa-IR" dirty="0"/>
              <a:t>رایج ترین انواع رژیم ها عبارتند از:</a:t>
            </a:r>
            <a:br>
              <a:rPr lang="fa-IR" dirty="0"/>
            </a:br>
            <a:endParaRPr lang="en-US" dirty="0"/>
          </a:p>
        </p:txBody>
      </p:sp>
      <p:sp>
        <p:nvSpPr>
          <p:cNvPr id="3" name="Content Placeholder 2">
            <a:extLst>
              <a:ext uri="{FF2B5EF4-FFF2-40B4-BE49-F238E27FC236}">
                <a16:creationId xmlns:a16="http://schemas.microsoft.com/office/drawing/2014/main" id="{568BFE3E-5B5C-465F-8141-FEE1F1DFCA15}"/>
              </a:ext>
            </a:extLst>
          </p:cNvPr>
          <p:cNvSpPr>
            <a:spLocks noGrp="1"/>
          </p:cNvSpPr>
          <p:nvPr>
            <p:ph idx="1"/>
          </p:nvPr>
        </p:nvSpPr>
        <p:spPr/>
        <p:txBody>
          <a:bodyPr>
            <a:normAutofit fontScale="85000" lnSpcReduction="10000"/>
          </a:bodyPr>
          <a:lstStyle/>
          <a:p>
            <a:r>
              <a:rPr lang="fa-IR" dirty="0"/>
              <a:t>رژیم غذایی استاندارد که نیازهای اکثر بیماران "از نظر تغذیه خوب" را پوشش می دهد</a:t>
            </a:r>
          </a:p>
          <a:p>
            <a:r>
              <a:rPr lang="fa-IR" dirty="0"/>
              <a:t>رژیم‌های غذایی با محتوای مواد مغذی تغییر یافته (رژیم‌های حاوی فیبر کم، رژیم‌های مایع شفاف، رژیم‌های کامل مایع، رژیم غذایی نرم)</a:t>
            </a:r>
          </a:p>
          <a:p>
            <a:r>
              <a:rPr lang="fa-IR" dirty="0"/>
              <a:t>رژیم های غذایی با بافت اصلاح شده: رژیم های مخلوط شده و پوره شده (برای دیسفاژی)</a:t>
            </a:r>
          </a:p>
          <a:p>
            <a:r>
              <a:rPr lang="fa-IR" dirty="0"/>
              <a:t>رژیم های غذایی غنی از پروتئین و/یا انرژی (برای سوء تغذیه)</a:t>
            </a:r>
          </a:p>
          <a:p>
            <a:r>
              <a:rPr lang="fa-IR" dirty="0"/>
              <a:t>رژیم های غذایی با محدودیت انرژی (برای چاقی)</a:t>
            </a:r>
          </a:p>
          <a:p>
            <a:r>
              <a:rPr lang="fa-IR" dirty="0"/>
              <a:t>رژیم‌های غذایی برای شرایط خاص پزشکی (دیابتی، کلیوی، و غیره) با محتوای تغییر یافته در ماکرو (کم چربی، کم کربوهیدرات‌های ساده، پروتئین کم/بالا) و/یا ریزمغذی‌ها (پتاسیم کم، فسفات کم، سدیم کم و غیره)</a:t>
            </a:r>
          </a:p>
          <a:p>
            <a:r>
              <a:rPr lang="fa-IR" dirty="0"/>
              <a:t>رژیم‌های غذایی با افزایش دفعات وعده‌های غذایی (به عنوان مثال برای بیماران مبتلا به گاسترکتومی)</a:t>
            </a:r>
          </a:p>
          <a:p>
            <a:r>
              <a:rPr lang="fa-IR" dirty="0"/>
              <a:t>رژیم های غذایی حذفی (بدون لاکتوز، بدون گلوتن، رژیم های غذایی عاری از آلرژن های خاص و غیره)</a:t>
            </a:r>
          </a:p>
          <a:p>
            <a:r>
              <a:rPr lang="fa-IR" dirty="0"/>
              <a:t>رژیم های غذایی برای اختلالات متابولیک (به عنوان مثال رژیم غذایی برای فنیل کتونوری)</a:t>
            </a:r>
            <a:endParaRPr lang="en-US" dirty="0"/>
          </a:p>
        </p:txBody>
      </p:sp>
    </p:spTree>
    <p:extLst>
      <p:ext uri="{BB962C8B-B14F-4D97-AF65-F5344CB8AC3E}">
        <p14:creationId xmlns:p14="http://schemas.microsoft.com/office/powerpoint/2010/main" val="269819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A950-C3E0-485C-B17D-5A5E4F24CEEC}"/>
              </a:ext>
            </a:extLst>
          </p:cNvPr>
          <p:cNvSpPr>
            <a:spLocks noGrp="1"/>
          </p:cNvSpPr>
          <p:nvPr>
            <p:ph type="title"/>
          </p:nvPr>
        </p:nvSpPr>
        <p:spPr/>
        <p:txBody>
          <a:bodyPr/>
          <a:lstStyle/>
          <a:p>
            <a:r>
              <a:rPr lang="en-US" dirty="0"/>
              <a:t>SEP Feeding  </a:t>
            </a:r>
          </a:p>
        </p:txBody>
      </p:sp>
      <p:sp>
        <p:nvSpPr>
          <p:cNvPr id="3" name="Content Placeholder 2">
            <a:extLst>
              <a:ext uri="{FF2B5EF4-FFF2-40B4-BE49-F238E27FC236}">
                <a16:creationId xmlns:a16="http://schemas.microsoft.com/office/drawing/2014/main" id="{00D37194-CDF9-4E98-B165-C19EECA07B8E}"/>
              </a:ext>
            </a:extLst>
          </p:cNvPr>
          <p:cNvSpPr>
            <a:spLocks noGrp="1"/>
          </p:cNvSpPr>
          <p:nvPr>
            <p:ph idx="1"/>
          </p:nvPr>
        </p:nvSpPr>
        <p:spPr/>
        <p:txBody>
          <a:bodyPr/>
          <a:lstStyle/>
          <a:p>
            <a:r>
              <a:rPr lang="fa-IR" dirty="0"/>
              <a:t>برای اینکه تمام مواد مغذی درشت و ریزمغذی لازم برای بیماران فراهم شود، باید از نظر مواد اولیه، بهداشتی و آماده سازی کیفیت بالایی داشته باشد. همچنین باید هم از نظر سلیقه و هم از نظر ظاهر جذاب باشد و در صورت امکان از ترجیحات بیماران پیروی کند</a:t>
            </a:r>
          </a:p>
          <a:p>
            <a:r>
              <a:rPr lang="fa-IR" dirty="0"/>
              <a:t> تهیه غذای بیمارستانی را می توان با غنی سازی مواد غذایی افزایش داد، که اولین گام در ارائه حمایت های تغذیه ای در بیمارانی است که قادر به غذا خوردن هستند اما قادر به تامین کافی نیازهای تغذیه ای خود نیستند.</a:t>
            </a:r>
          </a:p>
          <a:p>
            <a:r>
              <a:rPr lang="fa-IR" dirty="0"/>
              <a:t>غنی سازی غذا برای بیمارانی که اشتهای کمی دارند (مانند افراد مسن، بیماران سرطانی) مناسب تر است. </a:t>
            </a:r>
            <a:endParaRPr lang="en-US" dirty="0"/>
          </a:p>
        </p:txBody>
      </p:sp>
    </p:spTree>
    <p:extLst>
      <p:ext uri="{BB962C8B-B14F-4D97-AF65-F5344CB8AC3E}">
        <p14:creationId xmlns:p14="http://schemas.microsoft.com/office/powerpoint/2010/main" val="1272060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430B5-9E25-4628-9636-593962981A1F}"/>
              </a:ext>
            </a:extLst>
          </p:cNvPr>
          <p:cNvSpPr>
            <a:spLocks noGrp="1"/>
          </p:cNvSpPr>
          <p:nvPr>
            <p:ph type="title"/>
          </p:nvPr>
        </p:nvSpPr>
        <p:spPr/>
        <p:txBody>
          <a:bodyPr/>
          <a:lstStyle/>
          <a:p>
            <a:pPr algn="r"/>
            <a:r>
              <a:rPr lang="fa-IR" dirty="0"/>
              <a:t>غنی سازی غذا </a:t>
            </a:r>
            <a:endParaRPr lang="en-US" dirty="0"/>
          </a:p>
        </p:txBody>
      </p:sp>
      <p:sp>
        <p:nvSpPr>
          <p:cNvPr id="3" name="Content Placeholder 2">
            <a:extLst>
              <a:ext uri="{FF2B5EF4-FFF2-40B4-BE49-F238E27FC236}">
                <a16:creationId xmlns:a16="http://schemas.microsoft.com/office/drawing/2014/main" id="{0E732DCF-EF49-487A-9E00-7975EF6F962C}"/>
              </a:ext>
            </a:extLst>
          </p:cNvPr>
          <p:cNvSpPr>
            <a:spLocks noGrp="1"/>
          </p:cNvSpPr>
          <p:nvPr>
            <p:ph idx="1"/>
          </p:nvPr>
        </p:nvSpPr>
        <p:spPr/>
        <p:txBody>
          <a:bodyPr/>
          <a:lstStyle/>
          <a:p>
            <a:r>
              <a:rPr lang="fa-IR" dirty="0"/>
              <a:t>پروتئین، به شکل پودر پروتئین، مکمل های پروتئین مایع، پودر شیر بدون چربی، یا سفیده تخم مرغ</a:t>
            </a:r>
          </a:p>
          <a:p>
            <a:r>
              <a:rPr lang="fa-IR" dirty="0"/>
              <a:t>چربی به شکل روغن و چربی از جمله خامه، کره و مارگارین</a:t>
            </a:r>
          </a:p>
          <a:p>
            <a:r>
              <a:rPr lang="fa-IR" dirty="0"/>
              <a:t>کربوهیدرات ها به شکل مالتودکسترین، شکر، دکستروز یا عسل</a:t>
            </a:r>
            <a:endParaRPr lang="en-US" dirty="0"/>
          </a:p>
        </p:txBody>
      </p:sp>
    </p:spTree>
    <p:extLst>
      <p:ext uri="{BB962C8B-B14F-4D97-AF65-F5344CB8AC3E}">
        <p14:creationId xmlns:p14="http://schemas.microsoft.com/office/powerpoint/2010/main" val="946975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BC87F-400C-4E25-B401-CAEDD70FE555}"/>
              </a:ext>
            </a:extLst>
          </p:cNvPr>
          <p:cNvSpPr>
            <a:spLocks noGrp="1"/>
          </p:cNvSpPr>
          <p:nvPr>
            <p:ph type="title"/>
          </p:nvPr>
        </p:nvSpPr>
        <p:spPr/>
        <p:txBody>
          <a:bodyPr/>
          <a:lstStyle/>
          <a:p>
            <a:r>
              <a:rPr lang="en-US" dirty="0"/>
              <a:t>ONS</a:t>
            </a:r>
          </a:p>
        </p:txBody>
      </p:sp>
      <p:sp>
        <p:nvSpPr>
          <p:cNvPr id="3" name="Content Placeholder 2">
            <a:extLst>
              <a:ext uri="{FF2B5EF4-FFF2-40B4-BE49-F238E27FC236}">
                <a16:creationId xmlns:a16="http://schemas.microsoft.com/office/drawing/2014/main" id="{98859601-37EB-4284-A12C-D44973F77754}"/>
              </a:ext>
            </a:extLst>
          </p:cNvPr>
          <p:cNvSpPr>
            <a:spLocks noGrp="1"/>
          </p:cNvSpPr>
          <p:nvPr>
            <p:ph idx="1"/>
          </p:nvPr>
        </p:nvSpPr>
        <p:spPr/>
        <p:txBody>
          <a:bodyPr/>
          <a:lstStyle/>
          <a:p>
            <a:r>
              <a:rPr lang="en-US" dirty="0">
                <a:solidFill>
                  <a:srgbClr val="FF0000"/>
                </a:solidFill>
              </a:rPr>
              <a:t>ONS </a:t>
            </a:r>
            <a:r>
              <a:rPr lang="fa-IR" dirty="0">
                <a:solidFill>
                  <a:srgbClr val="FF0000"/>
                </a:solidFill>
              </a:rPr>
              <a:t>نیازی به آماده سازی یا حداقل نیاز ندارد و معمولاً بین وعده های غذایی مصرف می شود تا مکمل تغذیه بدون کاهش مصرف غذا باشد. </a:t>
            </a:r>
          </a:p>
          <a:p>
            <a:r>
              <a:rPr lang="en-US" dirty="0"/>
              <a:t>ONS </a:t>
            </a:r>
            <a:r>
              <a:rPr lang="fa-IR" dirty="0"/>
              <a:t>به صورت نوشیدنی های آماده، از پیش بسته بندی شده، آماده سازی های کرم مانند، پودینگ ها، پودرها یا میله هایی که مواد مغذی درشت و ریز مغذی را فراهم می کنند، در دسترس هستند. </a:t>
            </a:r>
            <a:endParaRPr lang="en-US" dirty="0"/>
          </a:p>
          <a:p>
            <a:r>
              <a:rPr lang="fa-IR" dirty="0"/>
              <a:t>فرمول های </a:t>
            </a:r>
            <a:r>
              <a:rPr lang="en-US" dirty="0"/>
              <a:t>ONS </a:t>
            </a:r>
            <a:r>
              <a:rPr lang="fa-IR" dirty="0"/>
              <a:t>و روده ای برای تغذیه لوله ای همگی "غذاهای رژیمی برای اهداف پزشکی خاص" هستند و به روشی مشابه طراحی شده اند. با این حال، در حالی که تغذیه لوله ای همیشه از نظر تغذیه کامل است، یعنی با توجه به محتوای درشت مغذی ها و ریز مغذی ها به عنوان تنها منبع غذا، </a:t>
            </a:r>
            <a:r>
              <a:rPr lang="en-US" dirty="0"/>
              <a:t>ONS </a:t>
            </a:r>
            <a:r>
              <a:rPr lang="fa-IR" dirty="0"/>
              <a:t>می تواند از نظر تغذیه ای نیز ناقص باشد. </a:t>
            </a:r>
            <a:endParaRPr lang="en-US" dirty="0"/>
          </a:p>
          <a:p>
            <a:r>
              <a:rPr lang="fa-IR" dirty="0"/>
              <a:t>مکمل های غذایی خوراکی استاندارد کالری با چگالی انرژی </a:t>
            </a:r>
            <a:r>
              <a:rPr lang="fa-IR" dirty="0">
                <a:solidFill>
                  <a:srgbClr val="FF0000"/>
                </a:solidFill>
              </a:rPr>
              <a:t>1-1.2</a:t>
            </a:r>
            <a:r>
              <a:rPr lang="fa-IR" dirty="0"/>
              <a:t> کیلوکالری در میلی لیتر و محتوای پروتئین 15-22 درصد انرژی دارند. آنها فاقد گلوتن و لاکتوز هستند و حاوی فیبر هستند. </a:t>
            </a:r>
            <a:endParaRPr lang="en-US" dirty="0"/>
          </a:p>
        </p:txBody>
      </p:sp>
    </p:spTree>
    <p:extLst>
      <p:ext uri="{BB962C8B-B14F-4D97-AF65-F5344CB8AC3E}">
        <p14:creationId xmlns:p14="http://schemas.microsoft.com/office/powerpoint/2010/main" val="3436657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1" name="Picture 3" descr="C:\Users\razmpoor_foroogh\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5914" y="2805659"/>
            <a:ext cx="2433503" cy="243350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razmpoor_foroogh\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569" y="1905000"/>
            <a:ext cx="4257842" cy="425784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51189C2-21D0-43CE-A29C-333998C8C552}"/>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22419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F74C-5305-4860-A1F1-1C40C49B9AB7}"/>
              </a:ext>
            </a:extLst>
          </p:cNvPr>
          <p:cNvSpPr>
            <a:spLocks noGrp="1"/>
          </p:cNvSpPr>
          <p:nvPr>
            <p:ph type="title"/>
          </p:nvPr>
        </p:nvSpPr>
        <p:spPr/>
        <p:txBody>
          <a:bodyPr/>
          <a:lstStyle/>
          <a:p>
            <a:pPr algn="r"/>
            <a:r>
              <a:rPr lang="fa-IR" dirty="0"/>
              <a:t>محصولات اینترامیل کارن </a:t>
            </a:r>
            <a:endParaRPr lang="en-US" dirty="0"/>
          </a:p>
        </p:txBody>
      </p:sp>
      <p:pic>
        <p:nvPicPr>
          <p:cNvPr id="4" name="Content Placeholder 3">
            <a:extLst>
              <a:ext uri="{FF2B5EF4-FFF2-40B4-BE49-F238E27FC236}">
                <a16:creationId xmlns:a16="http://schemas.microsoft.com/office/drawing/2014/main" id="{B7C68C68-B2A2-48BA-9E50-03259431DDD9}"/>
              </a:ext>
            </a:extLst>
          </p:cNvPr>
          <p:cNvPicPr>
            <a:picLocks noGrp="1" noChangeAspect="1"/>
          </p:cNvPicPr>
          <p:nvPr>
            <p:ph idx="1"/>
          </p:nvPr>
        </p:nvPicPr>
        <p:blipFill>
          <a:blip r:embed="rId2"/>
          <a:stretch>
            <a:fillRect/>
          </a:stretch>
        </p:blipFill>
        <p:spPr>
          <a:xfrm>
            <a:off x="1943756" y="2269046"/>
            <a:ext cx="2366562" cy="2366562"/>
          </a:xfrm>
          <a:prstGeom prst="rect">
            <a:avLst/>
          </a:prstGeom>
        </p:spPr>
      </p:pic>
      <p:pic>
        <p:nvPicPr>
          <p:cNvPr id="5" name="Picture 4">
            <a:extLst>
              <a:ext uri="{FF2B5EF4-FFF2-40B4-BE49-F238E27FC236}">
                <a16:creationId xmlns:a16="http://schemas.microsoft.com/office/drawing/2014/main" id="{14755547-1B67-40ED-9FD8-EF6AC080447B}"/>
              </a:ext>
            </a:extLst>
          </p:cNvPr>
          <p:cNvPicPr>
            <a:picLocks noChangeAspect="1"/>
          </p:cNvPicPr>
          <p:nvPr/>
        </p:nvPicPr>
        <p:blipFill>
          <a:blip r:embed="rId3"/>
          <a:stretch>
            <a:fillRect/>
          </a:stretch>
        </p:blipFill>
        <p:spPr>
          <a:xfrm>
            <a:off x="4705165" y="2361792"/>
            <a:ext cx="2273816" cy="2273816"/>
          </a:xfrm>
          <a:prstGeom prst="rect">
            <a:avLst/>
          </a:prstGeom>
        </p:spPr>
      </p:pic>
      <p:pic>
        <p:nvPicPr>
          <p:cNvPr id="6" name="Picture 5">
            <a:extLst>
              <a:ext uri="{FF2B5EF4-FFF2-40B4-BE49-F238E27FC236}">
                <a16:creationId xmlns:a16="http://schemas.microsoft.com/office/drawing/2014/main" id="{F887D4B7-79D1-4B74-B4F1-228B00C9FF0E}"/>
              </a:ext>
            </a:extLst>
          </p:cNvPr>
          <p:cNvPicPr>
            <a:picLocks noChangeAspect="1"/>
          </p:cNvPicPr>
          <p:nvPr/>
        </p:nvPicPr>
        <p:blipFill>
          <a:blip r:embed="rId4"/>
          <a:stretch>
            <a:fillRect/>
          </a:stretch>
        </p:blipFill>
        <p:spPr>
          <a:xfrm>
            <a:off x="7135004" y="2286103"/>
            <a:ext cx="2366562" cy="2366562"/>
          </a:xfrm>
          <a:prstGeom prst="rect">
            <a:avLst/>
          </a:prstGeom>
        </p:spPr>
      </p:pic>
      <p:pic>
        <p:nvPicPr>
          <p:cNvPr id="7" name="Picture 6">
            <a:extLst>
              <a:ext uri="{FF2B5EF4-FFF2-40B4-BE49-F238E27FC236}">
                <a16:creationId xmlns:a16="http://schemas.microsoft.com/office/drawing/2014/main" id="{7C65A62E-7728-4681-B0CB-2D637FE941CD}"/>
              </a:ext>
            </a:extLst>
          </p:cNvPr>
          <p:cNvPicPr>
            <a:picLocks noChangeAspect="1"/>
          </p:cNvPicPr>
          <p:nvPr/>
        </p:nvPicPr>
        <p:blipFill>
          <a:blip r:embed="rId5"/>
          <a:stretch>
            <a:fillRect/>
          </a:stretch>
        </p:blipFill>
        <p:spPr>
          <a:xfrm>
            <a:off x="9656535" y="2264611"/>
            <a:ext cx="2449432" cy="2449432"/>
          </a:xfrm>
          <a:prstGeom prst="rect">
            <a:avLst/>
          </a:prstGeom>
        </p:spPr>
      </p:pic>
      <p:pic>
        <p:nvPicPr>
          <p:cNvPr id="8" name="Picture 7">
            <a:extLst>
              <a:ext uri="{FF2B5EF4-FFF2-40B4-BE49-F238E27FC236}">
                <a16:creationId xmlns:a16="http://schemas.microsoft.com/office/drawing/2014/main" id="{EF6FF4DF-6CDA-4927-8A9B-2B66AF3405EF}"/>
              </a:ext>
            </a:extLst>
          </p:cNvPr>
          <p:cNvPicPr>
            <a:picLocks noChangeAspect="1"/>
          </p:cNvPicPr>
          <p:nvPr/>
        </p:nvPicPr>
        <p:blipFill>
          <a:blip r:embed="rId6"/>
          <a:stretch>
            <a:fillRect/>
          </a:stretch>
        </p:blipFill>
        <p:spPr>
          <a:xfrm>
            <a:off x="1943756" y="4714043"/>
            <a:ext cx="2072726" cy="2072726"/>
          </a:xfrm>
          <a:prstGeom prst="rect">
            <a:avLst/>
          </a:prstGeom>
        </p:spPr>
      </p:pic>
      <p:pic>
        <p:nvPicPr>
          <p:cNvPr id="9" name="Picture 8">
            <a:extLst>
              <a:ext uri="{FF2B5EF4-FFF2-40B4-BE49-F238E27FC236}">
                <a16:creationId xmlns:a16="http://schemas.microsoft.com/office/drawing/2014/main" id="{563CEC8D-56F5-4D0A-942A-9DD20597E042}"/>
              </a:ext>
            </a:extLst>
          </p:cNvPr>
          <p:cNvPicPr>
            <a:picLocks noChangeAspect="1"/>
          </p:cNvPicPr>
          <p:nvPr/>
        </p:nvPicPr>
        <p:blipFill>
          <a:blip r:embed="rId7"/>
          <a:stretch>
            <a:fillRect/>
          </a:stretch>
        </p:blipFill>
        <p:spPr>
          <a:xfrm>
            <a:off x="4358671" y="4635608"/>
            <a:ext cx="2698322" cy="2143125"/>
          </a:xfrm>
          <a:prstGeom prst="rect">
            <a:avLst/>
          </a:prstGeom>
        </p:spPr>
      </p:pic>
      <p:pic>
        <p:nvPicPr>
          <p:cNvPr id="10" name="Picture 9">
            <a:extLst>
              <a:ext uri="{FF2B5EF4-FFF2-40B4-BE49-F238E27FC236}">
                <a16:creationId xmlns:a16="http://schemas.microsoft.com/office/drawing/2014/main" id="{609389CB-7F87-40A0-B9D8-85E4F8926417}"/>
              </a:ext>
            </a:extLst>
          </p:cNvPr>
          <p:cNvPicPr>
            <a:picLocks noChangeAspect="1"/>
          </p:cNvPicPr>
          <p:nvPr/>
        </p:nvPicPr>
        <p:blipFill>
          <a:blip r:embed="rId8"/>
          <a:stretch>
            <a:fillRect/>
          </a:stretch>
        </p:blipFill>
        <p:spPr>
          <a:xfrm>
            <a:off x="7451840" y="4633041"/>
            <a:ext cx="2143125" cy="2143125"/>
          </a:xfrm>
          <a:prstGeom prst="rect">
            <a:avLst/>
          </a:prstGeom>
        </p:spPr>
      </p:pic>
    </p:spTree>
    <p:extLst>
      <p:ext uri="{BB962C8B-B14F-4D97-AF65-F5344CB8AC3E}">
        <p14:creationId xmlns:p14="http://schemas.microsoft.com/office/powerpoint/2010/main" val="16916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17EE4-F7FD-42B9-B575-A9F1AAD68F0D}"/>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9D3DB563-2DEE-4BAA-BEA3-03E5B9255C83}"/>
              </a:ext>
            </a:extLst>
          </p:cNvPr>
          <p:cNvPicPr>
            <a:picLocks noGrp="1" noChangeAspect="1"/>
          </p:cNvPicPr>
          <p:nvPr>
            <p:ph idx="1"/>
          </p:nvPr>
        </p:nvPicPr>
        <p:blipFill>
          <a:blip r:embed="rId2"/>
          <a:stretch>
            <a:fillRect/>
          </a:stretch>
        </p:blipFill>
        <p:spPr>
          <a:xfrm>
            <a:off x="8060786" y="544497"/>
            <a:ext cx="3778250" cy="3778250"/>
          </a:xfrm>
          <a:prstGeom prst="rect">
            <a:avLst/>
          </a:prstGeom>
        </p:spPr>
      </p:pic>
      <p:pic>
        <p:nvPicPr>
          <p:cNvPr id="6" name="Picture 5">
            <a:extLst>
              <a:ext uri="{FF2B5EF4-FFF2-40B4-BE49-F238E27FC236}">
                <a16:creationId xmlns:a16="http://schemas.microsoft.com/office/drawing/2014/main" id="{DCB25A4F-E1EB-4294-9FAF-595129FAB58B}"/>
              </a:ext>
            </a:extLst>
          </p:cNvPr>
          <p:cNvPicPr>
            <a:picLocks noChangeAspect="1"/>
          </p:cNvPicPr>
          <p:nvPr/>
        </p:nvPicPr>
        <p:blipFill>
          <a:blip r:embed="rId3"/>
          <a:stretch>
            <a:fillRect/>
          </a:stretch>
        </p:blipFill>
        <p:spPr>
          <a:xfrm>
            <a:off x="1420427" y="423274"/>
            <a:ext cx="6009073" cy="3862976"/>
          </a:xfrm>
          <a:prstGeom prst="rect">
            <a:avLst/>
          </a:prstGeom>
        </p:spPr>
      </p:pic>
    </p:spTree>
    <p:extLst>
      <p:ext uri="{BB962C8B-B14F-4D97-AF65-F5344CB8AC3E}">
        <p14:creationId xmlns:p14="http://schemas.microsoft.com/office/powerpoint/2010/main" val="3443204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t>اطفال </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9211" y="894098"/>
            <a:ext cx="2143125" cy="2678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descr="C:\Users\razmpoor_foroogh\Desktop\download.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88622" y="949873"/>
            <a:ext cx="2441530" cy="262313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razmpoor_foroogh\Desktop\download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3613" y="4018726"/>
            <a:ext cx="2446985" cy="244698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razmpoor_foroogh\Desktop\download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9210" y="3710866"/>
            <a:ext cx="2893311" cy="289331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Users\razmpoor_foroogh\Desktop\13594488920178121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9531" y="4399724"/>
            <a:ext cx="2065987" cy="206598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D262C11-F389-4CF2-8A5D-D099D88B8409}"/>
              </a:ext>
            </a:extLst>
          </p:cNvPr>
          <p:cNvPicPr>
            <a:picLocks noChangeAspect="1"/>
          </p:cNvPicPr>
          <p:nvPr/>
        </p:nvPicPr>
        <p:blipFill>
          <a:blip r:embed="rId7"/>
          <a:stretch>
            <a:fillRect/>
          </a:stretch>
        </p:blipFill>
        <p:spPr>
          <a:xfrm>
            <a:off x="7659698" y="949873"/>
            <a:ext cx="2680135" cy="2680135"/>
          </a:xfrm>
          <a:prstGeom prst="rect">
            <a:avLst/>
          </a:prstGeom>
        </p:spPr>
      </p:pic>
      <p:pic>
        <p:nvPicPr>
          <p:cNvPr id="4" name="Picture 3">
            <a:extLst>
              <a:ext uri="{FF2B5EF4-FFF2-40B4-BE49-F238E27FC236}">
                <a16:creationId xmlns:a16="http://schemas.microsoft.com/office/drawing/2014/main" id="{1A4F3926-4472-4671-A6F5-E17FA6B29068}"/>
              </a:ext>
            </a:extLst>
          </p:cNvPr>
          <p:cNvPicPr>
            <a:picLocks noChangeAspect="1"/>
          </p:cNvPicPr>
          <p:nvPr/>
        </p:nvPicPr>
        <p:blipFill>
          <a:blip r:embed="rId8"/>
          <a:stretch>
            <a:fillRect/>
          </a:stretch>
        </p:blipFill>
        <p:spPr>
          <a:xfrm>
            <a:off x="194127" y="2174988"/>
            <a:ext cx="2778013" cy="2778013"/>
          </a:xfrm>
          <a:prstGeom prst="rect">
            <a:avLst/>
          </a:prstGeom>
        </p:spPr>
      </p:pic>
    </p:spTree>
    <p:extLst>
      <p:ext uri="{BB962C8B-B14F-4D97-AF65-F5344CB8AC3E}">
        <p14:creationId xmlns:p14="http://schemas.microsoft.com/office/powerpoint/2010/main" val="2884678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descr="C:\Users\razmpoor_foroogh\Desktop\images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93195" y="1511684"/>
            <a:ext cx="4713668" cy="419872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razmpoor_foroogh\Desktop\kabi-fresubin-original-drink-vanille-trinkflasche-4x200-m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227" y="909636"/>
            <a:ext cx="3286125" cy="503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324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F3232-8E0E-4801-9BCE-42AC70194D8F}"/>
              </a:ext>
            </a:extLst>
          </p:cNvPr>
          <p:cNvSpPr>
            <a:spLocks noGrp="1"/>
          </p:cNvSpPr>
          <p:nvPr>
            <p:ph type="title"/>
          </p:nvPr>
        </p:nvSpPr>
        <p:spPr/>
        <p:txBody>
          <a:bodyPr/>
          <a:lstStyle/>
          <a:p>
            <a:pPr algn="r"/>
            <a:r>
              <a:rPr lang="fa-IR" dirty="0"/>
              <a:t>اهداف مصرف مکمل ها </a:t>
            </a:r>
            <a:endParaRPr lang="en-US" dirty="0"/>
          </a:p>
        </p:txBody>
      </p:sp>
      <p:sp>
        <p:nvSpPr>
          <p:cNvPr id="3" name="Content Placeholder 2">
            <a:extLst>
              <a:ext uri="{FF2B5EF4-FFF2-40B4-BE49-F238E27FC236}">
                <a16:creationId xmlns:a16="http://schemas.microsoft.com/office/drawing/2014/main" id="{A7115B64-BAA4-4CFC-A25F-2A1E232B3EC2}"/>
              </a:ext>
            </a:extLst>
          </p:cNvPr>
          <p:cNvSpPr>
            <a:spLocks noGrp="1"/>
          </p:cNvSpPr>
          <p:nvPr>
            <p:ph idx="1"/>
          </p:nvPr>
        </p:nvSpPr>
        <p:spPr/>
        <p:txBody>
          <a:bodyPr/>
          <a:lstStyle/>
          <a:p>
            <a:r>
              <a:rPr lang="fa-IR" dirty="0"/>
              <a:t>جایگزینی یا مکمل تغذیه معمولی زمانی که رژیم غذایی به تنهایی برای برآوردن نیازهای غذایی روزانه به دلیل بیماری کافی نیست</a:t>
            </a:r>
          </a:p>
          <a:p>
            <a:r>
              <a:rPr lang="fa-IR" dirty="0"/>
              <a:t>درمان سوء تغذیه</a:t>
            </a:r>
          </a:p>
          <a:p>
            <a:r>
              <a:rPr lang="fa-IR" dirty="0"/>
              <a:t>تأثیر مثبت بر نتیجه بیماری.</a:t>
            </a:r>
          </a:p>
          <a:p>
            <a:r>
              <a:rPr lang="en-US" dirty="0"/>
              <a:t>ONS </a:t>
            </a:r>
            <a:r>
              <a:rPr lang="fa-IR" dirty="0"/>
              <a:t>اغلب در ترکیب با سایر اقدامات مانند مشاوره رژیم غذایی، غنی سازی مواد غذایی یا علاوه بر تغذیه جزئی تزریقی استفاده می شود. </a:t>
            </a:r>
            <a:endParaRPr lang="en-US" dirty="0"/>
          </a:p>
        </p:txBody>
      </p:sp>
    </p:spTree>
    <p:extLst>
      <p:ext uri="{BB962C8B-B14F-4D97-AF65-F5344CB8AC3E}">
        <p14:creationId xmlns:p14="http://schemas.microsoft.com/office/powerpoint/2010/main" val="516837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endParaRPr lang="en-US"/>
          </a:p>
        </p:txBody>
      </p:sp>
      <p:sp>
        <p:nvSpPr>
          <p:cNvPr id="113667" name="Rectangle 3"/>
          <p:cNvSpPr>
            <a:spLocks noGrp="1" noChangeArrowheads="1"/>
          </p:cNvSpPr>
          <p:nvPr>
            <p:ph type="body" idx="1"/>
          </p:nvPr>
        </p:nvSpPr>
        <p:spPr/>
        <p:txBody>
          <a:bodyPr/>
          <a:lstStyle/>
          <a:p>
            <a:endParaRPr lang="en-US"/>
          </a:p>
        </p:txBody>
      </p:sp>
      <p:pic>
        <p:nvPicPr>
          <p:cNvPr id="113668" name="Picture 4" descr="doc8"/>
          <p:cNvPicPr>
            <a:picLocks noChangeAspect="1" noChangeArrowheads="1"/>
          </p:cNvPicPr>
          <p:nvPr/>
        </p:nvPicPr>
        <p:blipFill>
          <a:blip r:embed="rId2" cstate="print"/>
          <a:srcRect/>
          <a:stretch>
            <a:fillRect/>
          </a:stretch>
        </p:blipFill>
        <p:spPr bwMode="auto">
          <a:xfrm>
            <a:off x="1774826" y="260350"/>
            <a:ext cx="8569325" cy="6191250"/>
          </a:xfrm>
          <a:prstGeom prst="rect">
            <a:avLst/>
          </a:prstGeom>
          <a:noFill/>
          <a:ln w="9525">
            <a:noFill/>
            <a:miter lim="800000"/>
            <a:headEnd/>
            <a:tailEnd/>
          </a:ln>
        </p:spPr>
      </p:pic>
    </p:spTree>
    <p:extLst>
      <p:ext uri="{BB962C8B-B14F-4D97-AF65-F5344CB8AC3E}">
        <p14:creationId xmlns:p14="http://schemas.microsoft.com/office/powerpoint/2010/main" val="14004925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E602-30BE-4696-85A4-E243429497F5}"/>
              </a:ext>
            </a:extLst>
          </p:cNvPr>
          <p:cNvSpPr>
            <a:spLocks noGrp="1"/>
          </p:cNvSpPr>
          <p:nvPr>
            <p:ph type="title"/>
          </p:nvPr>
        </p:nvSpPr>
        <p:spPr/>
        <p:txBody>
          <a:bodyPr/>
          <a:lstStyle/>
          <a:p>
            <a:pPr algn="r"/>
            <a:r>
              <a:rPr lang="fa-IR" dirty="0"/>
              <a:t>عوارض مکمل های غذایی </a:t>
            </a:r>
            <a:endParaRPr lang="en-US" dirty="0"/>
          </a:p>
        </p:txBody>
      </p:sp>
      <p:sp>
        <p:nvSpPr>
          <p:cNvPr id="3" name="Content Placeholder 2">
            <a:extLst>
              <a:ext uri="{FF2B5EF4-FFF2-40B4-BE49-F238E27FC236}">
                <a16:creationId xmlns:a16="http://schemas.microsoft.com/office/drawing/2014/main" id="{D6E8DA05-1764-4F32-9C99-EB257DD58531}"/>
              </a:ext>
            </a:extLst>
          </p:cNvPr>
          <p:cNvSpPr>
            <a:spLocks noGrp="1"/>
          </p:cNvSpPr>
          <p:nvPr>
            <p:ph idx="1"/>
          </p:nvPr>
        </p:nvSpPr>
        <p:spPr/>
        <p:txBody>
          <a:bodyPr/>
          <a:lstStyle/>
          <a:p>
            <a:r>
              <a:rPr lang="fa-IR" dirty="0"/>
              <a:t>طعم بد بعضی مکمل ها </a:t>
            </a:r>
          </a:p>
          <a:p>
            <a:r>
              <a:rPr lang="fa-IR" dirty="0"/>
              <a:t>عدم پذیرش با ذائقه بیمار (انطباق در محیط جامعه به طور قابل توجهی بالاتر از بیماران بستری بود ). پذیرش </a:t>
            </a:r>
            <a:r>
              <a:rPr lang="en-US" dirty="0"/>
              <a:t>ONS </a:t>
            </a:r>
            <a:r>
              <a:rPr lang="fa-IR" dirty="0"/>
              <a:t>را می توان با تشویق و توضیح دلایل و اهداف حمایت تغذیه ای بهبود بخشید. </a:t>
            </a:r>
          </a:p>
          <a:p>
            <a:r>
              <a:rPr lang="fa-IR" dirty="0">
                <a:solidFill>
                  <a:srgbClr val="FF0000"/>
                </a:solidFill>
              </a:rPr>
              <a:t>اسهال، تهوع یا استفراغ، باید به بیماران توصیه شود که </a:t>
            </a:r>
            <a:r>
              <a:rPr lang="en-US" dirty="0">
                <a:solidFill>
                  <a:srgbClr val="FF0000"/>
                </a:solidFill>
              </a:rPr>
              <a:t>ONS </a:t>
            </a:r>
            <a:r>
              <a:rPr lang="fa-IR" dirty="0">
                <a:solidFill>
                  <a:srgbClr val="FF0000"/>
                </a:solidFill>
              </a:rPr>
              <a:t>را به آرامی بنوشند و برای جلوگیری از سیری زودهنگام، آن را همراه یا نزدیک به غذا مصرف نکنند.</a:t>
            </a:r>
          </a:p>
          <a:p>
            <a:endParaRPr lang="fa-IR" dirty="0"/>
          </a:p>
          <a:p>
            <a:endParaRPr lang="en-US" dirty="0"/>
          </a:p>
        </p:txBody>
      </p:sp>
    </p:spTree>
    <p:extLst>
      <p:ext uri="{BB962C8B-B14F-4D97-AF65-F5344CB8AC3E}">
        <p14:creationId xmlns:p14="http://schemas.microsoft.com/office/powerpoint/2010/main" val="1449410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32E3F-561A-4DB7-A56E-751ECE8E33A6}"/>
              </a:ext>
            </a:extLst>
          </p:cNvPr>
          <p:cNvSpPr>
            <a:spLocks noGrp="1"/>
          </p:cNvSpPr>
          <p:nvPr>
            <p:ph type="title"/>
          </p:nvPr>
        </p:nvSpPr>
        <p:spPr/>
        <p:txBody>
          <a:bodyPr/>
          <a:lstStyle/>
          <a:p>
            <a:pPr algn="r"/>
            <a:r>
              <a:rPr lang="fa-IR" dirty="0"/>
              <a:t>مزایای بالینی مصرف مکمل </a:t>
            </a:r>
            <a:endParaRPr lang="en-US" dirty="0"/>
          </a:p>
        </p:txBody>
      </p:sp>
      <p:sp>
        <p:nvSpPr>
          <p:cNvPr id="3" name="Content Placeholder 2">
            <a:extLst>
              <a:ext uri="{FF2B5EF4-FFF2-40B4-BE49-F238E27FC236}">
                <a16:creationId xmlns:a16="http://schemas.microsoft.com/office/drawing/2014/main" id="{A79A97F3-3511-4E58-A0F6-92960FFD1E42}"/>
              </a:ext>
            </a:extLst>
          </p:cNvPr>
          <p:cNvSpPr>
            <a:spLocks noGrp="1"/>
          </p:cNvSpPr>
          <p:nvPr>
            <p:ph idx="1"/>
          </p:nvPr>
        </p:nvSpPr>
        <p:spPr/>
        <p:txBody>
          <a:bodyPr>
            <a:normAutofit/>
          </a:bodyPr>
          <a:lstStyle/>
          <a:p>
            <a:r>
              <a:rPr lang="fa-IR" dirty="0"/>
              <a:t> بهبود وضعیت تغذیه و افزایش مصرف مواد مغذی، </a:t>
            </a:r>
          </a:p>
          <a:p>
            <a:r>
              <a:rPr lang="fa-IR" dirty="0"/>
              <a:t>کیفیت زندگی، </a:t>
            </a:r>
          </a:p>
          <a:p>
            <a:r>
              <a:rPr lang="fa-IR" dirty="0"/>
              <a:t>قدرت عضلانی، </a:t>
            </a:r>
          </a:p>
          <a:p>
            <a:r>
              <a:rPr lang="fa-IR" dirty="0"/>
              <a:t>کاهش مدت اقامت در بیمارستان،</a:t>
            </a:r>
          </a:p>
          <a:p>
            <a:r>
              <a:rPr lang="fa-IR" dirty="0"/>
              <a:t> کاهش عوارض کلی ، عوارض کمتری مانند عفونت زخم و قفسه سینه یا زخم فشاری</a:t>
            </a:r>
          </a:p>
          <a:p>
            <a:r>
              <a:rPr lang="fa-IR" dirty="0"/>
              <a:t> و حتی کاهش مرگ و میر</a:t>
            </a:r>
          </a:p>
          <a:p>
            <a:r>
              <a:rPr lang="fa-IR" dirty="0"/>
              <a:t>علاوه بر این، کاهش 35 درصدی در میزان عوارض بیماران جراحی</a:t>
            </a:r>
          </a:p>
          <a:p>
            <a:r>
              <a:rPr lang="fa-IR" dirty="0"/>
              <a:t>کاهش هزینه مراقبت های بهداشتی، </a:t>
            </a:r>
          </a:p>
          <a:p>
            <a:r>
              <a:rPr lang="fa-IR" dirty="0"/>
              <a:t>کاهش میزان پذیرش مجدد در بیمارستان</a:t>
            </a:r>
            <a:endParaRPr lang="en-US" dirty="0"/>
          </a:p>
        </p:txBody>
      </p:sp>
    </p:spTree>
    <p:extLst>
      <p:ext uri="{BB962C8B-B14F-4D97-AF65-F5344CB8AC3E}">
        <p14:creationId xmlns:p14="http://schemas.microsoft.com/office/powerpoint/2010/main" val="1830237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9A38-5776-4241-A4DC-8C6A4DEAC0AA}"/>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D8DD5686-8107-48F1-883C-6C26E2A25970}"/>
              </a:ext>
            </a:extLst>
          </p:cNvPr>
          <p:cNvSpPr>
            <a:spLocks noGrp="1"/>
          </p:cNvSpPr>
          <p:nvPr>
            <p:ph idx="1"/>
          </p:nvPr>
        </p:nvSpPr>
        <p:spPr/>
        <p:txBody>
          <a:bodyPr>
            <a:normAutofit/>
          </a:bodyPr>
          <a:lstStyle/>
          <a:p>
            <a:pPr marL="0" indent="0" algn="ctr">
              <a:buNone/>
            </a:pPr>
            <a:r>
              <a:rPr lang="fa-IR" sz="3200" dirty="0">
                <a:solidFill>
                  <a:srgbClr val="FF0000"/>
                </a:solidFill>
              </a:rPr>
              <a:t>تغذیه روده ای </a:t>
            </a:r>
            <a:endParaRPr lang="en-US" sz="3200" dirty="0">
              <a:solidFill>
                <a:srgbClr val="FF0000"/>
              </a:solidFill>
            </a:endParaRPr>
          </a:p>
        </p:txBody>
      </p:sp>
    </p:spTree>
    <p:extLst>
      <p:ext uri="{BB962C8B-B14F-4D97-AF65-F5344CB8AC3E}">
        <p14:creationId xmlns:p14="http://schemas.microsoft.com/office/powerpoint/2010/main" val="3050213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2CDF3-725B-4020-BC86-4C12C250384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9351CDD-121E-4BBF-8924-176811323DFD}"/>
              </a:ext>
            </a:extLst>
          </p:cNvPr>
          <p:cNvSpPr>
            <a:spLocks noGrp="1"/>
          </p:cNvSpPr>
          <p:nvPr>
            <p:ph idx="1"/>
          </p:nvPr>
        </p:nvSpPr>
        <p:spPr/>
        <p:txBody>
          <a:bodyPr/>
          <a:lstStyle/>
          <a:p>
            <a:r>
              <a:rPr lang="fa-IR" dirty="0"/>
              <a:t>تغذیه روده ای یک جزء مهم از حمایت تغذیه ای است. در بیمارانی که روده عملکردی دارند، اما نمی‌توانند با غذای معمولی، غنی‌سازی غذا یا با جرعه‌دهی به دریافت خوراکی کافی برسند، باید حمایت تغذیه‌ای مصنوعی در نظر گرفته شود. </a:t>
            </a:r>
          </a:p>
          <a:p>
            <a:r>
              <a:rPr lang="en-US" dirty="0"/>
              <a:t>EN </a:t>
            </a:r>
            <a:r>
              <a:rPr lang="fa-IR" dirty="0"/>
              <a:t>نسبت به تغذیه تزریقی فیزیولوژیکی تر، موثرتر و کم هزینه تر است. </a:t>
            </a:r>
          </a:p>
          <a:p>
            <a:endParaRPr lang="en-US" dirty="0"/>
          </a:p>
        </p:txBody>
      </p:sp>
    </p:spTree>
    <p:extLst>
      <p:ext uri="{BB962C8B-B14F-4D97-AF65-F5344CB8AC3E}">
        <p14:creationId xmlns:p14="http://schemas.microsoft.com/office/powerpoint/2010/main" val="5601413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1A56E-5CF9-4895-B0E5-7B321EF7F71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1E47EF3-E81F-44FD-AA15-AED8087FFBD4}"/>
              </a:ext>
            </a:extLst>
          </p:cNvPr>
          <p:cNvSpPr>
            <a:spLocks noGrp="1"/>
          </p:cNvSpPr>
          <p:nvPr>
            <p:ph idx="1"/>
          </p:nvPr>
        </p:nvSpPr>
        <p:spPr/>
        <p:txBody>
          <a:bodyPr/>
          <a:lstStyle/>
          <a:p>
            <a:r>
              <a:rPr lang="fa-IR" dirty="0"/>
              <a:t>تغذیه روده ای یک رویکرد ایمن، موثر و به طور کلی برای تغذیه درمانی در بیمارانی است که عملکرد دستگاه گوارش طبیعی یا نسبتاً عادی دارند.</a:t>
            </a:r>
          </a:p>
          <a:p>
            <a:r>
              <a:rPr lang="fa-IR" dirty="0"/>
              <a:t>هدف اصلی </a:t>
            </a:r>
            <a:r>
              <a:rPr lang="en-US" dirty="0"/>
              <a:t>EN </a:t>
            </a:r>
            <a:r>
              <a:rPr lang="fa-IR" dirty="0"/>
              <a:t>پیشگیری یا درمان سوء تغذیه به منظور بهبود نتیجه است. </a:t>
            </a:r>
          </a:p>
          <a:p>
            <a:r>
              <a:rPr lang="fa-IR" dirty="0"/>
              <a:t>شواهد قوی از تعدادی از مطالعات نیز وجود دارد که نشان می‌دهد سوء تغذیه یک عامل خطر مستقل برای افزایش میزان عوارض و مرگ و میر، طول مدت بستری در بیمارستان، بدتر شدن وضعیت عملکردی و درمان بالاتر است. </a:t>
            </a:r>
            <a:endParaRPr lang="en-US" dirty="0"/>
          </a:p>
        </p:txBody>
      </p:sp>
    </p:spTree>
    <p:extLst>
      <p:ext uri="{BB962C8B-B14F-4D97-AF65-F5344CB8AC3E}">
        <p14:creationId xmlns:p14="http://schemas.microsoft.com/office/powerpoint/2010/main" val="3471031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DBBAA-A1FD-495F-BB76-9A4CEF7A091A}"/>
              </a:ext>
            </a:extLst>
          </p:cNvPr>
          <p:cNvSpPr>
            <a:spLocks noGrp="1"/>
          </p:cNvSpPr>
          <p:nvPr>
            <p:ph type="title"/>
          </p:nvPr>
        </p:nvSpPr>
        <p:spPr/>
        <p:txBody>
          <a:bodyPr/>
          <a:lstStyle/>
          <a:p>
            <a:pPr algn="ctr"/>
            <a:r>
              <a:rPr lang="fa-IR" dirty="0"/>
              <a:t>اندیکاسیون </a:t>
            </a:r>
            <a:endParaRPr lang="en-US" dirty="0"/>
          </a:p>
        </p:txBody>
      </p:sp>
      <p:sp>
        <p:nvSpPr>
          <p:cNvPr id="3" name="Content Placeholder 2">
            <a:extLst>
              <a:ext uri="{FF2B5EF4-FFF2-40B4-BE49-F238E27FC236}">
                <a16:creationId xmlns:a16="http://schemas.microsoft.com/office/drawing/2014/main" id="{100C241F-3799-4D2B-ACFE-CFAB08AFF90A}"/>
              </a:ext>
            </a:extLst>
          </p:cNvPr>
          <p:cNvSpPr>
            <a:spLocks noGrp="1"/>
          </p:cNvSpPr>
          <p:nvPr>
            <p:ph idx="1"/>
          </p:nvPr>
        </p:nvSpPr>
        <p:spPr/>
        <p:txBody>
          <a:bodyPr/>
          <a:lstStyle/>
          <a:p>
            <a:r>
              <a:rPr lang="fa-IR" dirty="0"/>
              <a:t>صرف نظر از بیماری زمینه‌ای یا شرایط بالینی، </a:t>
            </a:r>
            <a:r>
              <a:rPr lang="en-US" dirty="0"/>
              <a:t>EN </a:t>
            </a:r>
            <a:r>
              <a:rPr lang="fa-IR" dirty="0"/>
              <a:t>باید در نظر گرفته شود، و معمولاً برای</a:t>
            </a:r>
          </a:p>
          <a:p>
            <a:r>
              <a:rPr lang="fa-IR" dirty="0"/>
              <a:t> حفظ یا بهبود وضعیت تغذیه در بیماران در معرض خطر تغذیه، </a:t>
            </a:r>
          </a:p>
          <a:p>
            <a:r>
              <a:rPr lang="fa-IR" dirty="0"/>
              <a:t>کسانی که دچار سوءتغذیه هستند </a:t>
            </a:r>
          </a:p>
          <a:p>
            <a:r>
              <a:rPr lang="fa-IR" dirty="0"/>
              <a:t>و در افرادی که نمی‌توانند نیازهای غذایی خود را با مصرف خوراکی تامین کنند </a:t>
            </a:r>
          </a:p>
          <a:p>
            <a:r>
              <a:rPr lang="fa-IR" dirty="0"/>
              <a:t>و انتظار می‌رود که مصرف غذای خوراکی ناکافی را برای بیش از 7 روز تجربه کنید، </a:t>
            </a:r>
          </a:p>
          <a:p>
            <a:r>
              <a:rPr lang="fa-IR" dirty="0"/>
              <a:t>دستگاه گوارشی کارآمد داشته باشید </a:t>
            </a:r>
          </a:p>
          <a:p>
            <a:r>
              <a:rPr lang="fa-IR" dirty="0"/>
              <a:t>و با درمان موافقت کنید.</a:t>
            </a:r>
            <a:endParaRPr lang="en-US" dirty="0"/>
          </a:p>
        </p:txBody>
      </p:sp>
    </p:spTree>
    <p:extLst>
      <p:ext uri="{BB962C8B-B14F-4D97-AF65-F5344CB8AC3E}">
        <p14:creationId xmlns:p14="http://schemas.microsoft.com/office/powerpoint/2010/main" val="3933952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0444D-4BA7-4A9F-97ED-0421FEF98C3E}"/>
              </a:ext>
            </a:extLst>
          </p:cNvPr>
          <p:cNvSpPr>
            <a:spLocks noGrp="1"/>
          </p:cNvSpPr>
          <p:nvPr>
            <p:ph type="title"/>
          </p:nvPr>
        </p:nvSpPr>
        <p:spPr/>
        <p:txBody>
          <a:bodyPr/>
          <a:lstStyle/>
          <a:p>
            <a:pPr algn="r"/>
            <a:r>
              <a:rPr lang="fa-IR" dirty="0"/>
              <a:t>اندیکاسیون تغذیه روده ای </a:t>
            </a:r>
            <a:endParaRPr lang="en-US" dirty="0"/>
          </a:p>
        </p:txBody>
      </p:sp>
      <p:sp>
        <p:nvSpPr>
          <p:cNvPr id="3" name="Content Placeholder 2">
            <a:extLst>
              <a:ext uri="{FF2B5EF4-FFF2-40B4-BE49-F238E27FC236}">
                <a16:creationId xmlns:a16="http://schemas.microsoft.com/office/drawing/2014/main" id="{8357F8EC-1DF5-4CC6-B61E-D6B62F1E67CB}"/>
              </a:ext>
            </a:extLst>
          </p:cNvPr>
          <p:cNvSpPr>
            <a:spLocks noGrp="1"/>
          </p:cNvSpPr>
          <p:nvPr>
            <p:ph idx="1"/>
          </p:nvPr>
        </p:nvSpPr>
        <p:spPr/>
        <p:txBody>
          <a:bodyPr/>
          <a:lstStyle/>
          <a:p>
            <a:r>
              <a:rPr lang="fa-IR" dirty="0"/>
              <a:t>بیمار بیهوش: آسیب به سر، بیمار تهویه شده؛</a:t>
            </a:r>
          </a:p>
          <a:p>
            <a:r>
              <a:rPr lang="fa-IR" dirty="0"/>
              <a:t>اختلال بلع: به عنوان مثال، مولتیپل اسکلروزیس </a:t>
            </a:r>
            <a:r>
              <a:rPr lang="en-US" dirty="0"/>
              <a:t>(MS)، </a:t>
            </a:r>
            <a:r>
              <a:rPr lang="fa-IR" dirty="0"/>
              <a:t>بیماری نورون حرکتی </a:t>
            </a:r>
            <a:r>
              <a:rPr lang="en-US" dirty="0"/>
              <a:t>(MND)، </a:t>
            </a:r>
            <a:r>
              <a:rPr lang="fa-IR" dirty="0"/>
              <a:t>فلج پیازی و شبه بولبار، پس از سکته مغزی.</a:t>
            </a:r>
          </a:p>
          <a:p>
            <a:r>
              <a:rPr lang="fa-IR" dirty="0"/>
              <a:t>نارسایی مزمن اندام همراه با التهاب و بی اشتهایی: به عنوان مثال بیماری کبد، </a:t>
            </a:r>
            <a:r>
              <a:rPr lang="en-US" dirty="0"/>
              <a:t>COPD، </a:t>
            </a:r>
            <a:r>
              <a:rPr lang="fa-IR" dirty="0"/>
              <a:t>بیماری کلیوی.</a:t>
            </a:r>
          </a:p>
          <a:p>
            <a:r>
              <a:rPr lang="fa-IR" dirty="0"/>
              <a:t>افزایش نیازهای تغذیه ای: به عنوان مثال فیبروز کیستیک، بیماری هانتینگتون.</a:t>
            </a:r>
          </a:p>
          <a:p>
            <a:r>
              <a:rPr lang="fa-IR" dirty="0"/>
              <a:t>مشکلات روانی (به ندرت): به عنوان مثال افسردگی شدید، بی اشتهایی عصبی.</a:t>
            </a:r>
            <a:endParaRPr lang="en-US" dirty="0"/>
          </a:p>
        </p:txBody>
      </p:sp>
    </p:spTree>
    <p:extLst>
      <p:ext uri="{BB962C8B-B14F-4D97-AF65-F5344CB8AC3E}">
        <p14:creationId xmlns:p14="http://schemas.microsoft.com/office/powerpoint/2010/main" val="20499879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76A91-54A4-4BCA-BFB2-90F969D241EB}"/>
              </a:ext>
            </a:extLst>
          </p:cNvPr>
          <p:cNvSpPr>
            <a:spLocks noGrp="1"/>
          </p:cNvSpPr>
          <p:nvPr>
            <p:ph type="title"/>
          </p:nvPr>
        </p:nvSpPr>
        <p:spPr/>
        <p:txBody>
          <a:bodyPr/>
          <a:lstStyle/>
          <a:p>
            <a:pPr algn="r"/>
            <a:r>
              <a:rPr lang="fa-IR" dirty="0"/>
              <a:t>ممانعت از تغذیه روده ای </a:t>
            </a:r>
            <a:endParaRPr lang="en-US" dirty="0"/>
          </a:p>
        </p:txBody>
      </p:sp>
      <p:sp>
        <p:nvSpPr>
          <p:cNvPr id="3" name="Content Placeholder 2">
            <a:extLst>
              <a:ext uri="{FF2B5EF4-FFF2-40B4-BE49-F238E27FC236}">
                <a16:creationId xmlns:a16="http://schemas.microsoft.com/office/drawing/2014/main" id="{08038634-22F1-4865-934D-D5779FEA6AF5}"/>
              </a:ext>
            </a:extLst>
          </p:cNvPr>
          <p:cNvSpPr>
            <a:spLocks noGrp="1"/>
          </p:cNvSpPr>
          <p:nvPr>
            <p:ph idx="1"/>
          </p:nvPr>
        </p:nvSpPr>
        <p:spPr/>
        <p:txBody>
          <a:bodyPr/>
          <a:lstStyle/>
          <a:p>
            <a:r>
              <a:rPr lang="fa-IR" dirty="0"/>
              <a:t>نارسایی عملکرد روده؛</a:t>
            </a:r>
          </a:p>
          <a:p>
            <a:r>
              <a:rPr lang="fa-IR" dirty="0"/>
              <a:t>انسداد کامل روده؛</a:t>
            </a:r>
          </a:p>
          <a:p>
            <a:r>
              <a:rPr lang="fa-IR" dirty="0"/>
              <a:t>نشت آناستوموز یا عدم وجود یکپارچگی روده؛</a:t>
            </a:r>
          </a:p>
          <a:p>
            <a:r>
              <a:rPr lang="fa-IR" dirty="0"/>
              <a:t>فیستول روده "با خروجی بالا"؛</a:t>
            </a:r>
          </a:p>
          <a:p>
            <a:r>
              <a:rPr lang="fa-IR" dirty="0"/>
              <a:t>شوک با هر منشا؛</a:t>
            </a:r>
          </a:p>
          <a:p>
            <a:r>
              <a:rPr lang="fa-IR" dirty="0"/>
              <a:t>ملاحظات اخلاقی (مانند مراقبت نهایی، زوال عقل پیشرفته).</a:t>
            </a:r>
            <a:endParaRPr lang="en-US" dirty="0"/>
          </a:p>
        </p:txBody>
      </p:sp>
    </p:spTree>
    <p:extLst>
      <p:ext uri="{BB962C8B-B14F-4D97-AF65-F5344CB8AC3E}">
        <p14:creationId xmlns:p14="http://schemas.microsoft.com/office/powerpoint/2010/main" val="868829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7BF17-3F54-41C2-A759-AD6C01D6FFB2}"/>
              </a:ext>
            </a:extLst>
          </p:cNvPr>
          <p:cNvSpPr>
            <a:spLocks noGrp="1"/>
          </p:cNvSpPr>
          <p:nvPr>
            <p:ph type="title"/>
          </p:nvPr>
        </p:nvSpPr>
        <p:spPr/>
        <p:txBody>
          <a:bodyPr/>
          <a:lstStyle/>
          <a:p>
            <a:pPr algn="r"/>
            <a:r>
              <a:rPr lang="fa-IR" dirty="0"/>
              <a:t>انواع روش تغذیه روده ای </a:t>
            </a:r>
            <a:endParaRPr lang="en-US" dirty="0"/>
          </a:p>
        </p:txBody>
      </p:sp>
      <p:sp>
        <p:nvSpPr>
          <p:cNvPr id="3" name="Content Placeholder 2">
            <a:extLst>
              <a:ext uri="{FF2B5EF4-FFF2-40B4-BE49-F238E27FC236}">
                <a16:creationId xmlns:a16="http://schemas.microsoft.com/office/drawing/2014/main" id="{91BEEA57-2421-43F1-AB9E-43000E1D660F}"/>
              </a:ext>
            </a:extLst>
          </p:cNvPr>
          <p:cNvSpPr>
            <a:spLocks noGrp="1"/>
          </p:cNvSpPr>
          <p:nvPr>
            <p:ph idx="1"/>
          </p:nvPr>
        </p:nvSpPr>
        <p:spPr/>
        <p:txBody>
          <a:bodyPr/>
          <a:lstStyle/>
          <a:p>
            <a:r>
              <a:rPr lang="fa-IR" dirty="0"/>
              <a:t>ژژونوستومی بینی معده </a:t>
            </a:r>
            <a:r>
              <a:rPr lang="en-US" dirty="0"/>
              <a:t>(NGT)، </a:t>
            </a:r>
            <a:endParaRPr lang="fa-IR" dirty="0"/>
          </a:p>
          <a:p>
            <a:r>
              <a:rPr lang="fa-IR" dirty="0"/>
              <a:t>نازوانتریک </a:t>
            </a:r>
            <a:r>
              <a:rPr lang="en-US" dirty="0"/>
              <a:t>(NET)،</a:t>
            </a:r>
            <a:endParaRPr lang="fa-IR" dirty="0"/>
          </a:p>
          <a:p>
            <a:r>
              <a:rPr lang="en-US" dirty="0"/>
              <a:t> PEG، </a:t>
            </a:r>
            <a:endParaRPr lang="fa-IR" dirty="0"/>
          </a:p>
          <a:p>
            <a:r>
              <a:rPr lang="en-US" dirty="0"/>
              <a:t>PEJ </a:t>
            </a:r>
            <a:r>
              <a:rPr lang="fa-IR" dirty="0"/>
              <a:t>و کاتتر سوزنی ظریف</a:t>
            </a:r>
            <a:endParaRPr lang="en-US" dirty="0"/>
          </a:p>
        </p:txBody>
      </p:sp>
    </p:spTree>
    <p:extLst>
      <p:ext uri="{BB962C8B-B14F-4D97-AF65-F5344CB8AC3E}">
        <p14:creationId xmlns:p14="http://schemas.microsoft.com/office/powerpoint/2010/main" val="3941082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76200"/>
            <a:ext cx="8001000" cy="1143000"/>
          </a:xfrm>
        </p:spPr>
        <p:txBody>
          <a:bodyPr rtlCol="0">
            <a:normAutofit/>
          </a:bodyPr>
          <a:lstStyle/>
          <a:p>
            <a:pPr>
              <a:defRPr/>
            </a:pPr>
            <a:r>
              <a:rPr lang="en-US" dirty="0">
                <a:solidFill>
                  <a:srgbClr val="000099"/>
                </a:solidFill>
              </a:rPr>
              <a:t>Selection of </a:t>
            </a:r>
            <a:r>
              <a:rPr lang="en-US" dirty="0" err="1">
                <a:solidFill>
                  <a:srgbClr val="000099"/>
                </a:solidFill>
              </a:rPr>
              <a:t>Enteral</a:t>
            </a:r>
            <a:r>
              <a:rPr lang="en-US" dirty="0">
                <a:solidFill>
                  <a:srgbClr val="000099"/>
                </a:solidFill>
              </a:rPr>
              <a:t> Access Device</a:t>
            </a:r>
          </a:p>
        </p:txBody>
      </p:sp>
      <p:sp>
        <p:nvSpPr>
          <p:cNvPr id="20483" name="Content Placeholder 2"/>
          <p:cNvSpPr>
            <a:spLocks noGrp="1"/>
          </p:cNvSpPr>
          <p:nvPr>
            <p:ph idx="1"/>
          </p:nvPr>
        </p:nvSpPr>
        <p:spPr>
          <a:xfrm>
            <a:off x="2514600" y="1295400"/>
            <a:ext cx="4038600" cy="5486400"/>
          </a:xfrm>
        </p:spPr>
        <p:txBody>
          <a:bodyPr>
            <a:normAutofit lnSpcReduction="10000"/>
          </a:bodyPr>
          <a:lstStyle/>
          <a:p>
            <a:pPr marL="350838" indent="-350838" algn="l" rtl="0">
              <a:spcBef>
                <a:spcPct val="0"/>
              </a:spcBef>
              <a:spcAft>
                <a:spcPts val="1200"/>
              </a:spcAft>
              <a:buNone/>
            </a:pPr>
            <a:r>
              <a:rPr lang="en-US" altLang="fa-IR" sz="2400" dirty="0">
                <a:solidFill>
                  <a:srgbClr val="000099"/>
                </a:solidFill>
              </a:rPr>
              <a:t>1. Select an enteral access device based on patient specific factors. (C)</a:t>
            </a:r>
          </a:p>
          <a:p>
            <a:pPr marL="350838" indent="-350838" algn="l" rtl="0">
              <a:spcBef>
                <a:spcPct val="0"/>
              </a:spcBef>
              <a:spcAft>
                <a:spcPts val="1200"/>
              </a:spcAft>
              <a:buNone/>
            </a:pPr>
            <a:r>
              <a:rPr lang="en-US" altLang="fa-IR" sz="2400" dirty="0">
                <a:solidFill>
                  <a:srgbClr val="000099"/>
                </a:solidFill>
              </a:rPr>
              <a:t>2. </a:t>
            </a:r>
            <a:r>
              <a:rPr lang="en-US" altLang="fa-IR" sz="2400" dirty="0" err="1">
                <a:solidFill>
                  <a:srgbClr val="000099"/>
                </a:solidFill>
              </a:rPr>
              <a:t>Naso</a:t>
            </a:r>
            <a:r>
              <a:rPr lang="en-US" altLang="fa-IR" sz="2400" dirty="0">
                <a:solidFill>
                  <a:srgbClr val="000099"/>
                </a:solidFill>
              </a:rPr>
              <a:t> jejunal route for enteral feedings in ICU patients are not required unless gastric feeding intolerance is present. (A)</a:t>
            </a:r>
          </a:p>
          <a:p>
            <a:pPr marL="350838" indent="-350838" algn="l" rtl="0">
              <a:spcBef>
                <a:spcPct val="0"/>
              </a:spcBef>
              <a:spcAft>
                <a:spcPts val="1200"/>
              </a:spcAft>
              <a:buNone/>
            </a:pPr>
            <a:r>
              <a:rPr lang="en-US" altLang="fa-IR" sz="2400" dirty="0">
                <a:solidFill>
                  <a:srgbClr val="000099"/>
                </a:solidFill>
              </a:rPr>
              <a:t>3. Patients with persistent dysphagia should have a long-term enteral access device placed. (B)</a:t>
            </a:r>
          </a:p>
        </p:txBody>
      </p:sp>
      <p:pic>
        <p:nvPicPr>
          <p:cNvPr id="20484" name="Picture 2" descr="http://img.medscape.com/fullsize/migrated/585/397/ajh585397.f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339850"/>
            <a:ext cx="3962400"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514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E9831-CDFB-4B69-A476-C6F1D44BF23F}"/>
              </a:ext>
            </a:extLst>
          </p:cNvPr>
          <p:cNvSpPr>
            <a:spLocks noGrp="1"/>
          </p:cNvSpPr>
          <p:nvPr>
            <p:ph type="title"/>
          </p:nvPr>
        </p:nvSpPr>
        <p:spPr/>
        <p:txBody>
          <a:bodyPr/>
          <a:lstStyle/>
          <a:p>
            <a:r>
              <a:rPr lang="en-US" dirty="0"/>
              <a:t>ONS (Sep feeding) </a:t>
            </a:r>
          </a:p>
        </p:txBody>
      </p:sp>
      <p:sp>
        <p:nvSpPr>
          <p:cNvPr id="3" name="Content Placeholder 2">
            <a:extLst>
              <a:ext uri="{FF2B5EF4-FFF2-40B4-BE49-F238E27FC236}">
                <a16:creationId xmlns:a16="http://schemas.microsoft.com/office/drawing/2014/main" id="{85908C96-9E14-438E-953E-878C5CB0F09D}"/>
              </a:ext>
            </a:extLst>
          </p:cNvPr>
          <p:cNvSpPr>
            <a:spLocks noGrp="1"/>
          </p:cNvSpPr>
          <p:nvPr>
            <p:ph idx="1"/>
          </p:nvPr>
        </p:nvSpPr>
        <p:spPr/>
        <p:txBody>
          <a:bodyPr/>
          <a:lstStyle/>
          <a:p>
            <a:pPr marL="0" indent="0" algn="l">
              <a:buNone/>
            </a:pPr>
            <a:r>
              <a:rPr lang="en-US" dirty="0"/>
              <a:t>ONS (Sep feeding) </a:t>
            </a:r>
          </a:p>
        </p:txBody>
      </p:sp>
    </p:spTree>
    <p:extLst>
      <p:ext uri="{BB962C8B-B14F-4D97-AF65-F5344CB8AC3E}">
        <p14:creationId xmlns:p14="http://schemas.microsoft.com/office/powerpoint/2010/main" val="3990443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5420A-B2CA-4321-9A36-662A21F822AB}"/>
              </a:ext>
            </a:extLst>
          </p:cNvPr>
          <p:cNvSpPr>
            <a:spLocks noGrp="1"/>
          </p:cNvSpPr>
          <p:nvPr>
            <p:ph type="title"/>
          </p:nvPr>
        </p:nvSpPr>
        <p:spPr/>
        <p:txBody>
          <a:bodyPr/>
          <a:lstStyle/>
          <a:p>
            <a:pPr algn="r"/>
            <a:r>
              <a:rPr lang="fa-IR" dirty="0"/>
              <a:t>عوارض </a:t>
            </a:r>
            <a:endParaRPr lang="en-US" dirty="0"/>
          </a:p>
        </p:txBody>
      </p:sp>
      <p:sp>
        <p:nvSpPr>
          <p:cNvPr id="3" name="Content Placeholder 2">
            <a:extLst>
              <a:ext uri="{FF2B5EF4-FFF2-40B4-BE49-F238E27FC236}">
                <a16:creationId xmlns:a16="http://schemas.microsoft.com/office/drawing/2014/main" id="{7455DD9A-13C7-4E60-9BD4-FBDB4CDBD712}"/>
              </a:ext>
            </a:extLst>
          </p:cNvPr>
          <p:cNvSpPr>
            <a:spLocks noGrp="1"/>
          </p:cNvSpPr>
          <p:nvPr>
            <p:ph idx="1"/>
          </p:nvPr>
        </p:nvSpPr>
        <p:spPr/>
        <p:txBody>
          <a:bodyPr>
            <a:normAutofit fontScale="92500"/>
          </a:bodyPr>
          <a:lstStyle/>
          <a:p>
            <a:r>
              <a:rPr lang="fa-IR" dirty="0"/>
              <a:t>شواهد کمی در مورد فراوانی اثرات نامطلوب ناشی از تغذیه روده ای وجود دارد، اما پیشنهاد می شود که بیشتر عوارض ناشی از اشتباهات کاربرد باشد. شواهد محدودی که وجود دارد نشان می دهد</a:t>
            </a:r>
          </a:p>
          <a:p>
            <a:r>
              <a:rPr lang="fa-IR" dirty="0"/>
              <a:t> </a:t>
            </a:r>
            <a:r>
              <a:rPr lang="fa-IR" dirty="0">
                <a:solidFill>
                  <a:srgbClr val="FF0000"/>
                </a:solidFill>
              </a:rPr>
              <a:t>که شایع ترین عوارض آسپیراسیون، اسهال، و عوارض متابولیک و مکانیکی (مرتبط با لوله) است</a:t>
            </a:r>
          </a:p>
          <a:p>
            <a:r>
              <a:rPr lang="fa-IR" dirty="0">
                <a:solidFill>
                  <a:schemeClr val="tx1"/>
                </a:solidFill>
              </a:rPr>
              <a:t>در </a:t>
            </a:r>
            <a:r>
              <a:rPr lang="en-US" dirty="0">
                <a:solidFill>
                  <a:schemeClr val="tx1"/>
                </a:solidFill>
              </a:rPr>
              <a:t>ICU </a:t>
            </a:r>
            <a:r>
              <a:rPr lang="fa-IR" dirty="0">
                <a:solidFill>
                  <a:schemeClr val="tx1"/>
                </a:solidFill>
              </a:rPr>
              <a:t>وقوع اسهال در 18-15 درصد از بیمارانی که تغذیه روده ای دریافت می کنند گزارش شده است، در حالی که این میزان در بیمارانی که </a:t>
            </a:r>
            <a:r>
              <a:rPr lang="en-US" dirty="0">
                <a:solidFill>
                  <a:schemeClr val="tx1"/>
                </a:solidFill>
              </a:rPr>
              <a:t>EN </a:t>
            </a:r>
            <a:r>
              <a:rPr lang="fa-IR" dirty="0">
                <a:solidFill>
                  <a:schemeClr val="tx1"/>
                </a:solidFill>
              </a:rPr>
              <a:t>دریافت نمی کنند، 6 درصد است.</a:t>
            </a:r>
          </a:p>
          <a:p>
            <a:r>
              <a:rPr lang="en-US" dirty="0">
                <a:solidFill>
                  <a:schemeClr val="tx1"/>
                </a:solidFill>
              </a:rPr>
              <a:t>EN </a:t>
            </a:r>
            <a:r>
              <a:rPr lang="fa-IR" dirty="0">
                <a:solidFill>
                  <a:schemeClr val="tx1"/>
                </a:solidFill>
              </a:rPr>
              <a:t>نباید برای اسهال قطع شود، بلکه باید در زمانی که علت شناسی در حال بررسی است ادامه یابد. </a:t>
            </a:r>
          </a:p>
          <a:p>
            <a:r>
              <a:rPr lang="fa-IR" dirty="0">
                <a:solidFill>
                  <a:schemeClr val="tx1"/>
                </a:solidFill>
              </a:rPr>
              <a:t> مکانیسم دقیق ناشناخته است، اما احتمالاً به تغییرات ترانزیت روده یا میکروبیوتای روده مربوط می شود. دلایل دیگر عبارتند از تجویز بولوس یا سرعت بالای تحویل خوراک، آلودگی باکتریایی یا دمای نامناسب جیره شیر خشک. شواهد محدودی وجود دارد مبنی بر اینکه آلبومین سرم پایین (&lt;25 گرم در لیتر) می تواند باعث اسهال به دلیل سوء جذب در نتیجه ادم دیواره روده شود.</a:t>
            </a:r>
            <a:endParaRPr lang="en-US" dirty="0">
              <a:solidFill>
                <a:schemeClr val="tx1"/>
              </a:solidFill>
            </a:endParaRPr>
          </a:p>
        </p:txBody>
      </p:sp>
    </p:spTree>
    <p:extLst>
      <p:ext uri="{BB962C8B-B14F-4D97-AF65-F5344CB8AC3E}">
        <p14:creationId xmlns:p14="http://schemas.microsoft.com/office/powerpoint/2010/main" val="4098756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FB237-38F2-49FB-BCAB-DCE3268ED1BF}"/>
              </a:ext>
            </a:extLst>
          </p:cNvPr>
          <p:cNvSpPr>
            <a:spLocks noGrp="1"/>
          </p:cNvSpPr>
          <p:nvPr>
            <p:ph type="title"/>
          </p:nvPr>
        </p:nvSpPr>
        <p:spPr/>
        <p:txBody>
          <a:bodyPr/>
          <a:lstStyle/>
          <a:p>
            <a:pPr algn="r"/>
            <a:r>
              <a:rPr lang="fa-IR" dirty="0"/>
              <a:t>آسپیراسیون </a:t>
            </a:r>
            <a:endParaRPr lang="en-US" dirty="0"/>
          </a:p>
        </p:txBody>
      </p:sp>
      <p:sp>
        <p:nvSpPr>
          <p:cNvPr id="3" name="Content Placeholder 2">
            <a:extLst>
              <a:ext uri="{FF2B5EF4-FFF2-40B4-BE49-F238E27FC236}">
                <a16:creationId xmlns:a16="http://schemas.microsoft.com/office/drawing/2014/main" id="{17CB9F08-2719-4632-B5EA-D9AA9A572D19}"/>
              </a:ext>
            </a:extLst>
          </p:cNvPr>
          <p:cNvSpPr>
            <a:spLocks noGrp="1"/>
          </p:cNvSpPr>
          <p:nvPr>
            <p:ph idx="1"/>
          </p:nvPr>
        </p:nvSpPr>
        <p:spPr/>
        <p:txBody>
          <a:bodyPr/>
          <a:lstStyle/>
          <a:p>
            <a:r>
              <a:rPr lang="fa-IR" dirty="0"/>
              <a:t>آسپیراسیون محتویات معده و روده کوچک به داخل دستگاه تنفسی مهم ترین عارضه </a:t>
            </a:r>
            <a:r>
              <a:rPr lang="en-US" dirty="0"/>
              <a:t>EN </a:t>
            </a:r>
            <a:r>
              <a:rPr lang="fa-IR" dirty="0"/>
              <a:t>است و در نهایت ممکن است منجر به پنومونی و سپسیس شود. </a:t>
            </a:r>
          </a:p>
          <a:p>
            <a:r>
              <a:rPr lang="fa-IR" dirty="0"/>
              <a:t>آسپیراسیون حجم بسیار کمی از مایعات (میکرواسپیراسیون)، در طول خواب تا 50 درصد از جمعیت عادی که در آنها با پیامدهای بالینی نامطلوب همراه نیست، رخ می دهد.</a:t>
            </a:r>
          </a:p>
          <a:p>
            <a:r>
              <a:rPr lang="fa-IR" dirty="0"/>
              <a:t>استراتژی های مختلفی برای کاهش آسپیراسیون می تواند اتخاذ شود. آنها شامل بالا بردن پشتی، تغذیه پس از پیلور و تجویز پروکینتیک ها هستند</a:t>
            </a:r>
            <a:endParaRPr lang="en-US" dirty="0"/>
          </a:p>
        </p:txBody>
      </p:sp>
    </p:spTree>
    <p:extLst>
      <p:ext uri="{BB962C8B-B14F-4D97-AF65-F5344CB8AC3E}">
        <p14:creationId xmlns:p14="http://schemas.microsoft.com/office/powerpoint/2010/main" val="35009531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16266-0F2A-4367-AD97-A9EC11D008F9}"/>
              </a:ext>
            </a:extLst>
          </p:cNvPr>
          <p:cNvSpPr>
            <a:spLocks noGrp="1"/>
          </p:cNvSpPr>
          <p:nvPr>
            <p:ph type="title"/>
          </p:nvPr>
        </p:nvSpPr>
        <p:spPr/>
        <p:txBody>
          <a:bodyPr/>
          <a:lstStyle/>
          <a:p>
            <a:pPr algn="r"/>
            <a:r>
              <a:rPr lang="fa-IR" dirty="0"/>
              <a:t>تهوع و استفراغ </a:t>
            </a:r>
            <a:endParaRPr lang="en-US" dirty="0"/>
          </a:p>
        </p:txBody>
      </p:sp>
      <p:sp>
        <p:nvSpPr>
          <p:cNvPr id="3" name="Content Placeholder 2">
            <a:extLst>
              <a:ext uri="{FF2B5EF4-FFF2-40B4-BE49-F238E27FC236}">
                <a16:creationId xmlns:a16="http://schemas.microsoft.com/office/drawing/2014/main" id="{7EFC7E3F-07B5-47A2-BA77-B4BB230BBAC8}"/>
              </a:ext>
            </a:extLst>
          </p:cNvPr>
          <p:cNvSpPr>
            <a:spLocks noGrp="1"/>
          </p:cNvSpPr>
          <p:nvPr>
            <p:ph idx="1"/>
          </p:nvPr>
        </p:nvSpPr>
        <p:spPr/>
        <p:txBody>
          <a:bodyPr/>
          <a:lstStyle/>
          <a:p>
            <a:r>
              <a:rPr lang="fa-IR" dirty="0"/>
              <a:t>تهوع در 15 تا 20 درصد از بیمارانی که تغذیه روده ای دریافت می کنند رخ می دهد،</a:t>
            </a:r>
          </a:p>
          <a:p>
            <a:r>
              <a:rPr lang="fa-IR" dirty="0"/>
              <a:t> اما بسیاری از آنها از بیماری هایی رنج می برند که خود با خطر بالای تهوع و استفراغ همراه است (مانند سرطان دستگاه گوارش فوقانی). علاوه بر این، درمان ضد نئوپلاستیک (مانند رادیو یا شیمی درمانی) محرک قوی برای تهوع و استفراغ است و در نتیجه قبل از شروع </a:t>
            </a:r>
            <a:r>
              <a:rPr lang="en-US" dirty="0"/>
              <a:t>EN </a:t>
            </a:r>
            <a:r>
              <a:rPr lang="fa-IR" dirty="0"/>
              <a:t>به درمان ضد استفراغ نیاز دارد.</a:t>
            </a:r>
          </a:p>
          <a:p>
            <a:r>
              <a:rPr lang="fa-IR" dirty="0"/>
              <a:t>تهوع برخی از بیماران سرطانی ممکن است چنان غالب باشد که </a:t>
            </a:r>
            <a:r>
              <a:rPr lang="en-US" dirty="0"/>
              <a:t>EN </a:t>
            </a:r>
            <a:r>
              <a:rPr lang="fa-IR" dirty="0"/>
              <a:t>غیرممکن شود و باید تغذیه کامل تزریقی در نظر گرفته شود.</a:t>
            </a:r>
          </a:p>
          <a:p>
            <a:r>
              <a:rPr lang="fa-IR" dirty="0"/>
              <a:t>تاخیر در تخلیه معده شایع ترین علت تهوع ناشی از تغذیه لوله ای است و ممکن است با درد، آسیت، بی حرکتی، آرام بخش ها، آنتی بیوتیک ها و غیره تشدید شود.</a:t>
            </a:r>
            <a:endParaRPr lang="en-US" dirty="0"/>
          </a:p>
        </p:txBody>
      </p:sp>
    </p:spTree>
    <p:extLst>
      <p:ext uri="{BB962C8B-B14F-4D97-AF65-F5344CB8AC3E}">
        <p14:creationId xmlns:p14="http://schemas.microsoft.com/office/powerpoint/2010/main" val="2092148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E081B-01FD-46E4-89C2-7F3A9D51CEE9}"/>
              </a:ext>
            </a:extLst>
          </p:cNvPr>
          <p:cNvSpPr>
            <a:spLocks noGrp="1"/>
          </p:cNvSpPr>
          <p:nvPr>
            <p:ph type="title"/>
          </p:nvPr>
        </p:nvSpPr>
        <p:spPr/>
        <p:txBody>
          <a:bodyPr/>
          <a:lstStyle/>
          <a:p>
            <a:pPr algn="r"/>
            <a:r>
              <a:rPr lang="fa-IR" dirty="0"/>
              <a:t>یبوست </a:t>
            </a:r>
            <a:endParaRPr lang="en-US" dirty="0"/>
          </a:p>
        </p:txBody>
      </p:sp>
      <p:sp>
        <p:nvSpPr>
          <p:cNvPr id="3" name="Content Placeholder 2">
            <a:extLst>
              <a:ext uri="{FF2B5EF4-FFF2-40B4-BE49-F238E27FC236}">
                <a16:creationId xmlns:a16="http://schemas.microsoft.com/office/drawing/2014/main" id="{02E7269B-2766-4634-A3C9-BD5F3398A0C0}"/>
              </a:ext>
            </a:extLst>
          </p:cNvPr>
          <p:cNvSpPr>
            <a:spLocks noGrp="1"/>
          </p:cNvSpPr>
          <p:nvPr>
            <p:ph idx="1"/>
          </p:nvPr>
        </p:nvSpPr>
        <p:spPr/>
        <p:txBody>
          <a:bodyPr/>
          <a:lstStyle/>
          <a:p>
            <a:r>
              <a:rPr lang="fa-IR" dirty="0"/>
              <a:t>یبوست نسبت به اسهال در طول </a:t>
            </a:r>
            <a:r>
              <a:rPr lang="en-US" dirty="0"/>
              <a:t>EN </a:t>
            </a:r>
            <a:r>
              <a:rPr lang="fa-IR" dirty="0"/>
              <a:t>شایع تر است و در بیمارانی که به </a:t>
            </a:r>
            <a:r>
              <a:rPr lang="en-US" dirty="0"/>
              <a:t>EN </a:t>
            </a:r>
            <a:r>
              <a:rPr lang="fa-IR" dirty="0"/>
              <a:t>طولانی مدت نیاز دارند شایع تر است. کاهش مصرف مایعات، فرمول های پر انرژی و متراکم انرژی و کمبود فیبر غذایی از دلایل احتمالی یبوست مرتبط با </a:t>
            </a:r>
            <a:r>
              <a:rPr lang="en-US" dirty="0"/>
              <a:t>EN </a:t>
            </a:r>
            <a:r>
              <a:rPr lang="fa-IR" dirty="0"/>
              <a:t>هستند.</a:t>
            </a:r>
          </a:p>
          <a:p>
            <a:r>
              <a:rPr lang="fa-IR" dirty="0"/>
              <a:t>علاوه بر این، بیحرکتی و کاهش تحرک روده (در نتیجه داروهای آرام بخش یا مواد افیونی) ممکن است به یبوست کمک کند. هدف اصلی مدیریت یبوست پیشگیری است.</a:t>
            </a:r>
          </a:p>
        </p:txBody>
      </p:sp>
    </p:spTree>
    <p:extLst>
      <p:ext uri="{BB962C8B-B14F-4D97-AF65-F5344CB8AC3E}">
        <p14:creationId xmlns:p14="http://schemas.microsoft.com/office/powerpoint/2010/main" val="10453605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3B882-ABFD-4034-825B-EFC43422F04B}"/>
              </a:ext>
            </a:extLst>
          </p:cNvPr>
          <p:cNvSpPr>
            <a:spLocks noGrp="1"/>
          </p:cNvSpPr>
          <p:nvPr>
            <p:ph type="title"/>
          </p:nvPr>
        </p:nvSpPr>
        <p:spPr/>
        <p:txBody>
          <a:bodyPr/>
          <a:lstStyle/>
          <a:p>
            <a:pPr algn="r"/>
            <a:r>
              <a:rPr lang="fa-IR" dirty="0"/>
              <a:t>عوارض مکانیکال جا گذاری لوله </a:t>
            </a:r>
            <a:endParaRPr lang="en-US" dirty="0"/>
          </a:p>
        </p:txBody>
      </p:sp>
      <p:sp>
        <p:nvSpPr>
          <p:cNvPr id="3" name="Content Placeholder 2">
            <a:extLst>
              <a:ext uri="{FF2B5EF4-FFF2-40B4-BE49-F238E27FC236}">
                <a16:creationId xmlns:a16="http://schemas.microsoft.com/office/drawing/2014/main" id="{C9AD8FF9-0F89-458C-A043-507D1B6F2624}"/>
              </a:ext>
            </a:extLst>
          </p:cNvPr>
          <p:cNvSpPr>
            <a:spLocks noGrp="1"/>
          </p:cNvSpPr>
          <p:nvPr>
            <p:ph idx="1"/>
          </p:nvPr>
        </p:nvSpPr>
        <p:spPr/>
        <p:txBody>
          <a:bodyPr/>
          <a:lstStyle/>
          <a:p>
            <a:r>
              <a:rPr lang="fa-IR" dirty="0"/>
              <a:t>استفاده از لوله های بینی باید به تغذیه کوتاه مدت روده ای (6-4 هفته) محدود شود تا از نکروز یا زخم مخاط نازوفارنکس، مری، معده یا اثنی عشر جلوگیری شود. با این حال، این عوارض پس از معرفی لوله های با سوراخ مدرن بسیار نادر شدند. اینها از پلی اورتان یا سیلیکون ساخته شده اند. </a:t>
            </a:r>
          </a:p>
          <a:p>
            <a:r>
              <a:rPr lang="fa-IR" dirty="0"/>
              <a:t> با این لوله‌های مدرن و راحت، تحمل لوله‌های بینی معده معمولاً به ویژه در بیماران هوشیار و در بیماران سالمند با حالت‌های گیجی حاد محدود است. به علاوه ممکن است باعث ازوفاژیت رفلاکس شده و تمایل به دررفتگی داشته باشند.</a:t>
            </a:r>
          </a:p>
        </p:txBody>
      </p:sp>
    </p:spTree>
    <p:extLst>
      <p:ext uri="{BB962C8B-B14F-4D97-AF65-F5344CB8AC3E}">
        <p14:creationId xmlns:p14="http://schemas.microsoft.com/office/powerpoint/2010/main" val="2407988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8F18F-8721-4192-BEBB-25DD822AA2DC}"/>
              </a:ext>
            </a:extLst>
          </p:cNvPr>
          <p:cNvSpPr>
            <a:spLocks noGrp="1"/>
          </p:cNvSpPr>
          <p:nvPr>
            <p:ph type="title"/>
          </p:nvPr>
        </p:nvSpPr>
        <p:spPr/>
        <p:txBody>
          <a:bodyPr/>
          <a:lstStyle/>
          <a:p>
            <a:pPr algn="r"/>
            <a:r>
              <a:rPr lang="fa-IR" dirty="0"/>
              <a:t>عوارض گاستروستومی </a:t>
            </a:r>
            <a:endParaRPr lang="en-US" dirty="0"/>
          </a:p>
        </p:txBody>
      </p:sp>
      <p:sp>
        <p:nvSpPr>
          <p:cNvPr id="3" name="Content Placeholder 2">
            <a:extLst>
              <a:ext uri="{FF2B5EF4-FFF2-40B4-BE49-F238E27FC236}">
                <a16:creationId xmlns:a16="http://schemas.microsoft.com/office/drawing/2014/main" id="{BAF31920-0FD9-4331-B6D4-EEBFB8A2EF81}"/>
              </a:ext>
            </a:extLst>
          </p:cNvPr>
          <p:cNvSpPr>
            <a:spLocks noGrp="1"/>
          </p:cNvSpPr>
          <p:nvPr>
            <p:ph idx="1"/>
          </p:nvPr>
        </p:nvSpPr>
        <p:spPr/>
        <p:txBody>
          <a:bodyPr/>
          <a:lstStyle/>
          <a:p>
            <a:r>
              <a:rPr lang="fa-IR" dirty="0"/>
              <a:t>عوارض قرار دادن لوله گاستروستومی ممکن است جزئی یا بزرگ باشد و ممکن است بلافاصله پس از قرار دادن لوله یا بعد از آن ایجاد شود.</a:t>
            </a:r>
          </a:p>
          <a:p>
            <a:r>
              <a:rPr lang="fa-IR" dirty="0"/>
              <a:t> بیشتر عوارض جزئی هستند و از خیساندن پوست به دلیل نشت محتویات معده در اطراف استوما تا درد پریستومی با فراوانی 40-13 درصد متغیر است.</a:t>
            </a:r>
          </a:p>
          <a:p>
            <a:r>
              <a:rPr lang="fa-IR" dirty="0"/>
              <a:t>احتمال بروز عوارض در بیماران سالمندی با شرایط همراه مانند بیماری‌های عفونی، یا در صورت وجود سابقه آسپیراسیون، بیشتر است.</a:t>
            </a:r>
          </a:p>
          <a:p>
            <a:r>
              <a:rPr lang="fa-IR" dirty="0"/>
              <a:t> عوارض اصلی اولیه شامل پنوموپریتوئن، سوراخ شدن مری یا معده یا آسیب به سایر اندام های داخل شکمی است.</a:t>
            </a:r>
          </a:p>
          <a:p>
            <a:r>
              <a:rPr lang="fa-IR" dirty="0"/>
              <a:t> </a:t>
            </a:r>
            <a:endParaRPr lang="en-US" dirty="0"/>
          </a:p>
        </p:txBody>
      </p:sp>
    </p:spTree>
    <p:extLst>
      <p:ext uri="{BB962C8B-B14F-4D97-AF65-F5344CB8AC3E}">
        <p14:creationId xmlns:p14="http://schemas.microsoft.com/office/powerpoint/2010/main" val="1468777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2D299-D307-402C-9448-2CDBA89E7C9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DDBDD1B-8984-41C4-91E4-79D2E191DDEB}"/>
              </a:ext>
            </a:extLst>
          </p:cNvPr>
          <p:cNvSpPr>
            <a:spLocks noGrp="1"/>
          </p:cNvSpPr>
          <p:nvPr>
            <p:ph idx="1"/>
          </p:nvPr>
        </p:nvSpPr>
        <p:spPr/>
        <p:txBody>
          <a:bodyPr/>
          <a:lstStyle/>
          <a:p>
            <a:r>
              <a:rPr lang="fa-IR" dirty="0"/>
              <a:t>عفونت های موضعی زخم شایع ترین عوارض گاستروستومی از راه پوست هستند و ممکن است در هر زمانی رخ دهند. اکثر آنها جزئی هستند و با درمان آنتی بیوتیکی برطرف می شوند. </a:t>
            </a:r>
          </a:p>
          <a:p>
            <a:r>
              <a:rPr lang="fa-IR" dirty="0"/>
              <a:t>عوامل مستعد عفونت عبارتند از: 1) مربوط به تکنیک، مانند عدم استفاده از پروفیلاکسی آنتی بیوتیکی. 2) مربوط به بیمار، به عنوان مثال سوء تغذیه، بدخیمی، دیابت، چاقی، درمان سرکوب کننده سیستم ایمنی، 3) مربوط به مراقبت های پرستاری، مانند پانسمان نامناسب زخم یا کشش بیش از حد. </a:t>
            </a:r>
          </a:p>
          <a:p>
            <a:r>
              <a:rPr lang="fa-IR" dirty="0"/>
              <a:t>(30 دقیقه قبل از قرار دادن لوله گاستروستومی معمولاً با استفاده از سفالوسپورین نسل سوم یا پنی سیلین وسیع الطیف). </a:t>
            </a:r>
          </a:p>
          <a:p>
            <a:r>
              <a:rPr lang="fa-IR" dirty="0"/>
              <a:t>سایر عوارضی که ممکن است در هر زمانی ایجاد شوند عبارتند از خونریزی، نشت پریستومی و برداشتن ناخواسته لوله یا انسداد. </a:t>
            </a:r>
            <a:endParaRPr lang="en-US" dirty="0"/>
          </a:p>
        </p:txBody>
      </p:sp>
    </p:spTree>
    <p:extLst>
      <p:ext uri="{BB962C8B-B14F-4D97-AF65-F5344CB8AC3E}">
        <p14:creationId xmlns:p14="http://schemas.microsoft.com/office/powerpoint/2010/main" val="10136707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312D8-34C1-4FDE-8488-2A773F2DDD5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DC8B6D2-5787-4F81-85F0-C800C9094775}"/>
              </a:ext>
            </a:extLst>
          </p:cNvPr>
          <p:cNvSpPr>
            <a:spLocks noGrp="1"/>
          </p:cNvSpPr>
          <p:nvPr>
            <p:ph idx="1"/>
          </p:nvPr>
        </p:nvSpPr>
        <p:spPr/>
        <p:txBody>
          <a:bodyPr/>
          <a:lstStyle/>
          <a:p>
            <a:r>
              <a:rPr lang="fa-IR" dirty="0"/>
              <a:t>شستشوی کافی با آب (40 میلی لیتر یا بیشتر) قبل و بعد از تغذیه و پس از تحویل داروها یا هر زمان که نیاز به قطع تغذیه باشد، می توان از این امر جلوگیری کرد </a:t>
            </a:r>
          </a:p>
          <a:p>
            <a:r>
              <a:rPr lang="fa-IR" dirty="0"/>
              <a:t>فرمولاسیون هایی با اسمولالیته پایین و محتوای سوربیتول باید ترجیح داده شود </a:t>
            </a:r>
          </a:p>
          <a:p>
            <a:r>
              <a:rPr lang="fa-IR" dirty="0"/>
              <a:t>هنگامی که از لوله های با سوراخ ریز استفاده می شود، شستشو باید هر 4 تا 6 ساعت حتی در طول تغذیه انجام شود. استفاده از آب گرم، بی کربنات سدیم یا آنزیم های لوزالمعده همیشه در رفع انسداد موفقیت آمیز نیست و بنابراین، ممکن است تعویض لوله ضروری باشد. </a:t>
            </a:r>
          </a:p>
          <a:p>
            <a:r>
              <a:rPr lang="fa-IR" dirty="0"/>
              <a:t>از آنجایی که </a:t>
            </a:r>
            <a:r>
              <a:rPr lang="en-US" dirty="0"/>
              <a:t>pH </a:t>
            </a:r>
            <a:r>
              <a:rPr lang="fa-IR" dirty="0"/>
              <a:t>پایین باعث انعقاد پروتئین می شود، از آسپیراسیون حجم باقیمانده معده باید اجتناب شود یا به حداقل برسد.</a:t>
            </a:r>
          </a:p>
          <a:p>
            <a:r>
              <a:rPr lang="fa-IR" dirty="0"/>
              <a:t> همچنین باید از شستشو با محلول های نمکی اجتناب شود، زیرا نمک ها می توانند در داخل لوله متبلور شوند و باعث گرفتگی شوند.</a:t>
            </a:r>
          </a:p>
          <a:p>
            <a:endParaRPr lang="en-US" dirty="0"/>
          </a:p>
        </p:txBody>
      </p:sp>
    </p:spTree>
    <p:extLst>
      <p:ext uri="{BB962C8B-B14F-4D97-AF65-F5344CB8AC3E}">
        <p14:creationId xmlns:p14="http://schemas.microsoft.com/office/powerpoint/2010/main" val="33421651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DCA69-41BF-4DCC-9751-5F78674D50F6}"/>
              </a:ext>
            </a:extLst>
          </p:cNvPr>
          <p:cNvSpPr>
            <a:spLocks noGrp="1"/>
          </p:cNvSpPr>
          <p:nvPr>
            <p:ph type="title"/>
          </p:nvPr>
        </p:nvSpPr>
        <p:spPr/>
        <p:txBody>
          <a:bodyPr/>
          <a:lstStyle/>
          <a:p>
            <a:pPr algn="r"/>
            <a:r>
              <a:rPr lang="fa-IR" dirty="0"/>
              <a:t>خونریزی از محل </a:t>
            </a:r>
            <a:endParaRPr lang="en-US" dirty="0"/>
          </a:p>
        </p:txBody>
      </p:sp>
      <p:sp>
        <p:nvSpPr>
          <p:cNvPr id="3" name="Content Placeholder 2">
            <a:extLst>
              <a:ext uri="{FF2B5EF4-FFF2-40B4-BE49-F238E27FC236}">
                <a16:creationId xmlns:a16="http://schemas.microsoft.com/office/drawing/2014/main" id="{74D17E16-19DA-4D21-BBC7-CC1EB75BC59F}"/>
              </a:ext>
            </a:extLst>
          </p:cNvPr>
          <p:cNvSpPr>
            <a:spLocks noGrp="1"/>
          </p:cNvSpPr>
          <p:nvPr>
            <p:ph idx="1"/>
          </p:nvPr>
        </p:nvSpPr>
        <p:spPr/>
        <p:txBody>
          <a:bodyPr/>
          <a:lstStyle/>
          <a:p>
            <a:r>
              <a:rPr lang="fa-IR" dirty="0"/>
              <a:t>اپیزودهای خونریزی دهنده پس از قرار دادن لوله گاستروستومی غیر معمول نیستند.</a:t>
            </a:r>
          </a:p>
          <a:p>
            <a:r>
              <a:rPr lang="fa-IR" dirty="0"/>
              <a:t> خونریزی حاد معمولاً نتیجه آسیب عروق در سطح پوست یا از مخاط معده است. </a:t>
            </a:r>
          </a:p>
          <a:p>
            <a:r>
              <a:rPr lang="fa-IR" dirty="0"/>
              <a:t>خونریزی تاخیری پس از قرار دادن لوله می تواند ناشی از ازوفاژیت، گاستریت، زخم معده یا اثنی عشر باشد. </a:t>
            </a:r>
          </a:p>
          <a:p>
            <a:r>
              <a:rPr lang="fa-IR" dirty="0"/>
              <a:t>با ارزیابی دقیق درمان همزمان ضد انعقاد می توان از خونریزی حاد جلوگیری کرد. در حالی که آسپرین و داروهای ضد التهابی غیر استروئیدی را می توان در بیماران پرخطر ادامه داد، </a:t>
            </a:r>
          </a:p>
          <a:p>
            <a:r>
              <a:rPr lang="fa-IR" dirty="0"/>
              <a:t>کلوپیدوگرل و وارفارین همراه با داروهای ضد انعقاد خوراکی جدیدتر، معمولاً باید در زمان انجام عمل با استفاده از هپارین به عنوان درمان پل در صورت لزوم معلق شوند </a:t>
            </a:r>
            <a:endParaRPr lang="en-US" dirty="0"/>
          </a:p>
        </p:txBody>
      </p:sp>
    </p:spTree>
    <p:extLst>
      <p:ext uri="{BB962C8B-B14F-4D97-AF65-F5344CB8AC3E}">
        <p14:creationId xmlns:p14="http://schemas.microsoft.com/office/powerpoint/2010/main" val="15331065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ntitled-67"/>
          <p:cNvPicPr>
            <a:picLocks noChangeAspect="1" noChangeArrowheads="1"/>
          </p:cNvPicPr>
          <p:nvPr/>
        </p:nvPicPr>
        <p:blipFill>
          <a:blip r:embed="rId2" cstate="print"/>
          <a:srcRect/>
          <a:stretch>
            <a:fillRect/>
          </a:stretch>
        </p:blipFill>
        <p:spPr bwMode="auto">
          <a:xfrm>
            <a:off x="1828800" y="754063"/>
            <a:ext cx="8458200" cy="5395912"/>
          </a:xfrm>
          <a:prstGeom prst="rect">
            <a:avLst/>
          </a:prstGeom>
          <a:noFill/>
          <a:ln w="9525">
            <a:noFill/>
            <a:miter lim="800000"/>
            <a:headEnd/>
            <a:tailEnd/>
          </a:ln>
        </p:spPr>
      </p:pic>
    </p:spTree>
    <p:extLst>
      <p:ext uri="{BB962C8B-B14F-4D97-AF65-F5344CB8AC3E}">
        <p14:creationId xmlns:p14="http://schemas.microsoft.com/office/powerpoint/2010/main" val="4205276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7AD36-5558-4248-AC14-5065C43148E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C5E5A37-52FC-4A25-9A01-EA6D16D74CD9}"/>
              </a:ext>
            </a:extLst>
          </p:cNvPr>
          <p:cNvSpPr>
            <a:spLocks noGrp="1"/>
          </p:cNvSpPr>
          <p:nvPr>
            <p:ph idx="1"/>
          </p:nvPr>
        </p:nvSpPr>
        <p:spPr/>
        <p:txBody>
          <a:bodyPr/>
          <a:lstStyle/>
          <a:p>
            <a:r>
              <a:rPr lang="fa-IR" dirty="0">
                <a:solidFill>
                  <a:srgbClr val="FF0000"/>
                </a:solidFill>
              </a:rPr>
              <a:t>سوء تغذیه مرتبط با بیماری</a:t>
            </a:r>
            <a:r>
              <a:rPr lang="en-US" dirty="0">
                <a:solidFill>
                  <a:srgbClr val="FF0000"/>
                </a:solidFill>
              </a:rPr>
              <a:t>( DRM) </a:t>
            </a:r>
            <a:r>
              <a:rPr lang="fa-IR" dirty="0">
                <a:solidFill>
                  <a:srgbClr val="FF0000"/>
                </a:solidFill>
              </a:rPr>
              <a:t>یک مشکل مهم است که 20 تا 60 درصد از بیماران بستری در بیمارستان را تحت تأثیر قرار می دهد .</a:t>
            </a:r>
          </a:p>
          <a:p>
            <a:r>
              <a:rPr lang="fa-IR" dirty="0"/>
              <a:t> در طول بستری شدن در بیمارستان، این مشکل اغلب تشدید می شود، زیرا اقدامات بیمارستانی ممکن است نیاز به ناشتا بودن یا حذف وعده های غذایی داشته باشد. </a:t>
            </a:r>
            <a:endParaRPr lang="en-US" dirty="0"/>
          </a:p>
          <a:p>
            <a:r>
              <a:rPr lang="fa-IR" dirty="0"/>
              <a:t>مصرف غذا نه تنها در سلامتی بلکه در بیماری ها نیز نقش مهمی در کیفیت زندگی و رفاه دارد. اهمیت غذا در اوایل 400 سال قبل از میلاد توسط بقراط تشخیص داده شد که گفت: "غذا داروی شماست - پس بگذارید داروی شما غذای شما باشد". </a:t>
            </a:r>
            <a:endParaRPr lang="en-US" dirty="0"/>
          </a:p>
          <a:p>
            <a:r>
              <a:rPr lang="fa-IR" dirty="0">
                <a:solidFill>
                  <a:srgbClr val="FF0000"/>
                </a:solidFill>
              </a:rPr>
              <a:t>غذای بیمارستانی در واقع می تواند نیازهای اکثر بیماران را پوشش دهد و بنابراین اولین اقدام تغذیه ای برای مقابله با سوء تغذیه بیمارستانی است.</a:t>
            </a:r>
            <a:endParaRPr lang="en-US" dirty="0">
              <a:solidFill>
                <a:srgbClr val="FF0000"/>
              </a:solidFill>
            </a:endParaRPr>
          </a:p>
          <a:p>
            <a:r>
              <a:rPr lang="fa-IR" dirty="0"/>
              <a:t> بنابراین، تهیه غذای بیمارستانی باید به اندازه کافی انعطاف پذیر باشد تا عمده مشکلات تغذیه ای را پوشش دهد. </a:t>
            </a:r>
            <a:endParaRPr lang="en-US" dirty="0"/>
          </a:p>
        </p:txBody>
      </p:sp>
    </p:spTree>
    <p:extLst>
      <p:ext uri="{BB962C8B-B14F-4D97-AF65-F5344CB8AC3E}">
        <p14:creationId xmlns:p14="http://schemas.microsoft.com/office/powerpoint/2010/main" val="12425641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026" descr="Untitled-87"/>
          <p:cNvPicPr>
            <a:picLocks noChangeAspect="1" noChangeArrowheads="1"/>
          </p:cNvPicPr>
          <p:nvPr/>
        </p:nvPicPr>
        <p:blipFill>
          <a:blip r:embed="rId2" cstate="print"/>
          <a:srcRect/>
          <a:stretch>
            <a:fillRect/>
          </a:stretch>
        </p:blipFill>
        <p:spPr bwMode="auto">
          <a:xfrm>
            <a:off x="2855553" y="1412777"/>
            <a:ext cx="7145375" cy="4593853"/>
          </a:xfrm>
          <a:prstGeom prst="rect">
            <a:avLst/>
          </a:prstGeom>
          <a:noFill/>
          <a:ln w="9525">
            <a:noFill/>
            <a:miter lim="800000"/>
            <a:headEnd/>
            <a:tailEnd/>
          </a:ln>
        </p:spPr>
      </p:pic>
    </p:spTree>
    <p:extLst>
      <p:ext uri="{BB962C8B-B14F-4D97-AF65-F5344CB8AC3E}">
        <p14:creationId xmlns:p14="http://schemas.microsoft.com/office/powerpoint/2010/main" val="26716947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B3EDC9-D13F-4302-BE41-A354AC7B5A47}"/>
              </a:ext>
            </a:extLst>
          </p:cNvPr>
          <p:cNvPicPr>
            <a:picLocks noChangeAspect="1"/>
          </p:cNvPicPr>
          <p:nvPr/>
        </p:nvPicPr>
        <p:blipFill>
          <a:blip r:embed="rId2"/>
          <a:stretch>
            <a:fillRect/>
          </a:stretch>
        </p:blipFill>
        <p:spPr>
          <a:xfrm>
            <a:off x="2752078" y="1266399"/>
            <a:ext cx="7208668" cy="4325201"/>
          </a:xfrm>
          <a:prstGeom prst="rect">
            <a:avLst/>
          </a:prstGeom>
        </p:spPr>
      </p:pic>
    </p:spTree>
    <p:extLst>
      <p:ext uri="{BB962C8B-B14F-4D97-AF65-F5344CB8AC3E}">
        <p14:creationId xmlns:p14="http://schemas.microsoft.com/office/powerpoint/2010/main" val="1375132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5E19C-29D1-47F2-9B55-13267AF9A497}"/>
              </a:ext>
            </a:extLst>
          </p:cNvPr>
          <p:cNvSpPr>
            <a:spLocks noGrp="1"/>
          </p:cNvSpPr>
          <p:nvPr>
            <p:ph type="title"/>
          </p:nvPr>
        </p:nvSpPr>
        <p:spPr/>
        <p:txBody>
          <a:bodyPr/>
          <a:lstStyle/>
          <a:p>
            <a:pPr algn="r"/>
            <a:r>
              <a:rPr lang="fa-IR" dirty="0"/>
              <a:t>عوارض متابولیک </a:t>
            </a:r>
            <a:endParaRPr lang="en-US" dirty="0"/>
          </a:p>
        </p:txBody>
      </p:sp>
      <p:sp>
        <p:nvSpPr>
          <p:cNvPr id="3" name="Content Placeholder 2">
            <a:extLst>
              <a:ext uri="{FF2B5EF4-FFF2-40B4-BE49-F238E27FC236}">
                <a16:creationId xmlns:a16="http://schemas.microsoft.com/office/drawing/2014/main" id="{B24C18A6-8BD2-4645-9155-A373EBB32493}"/>
              </a:ext>
            </a:extLst>
          </p:cNvPr>
          <p:cNvSpPr>
            <a:spLocks noGrp="1"/>
          </p:cNvSpPr>
          <p:nvPr>
            <p:ph idx="1"/>
          </p:nvPr>
        </p:nvSpPr>
        <p:spPr/>
        <p:txBody>
          <a:bodyPr>
            <a:normAutofit/>
          </a:bodyPr>
          <a:lstStyle/>
          <a:p>
            <a:r>
              <a:rPr lang="fa-IR" dirty="0"/>
              <a:t>در مقایسه با تغذیه تزریقی، </a:t>
            </a:r>
            <a:r>
              <a:rPr lang="en-US" dirty="0"/>
              <a:t>EN </a:t>
            </a:r>
            <a:r>
              <a:rPr lang="fa-IR" dirty="0"/>
              <a:t>یک رویکرد فیزیولوژیکی تر برای حمایت از تغذیه است که با فرکانس و شدت کمتر عوارض متابولیک همراه است.</a:t>
            </a:r>
          </a:p>
          <a:p>
            <a:r>
              <a:rPr lang="fa-IR" dirty="0"/>
              <a:t>رژیم غذایی هیپراسمولار باعث اسهال و از دست دادن مایعات روده، اسیدوز و اختلال در عملکرد کلیه می شود.</a:t>
            </a:r>
          </a:p>
          <a:p>
            <a:r>
              <a:rPr lang="fa-IR" dirty="0"/>
              <a:t> هیدراتاسیون بیش از حد و کم آبی معمولاً به ترتیب با هیپوناترمی و هیپرناترمی همراه است و با محدودیت مایعات یا با مکمل های مایع اضافی درمان می شود.</a:t>
            </a:r>
            <a:endParaRPr lang="en-US" dirty="0"/>
          </a:p>
        </p:txBody>
      </p:sp>
    </p:spTree>
    <p:extLst>
      <p:ext uri="{BB962C8B-B14F-4D97-AF65-F5344CB8AC3E}">
        <p14:creationId xmlns:p14="http://schemas.microsoft.com/office/powerpoint/2010/main" val="3306640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D8703-7821-4CA8-BA6F-4F15A2EBA18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0670BA0-4727-4181-B1E2-1BFC1DF2BD1A}"/>
              </a:ext>
            </a:extLst>
          </p:cNvPr>
          <p:cNvSpPr>
            <a:spLocks noGrp="1"/>
          </p:cNvSpPr>
          <p:nvPr>
            <p:ph idx="1"/>
          </p:nvPr>
        </p:nvSpPr>
        <p:spPr/>
        <p:txBody>
          <a:bodyPr/>
          <a:lstStyle/>
          <a:p>
            <a:r>
              <a:rPr lang="fa-IR" dirty="0"/>
              <a:t>سندرم </a:t>
            </a:r>
            <a:r>
              <a:rPr lang="en-US" dirty="0" err="1"/>
              <a:t>refeedind</a:t>
            </a:r>
            <a:r>
              <a:rPr lang="en-US" dirty="0"/>
              <a:t> </a:t>
            </a:r>
            <a:r>
              <a:rPr lang="fa-IR" dirty="0"/>
              <a:t>خطرناک ترین عارضه متابولیک بعد از شروع تغذیه در بیماران با سوء تغذیه طول کشیده است. </a:t>
            </a:r>
          </a:p>
          <a:p>
            <a:r>
              <a:rPr lang="fa-IR" dirty="0"/>
              <a:t>ویژگی اصلی بیوشیمیایی سندرم تغذیه مجدد هیپوفسفاتمی با پیامدهای بالینی آن (نارسایی قلبی عروقی و تنفسی، تشنج، رابدومیولیز و هذیان) است که اغلب با هیپوکالمی و هیپومنیزیمی همراه است. </a:t>
            </a:r>
          </a:p>
          <a:p>
            <a:r>
              <a:rPr lang="fa-IR" dirty="0"/>
              <a:t>کمبود تیامین و احتباس مایعات که همچنین مشخصه این سندرم است در نهایت می تواند منجر به آریتمی قلبی، نارسایی احتقانی قلب و آنسفالوپاتی ورنیکه شود. </a:t>
            </a:r>
          </a:p>
        </p:txBody>
      </p:sp>
    </p:spTree>
    <p:extLst>
      <p:ext uri="{BB962C8B-B14F-4D97-AF65-F5344CB8AC3E}">
        <p14:creationId xmlns:p14="http://schemas.microsoft.com/office/powerpoint/2010/main" val="36478746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677A8-E74B-4791-89BF-B7BC7DBC7D7F}"/>
              </a:ext>
            </a:extLst>
          </p:cNvPr>
          <p:cNvSpPr>
            <a:spLocks noGrp="1"/>
          </p:cNvSpPr>
          <p:nvPr>
            <p:ph type="title"/>
          </p:nvPr>
        </p:nvSpPr>
        <p:spPr/>
        <p:txBody>
          <a:bodyPr/>
          <a:lstStyle/>
          <a:p>
            <a:pPr algn="r"/>
            <a:r>
              <a:rPr lang="fa-IR" dirty="0"/>
              <a:t>نظارت بر تغذیه روده ای </a:t>
            </a:r>
            <a:endParaRPr lang="en-US" dirty="0"/>
          </a:p>
        </p:txBody>
      </p:sp>
      <p:sp>
        <p:nvSpPr>
          <p:cNvPr id="3" name="Content Placeholder 2">
            <a:extLst>
              <a:ext uri="{FF2B5EF4-FFF2-40B4-BE49-F238E27FC236}">
                <a16:creationId xmlns:a16="http://schemas.microsoft.com/office/drawing/2014/main" id="{8773624B-941F-4D88-BBC4-CD3AC28B1FAF}"/>
              </a:ext>
            </a:extLst>
          </p:cNvPr>
          <p:cNvSpPr>
            <a:spLocks noGrp="1"/>
          </p:cNvSpPr>
          <p:nvPr>
            <p:ph idx="1"/>
          </p:nvPr>
        </p:nvSpPr>
        <p:spPr/>
        <p:txBody>
          <a:bodyPr/>
          <a:lstStyle/>
          <a:p>
            <a:r>
              <a:rPr lang="fa-IR" dirty="0"/>
              <a:t>نظارت بر </a:t>
            </a:r>
            <a:r>
              <a:rPr lang="en-US" dirty="0"/>
              <a:t>EN </a:t>
            </a:r>
            <a:r>
              <a:rPr lang="fa-IR" dirty="0"/>
              <a:t>به دو دلیل مهم است: </a:t>
            </a:r>
          </a:p>
          <a:p>
            <a:pPr marL="0" indent="0">
              <a:buNone/>
            </a:pPr>
            <a:r>
              <a:rPr lang="fa-IR" dirty="0"/>
              <a:t>1. برای نظارت بر پیشرفت بیمار اگر قرار است تغذیه روده ای موفقیت آمیز و برای نیازهای بیمار کافی باشد.</a:t>
            </a:r>
          </a:p>
          <a:p>
            <a:pPr marL="0" indent="0">
              <a:buNone/>
            </a:pPr>
            <a:r>
              <a:rPr lang="fa-IR" dirty="0"/>
              <a:t> 2. تشخیص زودهنگام عوارض احتمالی (متابولیک).</a:t>
            </a:r>
            <a:endParaRPr lang="en-US" dirty="0"/>
          </a:p>
        </p:txBody>
      </p:sp>
    </p:spTree>
    <p:extLst>
      <p:ext uri="{BB962C8B-B14F-4D97-AF65-F5344CB8AC3E}">
        <p14:creationId xmlns:p14="http://schemas.microsoft.com/office/powerpoint/2010/main" val="28693759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4A0F6-8759-46A3-B925-98F95CA0AA2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B0619AE-2AA7-4BC0-A4F0-100F8A1EFA6D}"/>
              </a:ext>
            </a:extLst>
          </p:cNvPr>
          <p:cNvSpPr>
            <a:spLocks noGrp="1"/>
          </p:cNvSpPr>
          <p:nvPr>
            <p:ph idx="1"/>
          </p:nvPr>
        </p:nvSpPr>
        <p:spPr/>
        <p:txBody>
          <a:bodyPr>
            <a:normAutofit/>
          </a:bodyPr>
          <a:lstStyle/>
          <a:p>
            <a:r>
              <a:rPr lang="fa-IR" dirty="0"/>
              <a:t>وضعیت تغذیه: بیمار را هر روز وزن کنید تا زمانی که تغذیه به خوبی برقرار شود، سپس بیمار را هر هفته وزن کنید.</a:t>
            </a:r>
          </a:p>
          <a:p>
            <a:r>
              <a:rPr lang="fa-IR" dirty="0"/>
              <a:t>آزمایشات آزمایشگاهی: الکترولیت ها و گلوکز در ابتدا باید روزانه با سطح سرمی اوره، کلسیم، منیزیم و فسفات دو بار در هفته تا زمانی که تغذیه به خوبی تثبیت شود، کنترل شود.</a:t>
            </a:r>
          </a:p>
          <a:p>
            <a:r>
              <a:rPr lang="fa-IR" dirty="0"/>
              <a:t> به خاطر داشته باشید که بسیاری از بیماران سرطانی و بیماران حاد مقاومت به انسولین دارند و ممکن است تحت </a:t>
            </a:r>
            <a:r>
              <a:rPr lang="en-US" dirty="0"/>
              <a:t>EN </a:t>
            </a:r>
            <a:r>
              <a:rPr lang="fa-IR" dirty="0"/>
              <a:t>به دیابت مبتلا شوند. </a:t>
            </a:r>
          </a:p>
          <a:p>
            <a:r>
              <a:rPr lang="fa-IR" dirty="0"/>
              <a:t>آلبومین سرم باید ابتدا و سپس در فواصل هفتگی اندازه گیری شود. به دلیل نیمه عمر کوتاه (2 روز)، پری آلبومین بهتر از آلبومین برای ردیابی تغییرات وضعیت تغذیه در بیماران حاد مفید است.</a:t>
            </a:r>
            <a:endParaRPr lang="en-US" dirty="0"/>
          </a:p>
        </p:txBody>
      </p:sp>
    </p:spTree>
    <p:extLst>
      <p:ext uri="{BB962C8B-B14F-4D97-AF65-F5344CB8AC3E}">
        <p14:creationId xmlns:p14="http://schemas.microsoft.com/office/powerpoint/2010/main" val="41501201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E3A37-9A5F-4010-9863-09AB615CCB6D}"/>
              </a:ext>
            </a:extLst>
          </p:cNvPr>
          <p:cNvSpPr>
            <a:spLocks noGrp="1"/>
          </p:cNvSpPr>
          <p:nvPr>
            <p:ph type="title"/>
          </p:nvPr>
        </p:nvSpPr>
        <p:spPr/>
        <p:txBody>
          <a:bodyPr/>
          <a:lstStyle/>
          <a:p>
            <a:pPr algn="r"/>
            <a:r>
              <a:rPr lang="fa-IR" dirty="0"/>
              <a:t>خلاصه </a:t>
            </a:r>
            <a:endParaRPr lang="en-US" dirty="0"/>
          </a:p>
        </p:txBody>
      </p:sp>
      <p:sp>
        <p:nvSpPr>
          <p:cNvPr id="3" name="Content Placeholder 2">
            <a:extLst>
              <a:ext uri="{FF2B5EF4-FFF2-40B4-BE49-F238E27FC236}">
                <a16:creationId xmlns:a16="http://schemas.microsoft.com/office/drawing/2014/main" id="{F0430B7E-48FA-4754-B734-3DF68ADCDA80}"/>
              </a:ext>
            </a:extLst>
          </p:cNvPr>
          <p:cNvSpPr>
            <a:spLocks noGrp="1"/>
          </p:cNvSpPr>
          <p:nvPr>
            <p:ph idx="1"/>
          </p:nvPr>
        </p:nvSpPr>
        <p:spPr/>
        <p:txBody>
          <a:bodyPr>
            <a:normAutofit fontScale="92500" lnSpcReduction="20000"/>
          </a:bodyPr>
          <a:lstStyle/>
          <a:p>
            <a:r>
              <a:rPr lang="fa-IR" dirty="0"/>
              <a:t>اگر تغذیه خوراکی نمی تواند حفظ شود، ممکن است تغذیه روده ای مصنوعی با استفاده از لوله تغذیه نشان داده شود.</a:t>
            </a:r>
          </a:p>
          <a:p>
            <a:r>
              <a:rPr lang="fa-IR" dirty="0"/>
              <a:t>مواد و ساخت یک لوله تغذیه باید ایمنی، راحتی و عملکرد را به حداکثر برساند.</a:t>
            </a:r>
          </a:p>
          <a:p>
            <a:r>
              <a:rPr lang="fa-IR" dirty="0"/>
              <a:t>از آلودگی باکتریایی سیستم تغذیه روده ای باید اجتناب شود.</a:t>
            </a:r>
          </a:p>
          <a:p>
            <a:r>
              <a:rPr lang="fa-IR" dirty="0"/>
              <a:t>قرار دادن صحیح لوله تغذیه در معده یا ژژنوم فوقانی باید تحت نظر باشد تا از دررفتگی و آسپیراسیون جلوگیری شود.</a:t>
            </a:r>
          </a:p>
          <a:p>
            <a:r>
              <a:rPr lang="fa-IR" dirty="0"/>
              <a:t>قرار دادن لوله تغذیه در ژژونوم فوقانی یک چالش ویژه در تمرین روزانه است.</a:t>
            </a:r>
          </a:p>
          <a:p>
            <a:r>
              <a:rPr lang="fa-IR" dirty="0"/>
              <a:t>تغذیه روده ای از طریق لوله بسته به وضعیت بالینی می تواند توسط بولوس یا به طور مداوم انجام شود.</a:t>
            </a:r>
          </a:p>
          <a:p>
            <a:r>
              <a:rPr lang="fa-IR" dirty="0"/>
              <a:t>پس از شروع تغذیه، مشاهده بالینی تحمل ضروری است، اما بررسی روتین حجم باقیمانده معده در همه بیماران اجباری نیست.</a:t>
            </a:r>
          </a:p>
          <a:p>
            <a:r>
              <a:rPr lang="fa-IR" dirty="0"/>
              <a:t>یک الگوریتم درمانی برای رفلاکس معده بالا باید استفاده شود.</a:t>
            </a:r>
          </a:p>
        </p:txBody>
      </p:sp>
    </p:spTree>
    <p:extLst>
      <p:ext uri="{BB962C8B-B14F-4D97-AF65-F5344CB8AC3E}">
        <p14:creationId xmlns:p14="http://schemas.microsoft.com/office/powerpoint/2010/main" val="12247305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73048-7EC7-4768-B7D3-1A97610BE612}"/>
              </a:ext>
            </a:extLst>
          </p:cNvPr>
          <p:cNvSpPr>
            <a:spLocks noGrp="1"/>
          </p:cNvSpPr>
          <p:nvPr>
            <p:ph type="title"/>
          </p:nvPr>
        </p:nvSpPr>
        <p:spPr/>
        <p:txBody>
          <a:bodyPr/>
          <a:lstStyle/>
          <a:p>
            <a:pPr algn="r"/>
            <a:r>
              <a:rPr lang="fa-IR" dirty="0"/>
              <a:t>روش لوله گذاری </a:t>
            </a:r>
            <a:endParaRPr lang="en-US" dirty="0"/>
          </a:p>
        </p:txBody>
      </p:sp>
      <p:sp>
        <p:nvSpPr>
          <p:cNvPr id="3" name="Content Placeholder 2">
            <a:extLst>
              <a:ext uri="{FF2B5EF4-FFF2-40B4-BE49-F238E27FC236}">
                <a16:creationId xmlns:a16="http://schemas.microsoft.com/office/drawing/2014/main" id="{28560A9A-A4DD-4324-860F-C63BA811A692}"/>
              </a:ext>
            </a:extLst>
          </p:cNvPr>
          <p:cNvSpPr>
            <a:spLocks noGrp="1"/>
          </p:cNvSpPr>
          <p:nvPr>
            <p:ph idx="1"/>
          </p:nvPr>
        </p:nvSpPr>
        <p:spPr/>
        <p:txBody>
          <a:bodyPr/>
          <a:lstStyle/>
          <a:p>
            <a:r>
              <a:rPr lang="fa-IR" dirty="0"/>
              <a:t>لوله </a:t>
            </a:r>
            <a:r>
              <a:rPr lang="en-US" dirty="0"/>
              <a:t>NG </a:t>
            </a:r>
            <a:r>
              <a:rPr lang="fa-IR" dirty="0"/>
              <a:t>از ناریس وارد می شود تا به صورت دیستال در معده قرار گیرد. لوله </a:t>
            </a:r>
            <a:r>
              <a:rPr lang="en-US" dirty="0"/>
              <a:t>NG EN </a:t>
            </a:r>
            <a:r>
              <a:rPr lang="fa-IR" dirty="0"/>
              <a:t>را به معده می رساند و بنابراین فیزیولوژیکی ترین روش تغذیه روده ای را تشکیل می دهد. </a:t>
            </a:r>
          </a:p>
          <a:p>
            <a:r>
              <a:rPr lang="fa-IR" dirty="0"/>
              <a:t>معده نسبت به تغذیه پس از پیلور می تواند نرخ تغذیه بالاتر و افزایش تراکم غذا را تحمل کند. </a:t>
            </a:r>
          </a:p>
          <a:p>
            <a:r>
              <a:rPr lang="fa-IR" dirty="0"/>
              <a:t>معمولاً از لوله های </a:t>
            </a:r>
            <a:r>
              <a:rPr lang="en-US" dirty="0"/>
              <a:t>NG </a:t>
            </a:r>
            <a:r>
              <a:rPr lang="fa-IR" dirty="0"/>
              <a:t>گیج فرانسوی 8 تا 12 استفاده می شود.</a:t>
            </a:r>
          </a:p>
          <a:p>
            <a:r>
              <a:rPr lang="fa-IR" dirty="0"/>
              <a:t> تغذیه می تواند به صورت بولوس یا به طور مداوم با استفاده از پمپ مکانیکی انجام شود.</a:t>
            </a:r>
            <a:endParaRPr lang="en-US" dirty="0"/>
          </a:p>
        </p:txBody>
      </p:sp>
    </p:spTree>
    <p:extLst>
      <p:ext uri="{BB962C8B-B14F-4D97-AF65-F5344CB8AC3E}">
        <p14:creationId xmlns:p14="http://schemas.microsoft.com/office/powerpoint/2010/main" val="40486795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902DE-44AB-4181-8DA5-F7D06C77E63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14C4590-67A8-4CDD-A814-E6A7A792B261}"/>
              </a:ext>
            </a:extLst>
          </p:cNvPr>
          <p:cNvPicPr>
            <a:picLocks noGrp="1" noChangeAspect="1"/>
          </p:cNvPicPr>
          <p:nvPr>
            <p:ph idx="1"/>
          </p:nvPr>
        </p:nvPicPr>
        <p:blipFill>
          <a:blip r:embed="rId2"/>
          <a:stretch>
            <a:fillRect/>
          </a:stretch>
        </p:blipFill>
        <p:spPr>
          <a:xfrm>
            <a:off x="2216333" y="624110"/>
            <a:ext cx="8206051" cy="5773470"/>
          </a:xfrm>
        </p:spPr>
      </p:pic>
    </p:spTree>
    <p:extLst>
      <p:ext uri="{BB962C8B-B14F-4D97-AF65-F5344CB8AC3E}">
        <p14:creationId xmlns:p14="http://schemas.microsoft.com/office/powerpoint/2010/main" val="1816835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69520-1FB6-476F-A67A-1B16791C0CB6}"/>
              </a:ext>
            </a:extLst>
          </p:cNvPr>
          <p:cNvSpPr>
            <a:spLocks noGrp="1"/>
          </p:cNvSpPr>
          <p:nvPr>
            <p:ph type="title"/>
          </p:nvPr>
        </p:nvSpPr>
        <p:spPr/>
        <p:txBody>
          <a:bodyPr/>
          <a:lstStyle/>
          <a:p>
            <a:pPr algn="r"/>
            <a:r>
              <a:rPr lang="fa-IR" dirty="0"/>
              <a:t>اطمینان از روش صحیح جاگذاری </a:t>
            </a:r>
            <a:endParaRPr lang="en-US" dirty="0"/>
          </a:p>
        </p:txBody>
      </p:sp>
      <p:sp>
        <p:nvSpPr>
          <p:cNvPr id="3" name="Content Placeholder 2">
            <a:extLst>
              <a:ext uri="{FF2B5EF4-FFF2-40B4-BE49-F238E27FC236}">
                <a16:creationId xmlns:a16="http://schemas.microsoft.com/office/drawing/2014/main" id="{484170FF-6B79-49D2-B9C8-1E7A8029C224}"/>
              </a:ext>
            </a:extLst>
          </p:cNvPr>
          <p:cNvSpPr>
            <a:spLocks noGrp="1"/>
          </p:cNvSpPr>
          <p:nvPr>
            <p:ph idx="1"/>
          </p:nvPr>
        </p:nvSpPr>
        <p:spPr/>
        <p:txBody>
          <a:bodyPr/>
          <a:lstStyle/>
          <a:p>
            <a:r>
              <a:rPr lang="fa-IR" dirty="0"/>
              <a:t>موقعیت صحیح لوله </a:t>
            </a:r>
            <a:r>
              <a:rPr lang="en-US" dirty="0"/>
              <a:t>NG </a:t>
            </a:r>
            <a:r>
              <a:rPr lang="fa-IR" dirty="0"/>
              <a:t>با اطمینان از اینکه آسپیره ساکشن شده دارای </a:t>
            </a:r>
            <a:r>
              <a:rPr lang="en-US" dirty="0"/>
              <a:t>pH&lt;5 </a:t>
            </a:r>
            <a:r>
              <a:rPr lang="fa-IR" dirty="0"/>
              <a:t>است تایید می شود. </a:t>
            </a:r>
          </a:p>
          <a:p>
            <a:r>
              <a:rPr lang="fa-IR" dirty="0"/>
              <a:t>برای تعیین موقعیت قرارگیری قطعی می توان با اشعه ایکس شکم انجام داد.</a:t>
            </a:r>
          </a:p>
          <a:p>
            <a:r>
              <a:rPr lang="fa-IR" dirty="0"/>
              <a:t>در موارد دشوار قرار دادن را می توان با کمک آندوسکوپی یا فلوروسکوپی انجام داد.</a:t>
            </a:r>
          </a:p>
          <a:p>
            <a:r>
              <a:rPr lang="fa-IR" dirty="0"/>
              <a:t>گزینه دیگر برای قرار دادن </a:t>
            </a:r>
            <a:r>
              <a:rPr lang="en-US" dirty="0"/>
              <a:t>NGT </a:t>
            </a:r>
            <a:r>
              <a:rPr lang="fa-IR" dirty="0"/>
              <a:t>پیش پیلور استفاده از یک گاستروسکوپ فوق نازک و یک سیم راهنما است که در محل باقی می ماند. سپس یک لوله </a:t>
            </a:r>
            <a:r>
              <a:rPr lang="en-US" dirty="0"/>
              <a:t>NGT </a:t>
            </a:r>
            <a:r>
              <a:rPr lang="fa-IR" dirty="0"/>
              <a:t>را می توان روی سیم راهنما در معده قرار داد.</a:t>
            </a:r>
            <a:endParaRPr lang="en-US" dirty="0"/>
          </a:p>
        </p:txBody>
      </p:sp>
    </p:spTree>
    <p:extLst>
      <p:ext uri="{BB962C8B-B14F-4D97-AF65-F5344CB8AC3E}">
        <p14:creationId xmlns:p14="http://schemas.microsoft.com/office/powerpoint/2010/main" val="1093498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89B8D-D109-44D8-8848-DE62E9838CB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7BA25BA-7BA2-4B70-9564-2515146E1349}"/>
              </a:ext>
            </a:extLst>
          </p:cNvPr>
          <p:cNvSpPr>
            <a:spLocks noGrp="1"/>
          </p:cNvSpPr>
          <p:nvPr>
            <p:ph idx="1"/>
          </p:nvPr>
        </p:nvSpPr>
        <p:spPr/>
        <p:txBody>
          <a:bodyPr/>
          <a:lstStyle/>
          <a:p>
            <a:pPr marL="0" indent="0">
              <a:buNone/>
            </a:pPr>
            <a:r>
              <a:rPr lang="fa-IR" dirty="0"/>
              <a:t>بیماران بیمارستانی در معرض خطر بالای سوءتغذیه/از نظر تغذیه آسیب پذیر کسانی هستند که:</a:t>
            </a:r>
          </a:p>
          <a:p>
            <a:r>
              <a:rPr lang="fa-IR" dirty="0"/>
              <a:t> بیماری مزمن که بر اشتها تأثیر می گذارد</a:t>
            </a:r>
          </a:p>
          <a:p>
            <a:r>
              <a:rPr lang="fa-IR" dirty="0"/>
              <a:t> زوال شناختی یا توانایی محدود در برقراری ارتباط با کادر پزشکی/پرستاری</a:t>
            </a:r>
          </a:p>
          <a:p>
            <a:r>
              <a:rPr lang="fa-IR" dirty="0"/>
              <a:t> بلع مختل یا دندان ضعیف</a:t>
            </a:r>
          </a:p>
          <a:p>
            <a:pPr marL="0" indent="0">
              <a:buNone/>
            </a:pPr>
            <a:endParaRPr lang="fa-IR" dirty="0"/>
          </a:p>
          <a:p>
            <a:pPr>
              <a:buFont typeface="Wingdings" panose="05000000000000000000" pitchFamily="2" charset="2"/>
              <a:buChar char="ü"/>
            </a:pPr>
            <a:r>
              <a:rPr lang="fa-IR" dirty="0"/>
              <a:t>اطمینان از مصرف غذای بیمارستانی مهم است، زیرا ثابت شده است که مرگ و میر در بیمارانیکه مجاز به خوردن هستند و انتخاب می کنند که از وعده غذایی خود صرف نظر کنند بیشترین است. </a:t>
            </a:r>
            <a:endParaRPr lang="en-US" dirty="0"/>
          </a:p>
        </p:txBody>
      </p:sp>
    </p:spTree>
    <p:extLst>
      <p:ext uri="{BB962C8B-B14F-4D97-AF65-F5344CB8AC3E}">
        <p14:creationId xmlns:p14="http://schemas.microsoft.com/office/powerpoint/2010/main" val="7701883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09F9C-6BA5-4D1A-90AB-1472BE69D4B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9C43431-95EF-485B-A316-F56B825C53BF}"/>
              </a:ext>
            </a:extLst>
          </p:cNvPr>
          <p:cNvPicPr>
            <a:picLocks noGrp="1" noChangeAspect="1"/>
          </p:cNvPicPr>
          <p:nvPr>
            <p:ph idx="1"/>
          </p:nvPr>
        </p:nvPicPr>
        <p:blipFill>
          <a:blip r:embed="rId2"/>
          <a:stretch>
            <a:fillRect/>
          </a:stretch>
        </p:blipFill>
        <p:spPr>
          <a:xfrm>
            <a:off x="2272683" y="574669"/>
            <a:ext cx="7918882" cy="5719193"/>
          </a:xfrm>
        </p:spPr>
      </p:pic>
    </p:spTree>
    <p:extLst>
      <p:ext uri="{BB962C8B-B14F-4D97-AF65-F5344CB8AC3E}">
        <p14:creationId xmlns:p14="http://schemas.microsoft.com/office/powerpoint/2010/main" val="123218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3FA6-4B1E-4D54-9F7C-7DE1496B35E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A7EEE9D-2BC2-40C6-AE46-C8B03B8C241F}"/>
              </a:ext>
            </a:extLst>
          </p:cNvPr>
          <p:cNvSpPr>
            <a:spLocks noGrp="1"/>
          </p:cNvSpPr>
          <p:nvPr>
            <p:ph idx="1"/>
          </p:nvPr>
        </p:nvSpPr>
        <p:spPr/>
        <p:txBody>
          <a:bodyPr/>
          <a:lstStyle/>
          <a:p>
            <a:r>
              <a:rPr lang="fa-IR" dirty="0"/>
              <a:t>پیش شرط اساسی برای قرار دادن </a:t>
            </a:r>
            <a:r>
              <a:rPr lang="en-US" dirty="0"/>
              <a:t>PEG </a:t>
            </a:r>
            <a:r>
              <a:rPr lang="fa-IR" dirty="0"/>
              <a:t>این است که عبور آندوسکوپی مری - معده امکان پذیر باشد. </a:t>
            </a:r>
            <a:endParaRPr lang="en-US" dirty="0"/>
          </a:p>
          <a:p>
            <a:r>
              <a:rPr lang="fa-IR" dirty="0"/>
              <a:t>قبل از شروع روش </a:t>
            </a:r>
            <a:r>
              <a:rPr lang="en-US" dirty="0"/>
              <a:t>PEG </a:t>
            </a:r>
            <a:r>
              <a:rPr lang="fa-IR" dirty="0"/>
              <a:t>باید پارامترهای انعقادی بررسی شود. پلاکت ها باید بیشتر از 50000 و </a:t>
            </a:r>
            <a:r>
              <a:rPr lang="en-US" dirty="0"/>
              <a:t>INR </a:t>
            </a:r>
            <a:r>
              <a:rPr lang="fa-IR" dirty="0"/>
              <a:t>کمتر از 1.4 قبل از وارد کردن </a:t>
            </a:r>
            <a:r>
              <a:rPr lang="en-US" dirty="0"/>
              <a:t>PEG </a:t>
            </a:r>
            <a:r>
              <a:rPr lang="fa-IR" dirty="0"/>
              <a:t>باشند.</a:t>
            </a:r>
            <a:endParaRPr lang="en-US" dirty="0"/>
          </a:p>
          <a:p>
            <a:r>
              <a:rPr lang="fa-IR" dirty="0"/>
              <a:t>استفاده از آسپرین را می توان در طول تزریق </a:t>
            </a:r>
            <a:r>
              <a:rPr lang="en-US" dirty="0"/>
              <a:t>PEG </a:t>
            </a:r>
            <a:r>
              <a:rPr lang="fa-IR" dirty="0"/>
              <a:t>ادامه داد. وارفارین باید قطع شود و استفاده از </a:t>
            </a:r>
            <a:r>
              <a:rPr lang="en-US" dirty="0"/>
              <a:t>LMWH </a:t>
            </a:r>
            <a:r>
              <a:rPr lang="fa-IR" dirty="0"/>
              <a:t>بسته به خطر ترومبوآمبولی در نظر گرفته شود. </a:t>
            </a:r>
            <a:endParaRPr lang="en-US" dirty="0"/>
          </a:p>
          <a:p>
            <a:r>
              <a:rPr lang="fa-IR" dirty="0"/>
              <a:t>استفاده از داروهای ضد انعقاد خوراکی جدید نیز باید یک دوره زمانی معین قبل از مداخله طبق توصیه‌های سازنده قطع شود (معمولاً کمتر از یک هفته). </a:t>
            </a:r>
            <a:endParaRPr lang="en-US" dirty="0"/>
          </a:p>
          <a:p>
            <a:r>
              <a:rPr lang="fa-IR" dirty="0"/>
              <a:t>کلوپیدگرول به طور معمول باید قطع شود، اما نیاز به ارتباط با متخصص قلب مربوطه وجود دارد. </a:t>
            </a:r>
            <a:endParaRPr lang="en-US" dirty="0"/>
          </a:p>
        </p:txBody>
      </p:sp>
    </p:spTree>
    <p:extLst>
      <p:ext uri="{BB962C8B-B14F-4D97-AF65-F5344CB8AC3E}">
        <p14:creationId xmlns:p14="http://schemas.microsoft.com/office/powerpoint/2010/main" val="5899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ChangeArrowheads="1"/>
          </p:cNvSpPr>
          <p:nvPr/>
        </p:nvSpPr>
        <p:spPr bwMode="auto">
          <a:xfrm>
            <a:off x="3189288" y="2278063"/>
            <a:ext cx="5581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fa-IR" sz="4400" dirty="0">
                <a:latin typeface="Arial Rounded MT Bold" panose="020F0704030504030204" pitchFamily="34" charset="0"/>
              </a:rPr>
              <a:t>Parenteral Nutrition</a:t>
            </a:r>
            <a:endParaRPr lang="en-US" altLang="fa-IR" sz="2400" dirty="0"/>
          </a:p>
        </p:txBody>
      </p:sp>
      <p:pic>
        <p:nvPicPr>
          <p:cNvPr id="1699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200400"/>
            <a:ext cx="9144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9988" name="Text Box 4"/>
          <p:cNvSpPr txBox="1">
            <a:spLocks noChangeArrowheads="1"/>
          </p:cNvSpPr>
          <p:nvPr/>
        </p:nvSpPr>
        <p:spPr bwMode="auto">
          <a:xfrm>
            <a:off x="6858000" y="5715000"/>
            <a:ext cx="2590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fa-IR" sz="1400" dirty="0">
                <a:latin typeface="Arial Rounded MT Bold" panose="020F0704030504030204" pitchFamily="34" charset="0"/>
              </a:rPr>
              <a:t>Lynn Thomas, </a:t>
            </a:r>
            <a:r>
              <a:rPr lang="en-US" altLang="fa-IR" sz="1400" dirty="0" err="1">
                <a:latin typeface="Arial Rounded MT Bold" panose="020F0704030504030204" pitchFamily="34" charset="0"/>
              </a:rPr>
              <a:t>DrPH</a:t>
            </a:r>
            <a:r>
              <a:rPr lang="en-US" altLang="fa-IR" sz="1400" dirty="0">
                <a:latin typeface="Arial Rounded MT Bold" panose="020F0704030504030204" pitchFamily="34" charset="0"/>
              </a:rPr>
              <a:t>, RD</a:t>
            </a:r>
          </a:p>
        </p:txBody>
      </p:sp>
    </p:spTree>
    <p:extLst>
      <p:ext uri="{BB962C8B-B14F-4D97-AF65-F5344CB8AC3E}">
        <p14:creationId xmlns:p14="http://schemas.microsoft.com/office/powerpoint/2010/main" val="2614934445"/>
      </p:ext>
    </p:extLst>
  </p:cSld>
  <p:clrMapOvr>
    <a:masterClrMapping/>
  </p:clrMapOvr>
  <p:transition>
    <p:zoom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DDD7F-239A-4317-92E0-C12B771B27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E92003A-0093-410F-BB6C-ED73D0191EE4}"/>
              </a:ext>
            </a:extLst>
          </p:cNvPr>
          <p:cNvSpPr>
            <a:spLocks noGrp="1"/>
          </p:cNvSpPr>
          <p:nvPr>
            <p:ph idx="1"/>
          </p:nvPr>
        </p:nvSpPr>
        <p:spPr/>
        <p:txBody>
          <a:bodyPr/>
          <a:lstStyle/>
          <a:p>
            <a:r>
              <a:rPr lang="fa-IR" dirty="0"/>
              <a:t>هدف از تغذیه تزریقی </a:t>
            </a:r>
            <a:r>
              <a:rPr lang="en-US" dirty="0"/>
              <a:t>(PN) </a:t>
            </a:r>
            <a:r>
              <a:rPr lang="fa-IR" dirty="0"/>
              <a:t>تجویز مواد مغذی ضروری از طریق داخل وریدی برای درمان یا پیشگیری از سوء تغذیه در مواقعی که تغذیه خوراکی یا روده ای امکان پذیر نیست</a:t>
            </a:r>
          </a:p>
          <a:p>
            <a:r>
              <a:rPr lang="fa-IR" dirty="0"/>
              <a:t> - تغذیه کامل تزریقی یا </a:t>
            </a:r>
            <a:r>
              <a:rPr lang="en-US" dirty="0"/>
              <a:t>TPN </a:t>
            </a:r>
            <a:r>
              <a:rPr lang="fa-IR" dirty="0"/>
              <a:t>یا زمانی که برای تغذیه کامل کافی نیست</a:t>
            </a:r>
          </a:p>
          <a:p>
            <a:r>
              <a:rPr lang="fa-IR" dirty="0"/>
              <a:t> - تغذیه تزریقی مکمل</a:t>
            </a:r>
            <a:r>
              <a:rPr lang="en-US" dirty="0"/>
              <a:t>(SPN).</a:t>
            </a:r>
          </a:p>
        </p:txBody>
      </p:sp>
    </p:spTree>
    <p:extLst>
      <p:ext uri="{BB962C8B-B14F-4D97-AF65-F5344CB8AC3E}">
        <p14:creationId xmlns:p14="http://schemas.microsoft.com/office/powerpoint/2010/main" val="22618199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23047-D144-4934-B219-CBD6A29AD1DD}"/>
              </a:ext>
            </a:extLst>
          </p:cNvPr>
          <p:cNvSpPr>
            <a:spLocks noGrp="1"/>
          </p:cNvSpPr>
          <p:nvPr>
            <p:ph type="title"/>
          </p:nvPr>
        </p:nvSpPr>
        <p:spPr/>
        <p:txBody>
          <a:bodyPr/>
          <a:lstStyle/>
          <a:p>
            <a:pPr algn="r"/>
            <a:r>
              <a:rPr lang="fa-IR" dirty="0"/>
              <a:t>اندیکاسیون تغذیه وریدی </a:t>
            </a:r>
            <a:endParaRPr lang="en-US" dirty="0"/>
          </a:p>
        </p:txBody>
      </p:sp>
      <p:sp>
        <p:nvSpPr>
          <p:cNvPr id="3" name="Content Placeholder 2">
            <a:extLst>
              <a:ext uri="{FF2B5EF4-FFF2-40B4-BE49-F238E27FC236}">
                <a16:creationId xmlns:a16="http://schemas.microsoft.com/office/drawing/2014/main" id="{673A649C-2C28-4497-B607-D55ED540EE9D}"/>
              </a:ext>
            </a:extLst>
          </p:cNvPr>
          <p:cNvSpPr>
            <a:spLocks noGrp="1"/>
          </p:cNvSpPr>
          <p:nvPr>
            <p:ph idx="1"/>
          </p:nvPr>
        </p:nvSpPr>
        <p:spPr/>
        <p:txBody>
          <a:bodyPr/>
          <a:lstStyle/>
          <a:p>
            <a:pPr>
              <a:buFont typeface="Wingdings" panose="05000000000000000000" pitchFamily="2" charset="2"/>
              <a:buChar char="Ø"/>
            </a:pPr>
            <a:r>
              <a:rPr lang="fa-IR" dirty="0"/>
              <a:t>- تغذیه روده ای ممکن نیست زیرا روده کار نمی کند (مانند سوراخ شدن، انسداد، ایلئوس یا ظرفیت ناکافی جذب یا حرکتی)</a:t>
            </a:r>
          </a:p>
          <a:p>
            <a:pPr>
              <a:buFont typeface="Wingdings" panose="05000000000000000000" pitchFamily="2" charset="2"/>
              <a:buChar char="Ø"/>
            </a:pPr>
            <a:r>
              <a:rPr lang="fa-IR" dirty="0"/>
              <a:t>- روده در دسترس نیست (مثلاً به دلایل تشریحی)</a:t>
            </a:r>
          </a:p>
          <a:p>
            <a:pPr>
              <a:buFont typeface="Wingdings" panose="05000000000000000000" pitchFamily="2" charset="2"/>
              <a:buChar char="Ø"/>
            </a:pPr>
            <a:r>
              <a:rPr lang="fa-IR" dirty="0"/>
              <a:t>- تغذیه لوله ای ایمن نیست (مثلاً بیماری ایسکمیک روده)</a:t>
            </a:r>
            <a:endParaRPr lang="en-US" dirty="0"/>
          </a:p>
          <a:p>
            <a:pPr>
              <a:buFont typeface="Wingdings" panose="05000000000000000000" pitchFamily="2" charset="2"/>
              <a:buChar char="Ø"/>
            </a:pPr>
            <a:r>
              <a:rPr lang="fa-IR" dirty="0"/>
              <a:t> یا بعید است مؤثر باشد (مثلاً در بیماران مبتلا به استفراغ غیرقابل درمان)</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1017501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E5DBA-210B-4799-9D2A-E3D4C74D9458}"/>
              </a:ext>
            </a:extLst>
          </p:cNvPr>
          <p:cNvSpPr>
            <a:spLocks noGrp="1"/>
          </p:cNvSpPr>
          <p:nvPr>
            <p:ph type="title"/>
          </p:nvPr>
        </p:nvSpPr>
        <p:spPr/>
        <p:txBody>
          <a:bodyPr/>
          <a:lstStyle/>
          <a:p>
            <a:pPr algn="r"/>
            <a:r>
              <a:rPr lang="fa-IR" dirty="0"/>
              <a:t>اهداف حمایت تغذیه ای در بیماران </a:t>
            </a:r>
            <a:r>
              <a:rPr lang="en-US" dirty="0"/>
              <a:t>ICU </a:t>
            </a:r>
            <a:r>
              <a:rPr lang="fa-IR" dirty="0"/>
              <a:t>عبارتند از:</a:t>
            </a:r>
            <a:endParaRPr lang="en-US" dirty="0"/>
          </a:p>
        </p:txBody>
      </p:sp>
      <p:sp>
        <p:nvSpPr>
          <p:cNvPr id="3" name="Content Placeholder 2">
            <a:extLst>
              <a:ext uri="{FF2B5EF4-FFF2-40B4-BE49-F238E27FC236}">
                <a16:creationId xmlns:a16="http://schemas.microsoft.com/office/drawing/2014/main" id="{8072407A-283A-415D-B592-8E73071E81BF}"/>
              </a:ext>
            </a:extLst>
          </p:cNvPr>
          <p:cNvSpPr>
            <a:spLocks noGrp="1"/>
          </p:cNvSpPr>
          <p:nvPr>
            <p:ph idx="1"/>
          </p:nvPr>
        </p:nvSpPr>
        <p:spPr/>
        <p:txBody>
          <a:bodyPr/>
          <a:lstStyle/>
          <a:p>
            <a:r>
              <a:rPr lang="fa-IR" dirty="0"/>
              <a:t>به حداقل رساندن تعادل انرژی و پروتئین و از دست دادن عضلات با اجتناب از گرسنگی.</a:t>
            </a:r>
          </a:p>
          <a:p>
            <a:r>
              <a:rPr lang="fa-IR" dirty="0"/>
              <a:t>حفظ عملکرد بافت، به ویژه کبد، سیستم ایمنی و ماهیچه های اسکلتی و تنفسی؛</a:t>
            </a:r>
          </a:p>
          <a:p>
            <a:r>
              <a:rPr lang="fa-IR" dirty="0"/>
              <a:t>بهبود دوره بهبودی بعدی پس از </a:t>
            </a:r>
            <a:r>
              <a:rPr lang="en-US" dirty="0"/>
              <a:t>ICU؛</a:t>
            </a:r>
          </a:p>
          <a:p>
            <a:r>
              <a:rPr lang="fa-IR" dirty="0"/>
              <a:t>اصلاح تغییرات متابولیک و عملکرد با استفاده از بسترهای ویژه ای که نشان داده شده است مفید هستند.</a:t>
            </a:r>
          </a:p>
          <a:p>
            <a:r>
              <a:rPr lang="fa-IR" dirty="0"/>
              <a:t>تغذیه روده ای برای حفظ سد ایمنی و عملکرد جذبی ترجیح داده می شود.</a:t>
            </a:r>
            <a:endParaRPr lang="en-US" dirty="0"/>
          </a:p>
        </p:txBody>
      </p:sp>
    </p:spTree>
    <p:extLst>
      <p:ext uri="{BB962C8B-B14F-4D97-AF65-F5344CB8AC3E}">
        <p14:creationId xmlns:p14="http://schemas.microsoft.com/office/powerpoint/2010/main" val="1923231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B85DA-9D20-47C0-B450-AE8AF627F6F5}"/>
              </a:ext>
            </a:extLst>
          </p:cNvPr>
          <p:cNvSpPr>
            <a:spLocks noGrp="1"/>
          </p:cNvSpPr>
          <p:nvPr>
            <p:ph type="title"/>
          </p:nvPr>
        </p:nvSpPr>
        <p:spPr/>
        <p:txBody>
          <a:bodyPr/>
          <a:lstStyle/>
          <a:p>
            <a:pPr algn="r"/>
            <a:r>
              <a:rPr lang="fa-IR" dirty="0"/>
              <a:t>تغذیه وریدی طولانی مدت در منزل </a:t>
            </a:r>
            <a:endParaRPr lang="en-US" dirty="0"/>
          </a:p>
        </p:txBody>
      </p:sp>
      <p:sp>
        <p:nvSpPr>
          <p:cNvPr id="3" name="Content Placeholder 2">
            <a:extLst>
              <a:ext uri="{FF2B5EF4-FFF2-40B4-BE49-F238E27FC236}">
                <a16:creationId xmlns:a16="http://schemas.microsoft.com/office/drawing/2014/main" id="{E62E6E2E-78CB-4B67-80D4-1197E531951A}"/>
              </a:ext>
            </a:extLst>
          </p:cNvPr>
          <p:cNvSpPr>
            <a:spLocks noGrp="1"/>
          </p:cNvSpPr>
          <p:nvPr>
            <p:ph idx="1"/>
          </p:nvPr>
        </p:nvSpPr>
        <p:spPr/>
        <p:txBody>
          <a:bodyPr/>
          <a:lstStyle/>
          <a:p>
            <a:r>
              <a:rPr lang="fa-IR" dirty="0"/>
              <a:t>سندرم روده کوتاه، </a:t>
            </a:r>
          </a:p>
          <a:p>
            <a:r>
              <a:rPr lang="fa-IR" dirty="0"/>
              <a:t>فیستول های روده ای با خروجی بالا، </a:t>
            </a:r>
          </a:p>
          <a:p>
            <a:r>
              <a:rPr lang="fa-IR" dirty="0"/>
              <a:t>اختلالات حرکتی روده و</a:t>
            </a:r>
          </a:p>
          <a:p>
            <a:r>
              <a:rPr lang="fa-IR" dirty="0"/>
              <a:t> بیماری های مخاطی گسترده</a:t>
            </a:r>
          </a:p>
          <a:p>
            <a:endParaRPr lang="fa-IR" dirty="0"/>
          </a:p>
          <a:p>
            <a:pPr>
              <a:buFont typeface="Wingdings" panose="05000000000000000000" pitchFamily="2" charset="2"/>
              <a:buChar char="ü"/>
            </a:pPr>
            <a:r>
              <a:rPr lang="fa-IR" dirty="0"/>
              <a:t>تاکید بر این نکته مهم است که همه بیمارانی که نمی توانند نیازهای تغذیه ای خود را با مصرف روده ای تامین کنند، کاندیدای خوبی برای </a:t>
            </a:r>
            <a:r>
              <a:rPr lang="en-US" dirty="0"/>
              <a:t>HPN </a:t>
            </a:r>
            <a:r>
              <a:rPr lang="fa-IR" dirty="0"/>
              <a:t>نیستند. مسائل اخلاقی مختلف و همچنین ملاحظات بالینی باید در نظر گرفته شود.</a:t>
            </a:r>
          </a:p>
          <a:p>
            <a:pPr>
              <a:buFont typeface="Wingdings" panose="05000000000000000000" pitchFamily="2" charset="2"/>
              <a:buChar char="ü"/>
            </a:pPr>
            <a:r>
              <a:rPr lang="fa-IR" dirty="0"/>
              <a:t>به منظور کاهش تعداد عوارض و اطمینان از حمایت تغذیه ای موثر و ایمن، </a:t>
            </a:r>
            <a:r>
              <a:rPr lang="en-US" dirty="0"/>
              <a:t>HPN </a:t>
            </a:r>
            <a:r>
              <a:rPr lang="fa-IR" dirty="0"/>
              <a:t>باید از طریق یک تیم پشتیبانی تغذیه چند رشته ای با تخصص کافی ارائه شود.</a:t>
            </a:r>
            <a:endParaRPr lang="en-US" dirty="0"/>
          </a:p>
        </p:txBody>
      </p:sp>
    </p:spTree>
    <p:extLst>
      <p:ext uri="{BB962C8B-B14F-4D97-AF65-F5344CB8AC3E}">
        <p14:creationId xmlns:p14="http://schemas.microsoft.com/office/powerpoint/2010/main" val="4905541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681FF-FFC7-47E8-8212-87E997455B85}"/>
              </a:ext>
            </a:extLst>
          </p:cNvPr>
          <p:cNvSpPr>
            <a:spLocks noGrp="1"/>
          </p:cNvSpPr>
          <p:nvPr>
            <p:ph type="title"/>
          </p:nvPr>
        </p:nvSpPr>
        <p:spPr/>
        <p:txBody>
          <a:bodyPr/>
          <a:lstStyle/>
          <a:p>
            <a:pPr algn="r"/>
            <a:r>
              <a:rPr lang="fa-IR" dirty="0"/>
              <a:t>کنتراندیکاسیون تغذیه وریدی </a:t>
            </a:r>
            <a:endParaRPr lang="en-US" dirty="0"/>
          </a:p>
        </p:txBody>
      </p:sp>
      <p:sp>
        <p:nvSpPr>
          <p:cNvPr id="3" name="Content Placeholder 2">
            <a:extLst>
              <a:ext uri="{FF2B5EF4-FFF2-40B4-BE49-F238E27FC236}">
                <a16:creationId xmlns:a16="http://schemas.microsoft.com/office/drawing/2014/main" id="{4BDCF2A2-CD44-4D97-B2E7-1895AD51FA6E}"/>
              </a:ext>
            </a:extLst>
          </p:cNvPr>
          <p:cNvSpPr>
            <a:spLocks noGrp="1"/>
          </p:cNvSpPr>
          <p:nvPr>
            <p:ph idx="1"/>
          </p:nvPr>
        </p:nvSpPr>
        <p:spPr>
          <a:xfrm>
            <a:off x="1829934" y="2166257"/>
            <a:ext cx="9674678" cy="4275364"/>
          </a:xfrm>
        </p:spPr>
        <p:txBody>
          <a:bodyPr>
            <a:normAutofit/>
          </a:bodyPr>
          <a:lstStyle/>
          <a:p>
            <a:r>
              <a:rPr lang="fa-IR" dirty="0"/>
              <a:t>اگر دستگاه گوارش با جذب کافی مواد مغذی و درشت مغذی کاملاً عملکردی داشته باشد </a:t>
            </a:r>
            <a:r>
              <a:rPr lang="en-US" dirty="0"/>
              <a:t>PN </a:t>
            </a:r>
            <a:r>
              <a:rPr lang="fa-IR" dirty="0"/>
              <a:t>نباید مد نظر باشد.</a:t>
            </a:r>
          </a:p>
          <a:p>
            <a:r>
              <a:rPr lang="fa-IR" dirty="0"/>
              <a:t>هنگامی که تجویز </a:t>
            </a:r>
            <a:r>
              <a:rPr lang="en-US" dirty="0"/>
              <a:t>PN </a:t>
            </a:r>
            <a:r>
              <a:rPr lang="fa-IR" dirty="0"/>
              <a:t>برای کمتر از 5 روز در بیماران بدون سوء تغذیه شدید پیش بینی می شود، </a:t>
            </a:r>
            <a:r>
              <a:rPr lang="en-US" dirty="0"/>
              <a:t>PN </a:t>
            </a:r>
            <a:r>
              <a:rPr lang="fa-IR" dirty="0"/>
              <a:t>یک درمان انتخابی نیست.</a:t>
            </a:r>
          </a:p>
          <a:p>
            <a:r>
              <a:rPr lang="fa-IR" dirty="0"/>
              <a:t> سایر موارد منع نسبی برای </a:t>
            </a:r>
            <a:r>
              <a:rPr lang="en-US" dirty="0"/>
              <a:t>PN </a:t>
            </a:r>
            <a:r>
              <a:rPr lang="fa-IR" dirty="0"/>
              <a:t>ناتوانی در دستیابی به دسترسی وریدی است، مواردی که خطرات </a:t>
            </a:r>
            <a:r>
              <a:rPr lang="en-US" dirty="0"/>
              <a:t>PN </a:t>
            </a:r>
            <a:r>
              <a:rPr lang="fa-IR" dirty="0"/>
              <a:t>از مزایای آن بیشتر است و در بیمارانی که پیش آگهی آن حمایت تغذیه ای تهاجمی را توجیه نمی کند. </a:t>
            </a:r>
          </a:p>
          <a:p>
            <a:r>
              <a:rPr lang="fa-IR" dirty="0"/>
              <a:t>شرایط ناپایدار (مثلاً شرایط آسیب‌زای شدید، شوک حاد، دیابت شدید، اسیدوز متابولیک شدید) </a:t>
            </a:r>
            <a:endParaRPr lang="en-US" dirty="0"/>
          </a:p>
          <a:p>
            <a:r>
              <a:rPr lang="fa-IR" dirty="0"/>
              <a:t>موارد منع نسبی قوی هستند، مانند حساسیت بیش از حد به بادام‌زمینی، تخم‌مرغ، پروتئین‌های سویا یا ماهی، زیتون، ماهی یا روغن سویا. </a:t>
            </a:r>
          </a:p>
          <a:p>
            <a:r>
              <a:rPr lang="fa-IR" dirty="0">
                <a:solidFill>
                  <a:srgbClr val="FF0000"/>
                </a:solidFill>
              </a:rPr>
              <a:t>نارسایی کلیه و کبد </a:t>
            </a:r>
            <a:r>
              <a:rPr lang="fa-IR" dirty="0"/>
              <a:t>منع مصرف مطلق نیستند، اما هر دو نیاز به توجه دقیق در مورد استفاده از اسیدهای آمینه و لیپید دارند.</a:t>
            </a:r>
            <a:endParaRPr lang="en-US" dirty="0"/>
          </a:p>
        </p:txBody>
      </p:sp>
    </p:spTree>
    <p:extLst>
      <p:ext uri="{BB962C8B-B14F-4D97-AF65-F5344CB8AC3E}">
        <p14:creationId xmlns:p14="http://schemas.microsoft.com/office/powerpoint/2010/main" val="27158719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81F80-4F40-4EBB-8D66-1CEB677BE48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E30945A-7F98-4638-8D5A-9BDD06AB32A7}"/>
              </a:ext>
            </a:extLst>
          </p:cNvPr>
          <p:cNvPicPr>
            <a:picLocks noGrp="1" noChangeAspect="1"/>
          </p:cNvPicPr>
          <p:nvPr>
            <p:ph idx="1"/>
          </p:nvPr>
        </p:nvPicPr>
        <p:blipFill>
          <a:blip r:embed="rId2"/>
          <a:stretch>
            <a:fillRect/>
          </a:stretch>
        </p:blipFill>
        <p:spPr>
          <a:xfrm>
            <a:off x="4879005" y="2133600"/>
            <a:ext cx="4335816" cy="3778250"/>
          </a:xfrm>
        </p:spPr>
      </p:pic>
    </p:spTree>
    <p:extLst>
      <p:ext uri="{BB962C8B-B14F-4D97-AF65-F5344CB8AC3E}">
        <p14:creationId xmlns:p14="http://schemas.microsoft.com/office/powerpoint/2010/main" val="3650590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F7C84-1BDB-4B45-B511-70F1B565FAC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99B3615-FD73-4EE9-A002-87012B89C1C9}"/>
              </a:ext>
            </a:extLst>
          </p:cNvPr>
          <p:cNvPicPr>
            <a:picLocks noGrp="1" noChangeAspect="1"/>
          </p:cNvPicPr>
          <p:nvPr>
            <p:ph idx="1"/>
          </p:nvPr>
        </p:nvPicPr>
        <p:blipFill>
          <a:blip r:embed="rId2"/>
          <a:stretch>
            <a:fillRect/>
          </a:stretch>
        </p:blipFill>
        <p:spPr>
          <a:xfrm>
            <a:off x="2841171" y="347353"/>
            <a:ext cx="6358392" cy="5556559"/>
          </a:xfrm>
        </p:spPr>
      </p:pic>
    </p:spTree>
    <p:extLst>
      <p:ext uri="{BB962C8B-B14F-4D97-AF65-F5344CB8AC3E}">
        <p14:creationId xmlns:p14="http://schemas.microsoft.com/office/powerpoint/2010/main" val="3059221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93A23-B6BC-4A33-BA63-14071FED25D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1D42BF0-81FF-4BE3-988D-3ADB5DA9167F}"/>
              </a:ext>
            </a:extLst>
          </p:cNvPr>
          <p:cNvSpPr>
            <a:spLocks noGrp="1"/>
          </p:cNvSpPr>
          <p:nvPr>
            <p:ph idx="1"/>
          </p:nvPr>
        </p:nvSpPr>
        <p:spPr/>
        <p:txBody>
          <a:bodyPr>
            <a:normAutofit lnSpcReduction="10000"/>
          </a:bodyPr>
          <a:lstStyle/>
          <a:p>
            <a:r>
              <a:rPr lang="fa-IR" dirty="0"/>
              <a:t>تغذیه خوراکی، با غذای معمولی یا رژیم های غذایی خاص و/یا غنی شده، همیشه اولین انتخاب برای پیشگیری یا درمان سوء تغذیه در بیماران است.</a:t>
            </a:r>
          </a:p>
          <a:p>
            <a:r>
              <a:rPr lang="fa-IR" dirty="0"/>
              <a:t>اقدامات لازم برای افزایش طعم، کیفیت خوب و ظاهر غذای بیمارستانی باید انجام شود.</a:t>
            </a:r>
          </a:p>
          <a:p>
            <a:r>
              <a:rPr lang="fa-IR" dirty="0"/>
              <a:t>مصرف خوراکی باید با دقت کنترل شود، تشویق شود و یا با انتخاب مواد غذایی پرانرژی یا با غنی سازی مواد غذایی، به ویژه در بیماران مبتلا به سوء تغذیه، تکمیل شود.</a:t>
            </a:r>
          </a:p>
          <a:p>
            <a:r>
              <a:rPr lang="fa-IR" dirty="0">
                <a:solidFill>
                  <a:srgbClr val="FF0000"/>
                </a:solidFill>
              </a:rPr>
              <a:t>مکمل های غذایی خوراکی </a:t>
            </a:r>
            <a:r>
              <a:rPr lang="en-US" dirty="0">
                <a:solidFill>
                  <a:srgbClr val="FF0000"/>
                </a:solidFill>
              </a:rPr>
              <a:t>(ONS) </a:t>
            </a:r>
            <a:r>
              <a:rPr lang="fa-IR" dirty="0">
                <a:solidFill>
                  <a:srgbClr val="FF0000"/>
                </a:solidFill>
              </a:rPr>
              <a:t>باید برای بیمارانی استفاده شود که نیازهای تغذیه ای خود را با غذای بیمارستانی یا غنی سازی غذا تامین نمی کنند.</a:t>
            </a:r>
          </a:p>
          <a:p>
            <a:r>
              <a:rPr lang="en-US" dirty="0"/>
              <a:t>ONS</a:t>
            </a:r>
            <a:r>
              <a:rPr lang="en-US" dirty="0">
                <a:solidFill>
                  <a:srgbClr val="FF0000"/>
                </a:solidFill>
              </a:rPr>
              <a:t> </a:t>
            </a:r>
            <a:r>
              <a:rPr lang="fa-IR" dirty="0">
                <a:solidFill>
                  <a:srgbClr val="FF0000"/>
                </a:solidFill>
              </a:rPr>
              <a:t>برای افزایش مصرف انرژی و پروتئین و بهبود وضعیت تغذیه ای و عملکردی موثر است</a:t>
            </a:r>
            <a:r>
              <a:rPr lang="fa-IR" dirty="0"/>
              <a:t>.</a:t>
            </a:r>
          </a:p>
          <a:p>
            <a:r>
              <a:rPr lang="en-US" dirty="0"/>
              <a:t>ONS </a:t>
            </a:r>
            <a:r>
              <a:rPr lang="fa-IR" dirty="0"/>
              <a:t>پتانسیل بهبود نتایج بالینی را از نظر عوارض، کیفیت زندگی، میزان عوارض، مدت بستری در بیمارستان و مرگ و میر دارد.</a:t>
            </a:r>
          </a:p>
          <a:p>
            <a:r>
              <a:rPr lang="en-US" dirty="0"/>
              <a:t>ONS </a:t>
            </a:r>
            <a:r>
              <a:rPr lang="fa-IR" dirty="0"/>
              <a:t>مقرون به صرفه هستند.</a:t>
            </a:r>
            <a:endParaRPr lang="en-US" dirty="0"/>
          </a:p>
        </p:txBody>
      </p:sp>
    </p:spTree>
    <p:extLst>
      <p:ext uri="{BB962C8B-B14F-4D97-AF65-F5344CB8AC3E}">
        <p14:creationId xmlns:p14="http://schemas.microsoft.com/office/powerpoint/2010/main" val="42032541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5DC7D-3E55-4924-8A01-1F687259D3C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F1DABAE2-BC7D-4D2A-B57E-F4527E423C4A}"/>
              </a:ext>
            </a:extLst>
          </p:cNvPr>
          <p:cNvPicPr>
            <a:picLocks noGrp="1" noChangeAspect="1"/>
          </p:cNvPicPr>
          <p:nvPr>
            <p:ph idx="1"/>
          </p:nvPr>
        </p:nvPicPr>
        <p:blipFill>
          <a:blip r:embed="rId2"/>
          <a:stretch>
            <a:fillRect/>
          </a:stretch>
        </p:blipFill>
        <p:spPr>
          <a:xfrm>
            <a:off x="3265715" y="1156239"/>
            <a:ext cx="6273154" cy="4755611"/>
          </a:xfrm>
        </p:spPr>
      </p:pic>
    </p:spTree>
    <p:extLst>
      <p:ext uri="{BB962C8B-B14F-4D97-AF65-F5344CB8AC3E}">
        <p14:creationId xmlns:p14="http://schemas.microsoft.com/office/powerpoint/2010/main" val="16131925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7FE33-01D4-4E81-90A2-E4278949DBE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B76B5C8D-7A8E-4BE7-952B-4ABBDF8928D6}"/>
              </a:ext>
            </a:extLst>
          </p:cNvPr>
          <p:cNvPicPr>
            <a:picLocks noGrp="1" noChangeAspect="1"/>
          </p:cNvPicPr>
          <p:nvPr>
            <p:ph idx="1"/>
          </p:nvPr>
        </p:nvPicPr>
        <p:blipFill>
          <a:blip r:embed="rId2"/>
          <a:stretch>
            <a:fillRect/>
          </a:stretch>
        </p:blipFill>
        <p:spPr>
          <a:xfrm>
            <a:off x="4113213" y="2422525"/>
            <a:ext cx="5867400" cy="3200400"/>
          </a:xfrm>
        </p:spPr>
      </p:pic>
    </p:spTree>
    <p:extLst>
      <p:ext uri="{BB962C8B-B14F-4D97-AF65-F5344CB8AC3E}">
        <p14:creationId xmlns:p14="http://schemas.microsoft.com/office/powerpoint/2010/main" val="38509584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326FC-2C27-478F-AFDA-30CF5D0F36D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9CC99CC-A4D4-4038-A8F1-9BA0564606EF}"/>
              </a:ext>
            </a:extLst>
          </p:cNvPr>
          <p:cNvSpPr>
            <a:spLocks noGrp="1"/>
          </p:cNvSpPr>
          <p:nvPr>
            <p:ph idx="1"/>
          </p:nvPr>
        </p:nvSpPr>
        <p:spPr/>
        <p:txBody>
          <a:bodyPr/>
          <a:lstStyle/>
          <a:p>
            <a:r>
              <a:rPr lang="fa-IR" dirty="0"/>
              <a:t>پس از قرار دادن مناسب فرضی کاتتر ورید مرکزی، اشعه ایکس قفسه سینه برای ثبت موقعیت کاتتر و همچنین رد وجود پنوموتوراکس ضروری است.</a:t>
            </a:r>
          </a:p>
          <a:p>
            <a:r>
              <a:rPr lang="fa-IR" dirty="0"/>
              <a:t>در عمل، یک محلول دکستروز 5٪ باید تا زمانی که اشعه ایکس به دست آید، متصل شود.</a:t>
            </a:r>
            <a:endParaRPr lang="en-US" dirty="0"/>
          </a:p>
          <a:p>
            <a:r>
              <a:rPr lang="fa-IR" dirty="0"/>
              <a:t>استفاده از وریدهای ژوگولار داخلی و خارجی برای </a:t>
            </a:r>
            <a:r>
              <a:rPr lang="en-US" dirty="0"/>
              <a:t>CVC</a:t>
            </a:r>
            <a:r>
              <a:rPr lang="fa-IR" dirty="0"/>
              <a:t>ها شاید کمتر از وریدهای ساب کلاوین توصیه شود اما کاملاً مؤثر است. </a:t>
            </a:r>
            <a:endParaRPr lang="en-US" dirty="0"/>
          </a:p>
          <a:p>
            <a:r>
              <a:rPr lang="fa-IR" dirty="0"/>
              <a:t>به دلیل موقعیت بالاتر محل سوراخ بر روی گردن، مشکلات در حفظ پانسمان استریل استفاده طولانی مدت از آنها را محدود می کند</a:t>
            </a:r>
            <a:r>
              <a:rPr lang="en-US" dirty="0"/>
              <a:t>.</a:t>
            </a:r>
          </a:p>
          <a:p>
            <a:r>
              <a:rPr lang="fa-IR" dirty="0"/>
              <a:t>علاوه بر این، اندازه کوچک ورید ژوگولار خارجی می تواند منجر به ترومبوز سیستم شود.</a:t>
            </a:r>
            <a:endParaRPr lang="en-US" dirty="0"/>
          </a:p>
        </p:txBody>
      </p:sp>
    </p:spTree>
    <p:extLst>
      <p:ext uri="{BB962C8B-B14F-4D97-AF65-F5344CB8AC3E}">
        <p14:creationId xmlns:p14="http://schemas.microsoft.com/office/powerpoint/2010/main" val="9051454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CCED7-3FF5-4CAB-B899-7DA6283AE88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A069F35-BE52-40C3-9E2D-6157753A813C}"/>
              </a:ext>
            </a:extLst>
          </p:cNvPr>
          <p:cNvSpPr>
            <a:spLocks noGrp="1"/>
          </p:cNvSpPr>
          <p:nvPr>
            <p:ph idx="1"/>
          </p:nvPr>
        </p:nvSpPr>
        <p:spPr/>
        <p:txBody>
          <a:bodyPr/>
          <a:lstStyle/>
          <a:p>
            <a:r>
              <a:rPr lang="fa-IR" dirty="0"/>
              <a:t>به دلیل خطر بالای عوارض سپتیک و ترومبوتیک باید از وریدهای پا یا ساق پا اجتناب شود.</a:t>
            </a:r>
            <a:endParaRPr lang="en-US" dirty="0"/>
          </a:p>
          <a:p>
            <a:r>
              <a:rPr lang="fa-IR" dirty="0"/>
              <a:t>کاتترهای وریدهای داخلی</a:t>
            </a:r>
          </a:p>
          <a:p>
            <a:r>
              <a:rPr lang="fa-IR" dirty="0"/>
              <a:t>کاتترهایی که بیشتر مورد استفاده قرار می گیرند از پلی اورتان تشکیل شده اند.</a:t>
            </a:r>
          </a:p>
          <a:p>
            <a:r>
              <a:rPr lang="fa-IR" dirty="0"/>
              <a:t>طول کاتتر از 60 سانتی متر برای قرار دادن بازویی تا 13 سانتی متر برای ورید ساب کلاوین یا ژوگولار داخلی متغیر است.</a:t>
            </a:r>
            <a:endParaRPr lang="en-US" dirty="0"/>
          </a:p>
          <a:p>
            <a:r>
              <a:rPr lang="fa-IR" dirty="0"/>
              <a:t>کاتترهای ورید مرکزی محیطی تنها برای دوره های نسبتاً کوتاه </a:t>
            </a:r>
            <a:r>
              <a:rPr lang="en-US" dirty="0"/>
              <a:t>HPN </a:t>
            </a:r>
            <a:r>
              <a:rPr lang="fa-IR" dirty="0"/>
              <a:t>قابل قبول هستند، به دلیل محدودیت هایی که در فعالیت بدنی و خود مدیریتی دارند</a:t>
            </a:r>
            <a:r>
              <a:rPr lang="en-US" dirty="0"/>
              <a:t>.</a:t>
            </a:r>
            <a:endParaRPr lang="fa-IR" dirty="0"/>
          </a:p>
        </p:txBody>
      </p:sp>
    </p:spTree>
    <p:extLst>
      <p:ext uri="{BB962C8B-B14F-4D97-AF65-F5344CB8AC3E}">
        <p14:creationId xmlns:p14="http://schemas.microsoft.com/office/powerpoint/2010/main" val="23049417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36998-7BC8-43EA-8EC0-5E1B67E1ECC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D3A400F-AA18-4EAE-88AF-B6D5BDEC725A}"/>
              </a:ext>
            </a:extLst>
          </p:cNvPr>
          <p:cNvSpPr>
            <a:spLocks noGrp="1"/>
          </p:cNvSpPr>
          <p:nvPr>
            <p:ph idx="1"/>
          </p:nvPr>
        </p:nvSpPr>
        <p:spPr/>
        <p:txBody>
          <a:bodyPr/>
          <a:lstStyle/>
          <a:p>
            <a:r>
              <a:rPr lang="fa-IR" dirty="0"/>
              <a:t>استفاده از یک کاتتر چند لومنی اجازه می دهد تا یک لومن برای تغذیه تزریقی و دیگری برای مایعات، الکترولیت ها و داروهای داخل وریدی ذخیره شود </a:t>
            </a:r>
          </a:p>
          <a:p>
            <a:endParaRPr lang="en-US" dirty="0"/>
          </a:p>
        </p:txBody>
      </p:sp>
    </p:spTree>
    <p:extLst>
      <p:ext uri="{BB962C8B-B14F-4D97-AF65-F5344CB8AC3E}">
        <p14:creationId xmlns:p14="http://schemas.microsoft.com/office/powerpoint/2010/main" val="20750552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5FF67-6FB8-4C32-8A48-1BB5C8D5CBE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9159398-7EAD-4735-80AB-F02E85B25642}"/>
              </a:ext>
            </a:extLst>
          </p:cNvPr>
          <p:cNvSpPr>
            <a:spLocks noGrp="1"/>
          </p:cNvSpPr>
          <p:nvPr>
            <p:ph idx="1"/>
          </p:nvPr>
        </p:nvSpPr>
        <p:spPr/>
        <p:txBody>
          <a:bodyPr/>
          <a:lstStyle/>
          <a:p>
            <a:r>
              <a:rPr lang="fa-IR" dirty="0"/>
              <a:t>پانسمان های شفاف نیمه تراوا، که به طور گسترده مورد استفاده قرار می گیرند، امکان مشاهده مداوم محل درج پوست را فراهم می کنند و خطر کلونیزاسیون خارجی را کاهش می دهند.</a:t>
            </a:r>
          </a:p>
          <a:p>
            <a:r>
              <a:rPr lang="fa-IR" dirty="0"/>
              <a:t> اگر خون از محل قرار دادن کاتتر تراوش کند، پانسمان گازی ترجیح داده می شود. پانسمان های کاتتر در صورت مرطوب، شل شدن یا کثیف شدن باید فوراً تعویض شوند.</a:t>
            </a:r>
            <a:endParaRPr lang="en-US" dirty="0"/>
          </a:p>
        </p:txBody>
      </p:sp>
      <p:pic>
        <p:nvPicPr>
          <p:cNvPr id="5" name="Picture 4">
            <a:extLst>
              <a:ext uri="{FF2B5EF4-FFF2-40B4-BE49-F238E27FC236}">
                <a16:creationId xmlns:a16="http://schemas.microsoft.com/office/drawing/2014/main" id="{F88B8E90-D40B-42DA-9160-C9F0CAD484CF}"/>
              </a:ext>
            </a:extLst>
          </p:cNvPr>
          <p:cNvPicPr>
            <a:picLocks noChangeAspect="1"/>
          </p:cNvPicPr>
          <p:nvPr/>
        </p:nvPicPr>
        <p:blipFill>
          <a:blip r:embed="rId2"/>
          <a:stretch>
            <a:fillRect/>
          </a:stretch>
        </p:blipFill>
        <p:spPr>
          <a:xfrm>
            <a:off x="2465614" y="3731899"/>
            <a:ext cx="3374571" cy="3126101"/>
          </a:xfrm>
          <a:prstGeom prst="rect">
            <a:avLst/>
          </a:prstGeom>
        </p:spPr>
      </p:pic>
    </p:spTree>
    <p:extLst>
      <p:ext uri="{BB962C8B-B14F-4D97-AF65-F5344CB8AC3E}">
        <p14:creationId xmlns:p14="http://schemas.microsoft.com/office/powerpoint/2010/main" val="3608600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Untitled-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854075"/>
            <a:ext cx="7543800" cy="509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596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2" descr="Untitled-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869950"/>
            <a:ext cx="7696200" cy="506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6325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D1DC0-3C4B-4DD7-A789-74C0EE0D551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12D8B0D-2AC8-40E8-A383-BC172751009B}"/>
              </a:ext>
            </a:extLst>
          </p:cNvPr>
          <p:cNvPicPr>
            <a:picLocks noGrp="1" noChangeAspect="1"/>
          </p:cNvPicPr>
          <p:nvPr>
            <p:ph idx="1"/>
          </p:nvPr>
        </p:nvPicPr>
        <p:blipFill>
          <a:blip r:embed="rId2"/>
          <a:stretch>
            <a:fillRect/>
          </a:stretch>
        </p:blipFill>
        <p:spPr>
          <a:xfrm>
            <a:off x="4405736" y="2133600"/>
            <a:ext cx="5282353" cy="3778250"/>
          </a:xfrm>
        </p:spPr>
      </p:pic>
    </p:spTree>
    <p:extLst>
      <p:ext uri="{BB962C8B-B14F-4D97-AF65-F5344CB8AC3E}">
        <p14:creationId xmlns:p14="http://schemas.microsoft.com/office/powerpoint/2010/main" val="21317592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6961F-75F4-4242-B942-8C3FEA5A7EF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07C7850-A29A-46FC-A868-2F815C1DFC3E}"/>
              </a:ext>
            </a:extLst>
          </p:cNvPr>
          <p:cNvPicPr>
            <a:picLocks noGrp="1" noChangeAspect="1"/>
          </p:cNvPicPr>
          <p:nvPr>
            <p:ph idx="1"/>
          </p:nvPr>
        </p:nvPicPr>
        <p:blipFill>
          <a:blip r:embed="rId2"/>
          <a:stretch>
            <a:fillRect/>
          </a:stretch>
        </p:blipFill>
        <p:spPr>
          <a:xfrm>
            <a:off x="2780991" y="1240971"/>
            <a:ext cx="6661459" cy="4343854"/>
          </a:xfrm>
        </p:spPr>
      </p:pic>
    </p:spTree>
    <p:extLst>
      <p:ext uri="{BB962C8B-B14F-4D97-AF65-F5344CB8AC3E}">
        <p14:creationId xmlns:p14="http://schemas.microsoft.com/office/powerpoint/2010/main" val="730326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6C91D-0058-4AA6-BCE9-C2FB329A275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3377A3D-B733-4641-B1DC-71A8F999C362}"/>
              </a:ext>
            </a:extLst>
          </p:cNvPr>
          <p:cNvSpPr>
            <a:spLocks noGrp="1"/>
          </p:cNvSpPr>
          <p:nvPr>
            <p:ph idx="1"/>
          </p:nvPr>
        </p:nvSpPr>
        <p:spPr/>
        <p:txBody>
          <a:bodyPr/>
          <a:lstStyle/>
          <a:p>
            <a:pPr marL="0" indent="0">
              <a:buNone/>
            </a:pPr>
            <a:r>
              <a:rPr lang="fa-IR" dirty="0"/>
              <a:t>شورای اروپا با درک اهمیت تغذیه در طول اقامت در بیمارستان، قطعنامه ای را در مورد غذا و مراقبت های تغذیه ای در بیمارستان ها در سال 2003 منتشر کرد که در آن 10 ویژگی کلیدی مراقبت های تغذیه ای خوب در بیمارستان به شرح زیر است </a:t>
            </a:r>
            <a:r>
              <a:rPr lang="en-US" dirty="0"/>
              <a:t>:</a:t>
            </a:r>
          </a:p>
          <a:p>
            <a:pPr>
              <a:buFont typeface="+mj-lt"/>
              <a:buAutoNum type="arabicPeriod"/>
            </a:pPr>
            <a:r>
              <a:rPr lang="fa-IR" dirty="0"/>
              <a:t>همه بیماران در هنگام پذیرش غربالگری می شوند تا بیمارانی را که سوءتغذیه دارند یا در معرض سوءتغذیه قرار دارند شناسایی کنند. همه بیماران به صورت هفتگی غربالگری مجدد می شوند.</a:t>
            </a:r>
          </a:p>
          <a:p>
            <a:pPr>
              <a:buFont typeface="+mj-lt"/>
              <a:buAutoNum type="arabicPeriod"/>
            </a:pPr>
            <a:r>
              <a:rPr lang="fa-IR" dirty="0"/>
              <a:t>همه بیماران یک برنامه مراقبتی دارند که نیازهای مراقبت تغذیه ای آنها و نحوه برآورده شدن آنها را مشخص می کند.</a:t>
            </a:r>
          </a:p>
          <a:p>
            <a:pPr>
              <a:buFont typeface="+mj-lt"/>
              <a:buAutoNum type="arabicPeriod"/>
            </a:pPr>
            <a:r>
              <a:rPr lang="fa-IR" dirty="0"/>
              <a:t>این بیمارستان شامل راهنمایی های خاص در مورد خدمات غذایی و مراقبت های تغذیه ای در ترتیبات حاکمیت بالینی است.</a:t>
            </a:r>
          </a:p>
          <a:p>
            <a:pPr>
              <a:buFont typeface="+mj-lt"/>
              <a:buAutoNum type="arabicPeriod"/>
            </a:pPr>
            <a:r>
              <a:rPr lang="fa-IR" dirty="0"/>
              <a:t>بیماران در برنامه ریزی و نظارت بر ترتیبات ارائه خدمات غذایی نقش دارند.</a:t>
            </a:r>
            <a:endParaRPr lang="en-US" dirty="0"/>
          </a:p>
          <a:p>
            <a:pPr>
              <a:buFont typeface="+mj-lt"/>
              <a:buAutoNum type="arabicPeriod"/>
            </a:pPr>
            <a:endParaRPr lang="en-US" dirty="0"/>
          </a:p>
          <a:p>
            <a:endParaRPr lang="en-US" dirty="0"/>
          </a:p>
        </p:txBody>
      </p:sp>
    </p:spTree>
    <p:extLst>
      <p:ext uri="{BB962C8B-B14F-4D97-AF65-F5344CB8AC3E}">
        <p14:creationId xmlns:p14="http://schemas.microsoft.com/office/powerpoint/2010/main" val="30870978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8C175-9662-4AD1-9806-0BDEA9D3445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A35B555-7CEF-48AD-AED3-158E785AB375}"/>
              </a:ext>
            </a:extLst>
          </p:cNvPr>
          <p:cNvPicPr>
            <a:picLocks noGrp="1" noChangeAspect="1"/>
          </p:cNvPicPr>
          <p:nvPr>
            <p:ph idx="1"/>
          </p:nvPr>
        </p:nvPicPr>
        <p:blipFill>
          <a:blip r:embed="rId2"/>
          <a:stretch>
            <a:fillRect/>
          </a:stretch>
        </p:blipFill>
        <p:spPr>
          <a:xfrm>
            <a:off x="4086824" y="2133600"/>
            <a:ext cx="5920177" cy="3778250"/>
          </a:xfrm>
        </p:spPr>
      </p:pic>
    </p:spTree>
    <p:extLst>
      <p:ext uri="{BB962C8B-B14F-4D97-AF65-F5344CB8AC3E}">
        <p14:creationId xmlns:p14="http://schemas.microsoft.com/office/powerpoint/2010/main" val="21994453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6BF56-21EA-48E2-815B-0D527DBDA21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C3A308C-3004-4626-B21C-B573188741C6}"/>
              </a:ext>
            </a:extLst>
          </p:cNvPr>
          <p:cNvPicPr>
            <a:picLocks noGrp="1" noChangeAspect="1"/>
          </p:cNvPicPr>
          <p:nvPr>
            <p:ph idx="1"/>
          </p:nvPr>
        </p:nvPicPr>
        <p:blipFill>
          <a:blip r:embed="rId2"/>
          <a:stretch>
            <a:fillRect/>
          </a:stretch>
        </p:blipFill>
        <p:spPr>
          <a:xfrm>
            <a:off x="1888724" y="624110"/>
            <a:ext cx="8065941" cy="5255083"/>
          </a:xfrm>
        </p:spPr>
      </p:pic>
    </p:spTree>
    <p:extLst>
      <p:ext uri="{BB962C8B-B14F-4D97-AF65-F5344CB8AC3E}">
        <p14:creationId xmlns:p14="http://schemas.microsoft.com/office/powerpoint/2010/main" val="39058287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B39D7-85C1-4130-A32A-8AAAD3FA07B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398997D-37DE-4B6A-AF04-08BEBE508EDF}"/>
              </a:ext>
            </a:extLst>
          </p:cNvPr>
          <p:cNvPicPr>
            <a:picLocks noGrp="1" noChangeAspect="1"/>
          </p:cNvPicPr>
          <p:nvPr>
            <p:ph idx="1"/>
          </p:nvPr>
        </p:nvPicPr>
        <p:blipFill>
          <a:blip r:embed="rId2"/>
          <a:stretch>
            <a:fillRect/>
          </a:stretch>
        </p:blipFill>
        <p:spPr>
          <a:xfrm>
            <a:off x="4185755" y="2133600"/>
            <a:ext cx="5722315" cy="3778250"/>
          </a:xfrm>
        </p:spPr>
      </p:pic>
    </p:spTree>
    <p:extLst>
      <p:ext uri="{BB962C8B-B14F-4D97-AF65-F5344CB8AC3E}">
        <p14:creationId xmlns:p14="http://schemas.microsoft.com/office/powerpoint/2010/main" val="12006198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2C31A-72BC-4B95-AA09-1D0E7F42C3E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8031ED5-B9A2-4A52-9BA5-E214D798AA09}"/>
              </a:ext>
            </a:extLst>
          </p:cNvPr>
          <p:cNvPicPr>
            <a:picLocks noGrp="1" noChangeAspect="1"/>
          </p:cNvPicPr>
          <p:nvPr>
            <p:ph idx="1"/>
          </p:nvPr>
        </p:nvPicPr>
        <p:blipFill>
          <a:blip r:embed="rId2"/>
          <a:stretch>
            <a:fillRect/>
          </a:stretch>
        </p:blipFill>
        <p:spPr>
          <a:xfrm>
            <a:off x="3053443" y="1264349"/>
            <a:ext cx="6728471" cy="4647501"/>
          </a:xfrm>
        </p:spPr>
      </p:pic>
    </p:spTree>
    <p:extLst>
      <p:ext uri="{BB962C8B-B14F-4D97-AF65-F5344CB8AC3E}">
        <p14:creationId xmlns:p14="http://schemas.microsoft.com/office/powerpoint/2010/main" val="2973250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6C69B-67FB-4BF0-BF40-40B2BC1BDB1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9BDA5DF-7036-475D-B599-D98C5B07E1F1}"/>
              </a:ext>
            </a:extLst>
          </p:cNvPr>
          <p:cNvSpPr>
            <a:spLocks noGrp="1"/>
          </p:cNvSpPr>
          <p:nvPr>
            <p:ph idx="1"/>
          </p:nvPr>
        </p:nvSpPr>
        <p:spPr/>
        <p:txBody>
          <a:bodyPr/>
          <a:lstStyle/>
          <a:p>
            <a:r>
              <a:rPr lang="fa-IR" dirty="0"/>
              <a:t>برای برنامه ریزی و تهیه منوی بیمارستان، اطلاعات مربوط به سن، جنسیت، تنوع فرهنگی، اخلاقی، اجتماعی و مذهبی، ترجیحات غذایی و نیازهای خاص باید در نظر گرفته شود.</a:t>
            </a:r>
          </a:p>
          <a:p>
            <a:r>
              <a:rPr lang="fa-IR" dirty="0"/>
              <a:t>در بین بیماران بستری در بیمارستان باید دو گروه عمده را با نیازهای متفاوت تشخیص دهیم. گروه اول شامل بیماران بیمارستانی "از نظر تغذیه خوب" است که برای مدت کوتاهی بستری شده اند</a:t>
            </a:r>
            <a:r>
              <a:rPr lang="en-US" dirty="0"/>
              <a:t>. </a:t>
            </a:r>
            <a:r>
              <a:rPr lang="fa-IR" dirty="0"/>
              <a:t>گروه دیگر بیماران آسیب پذیر تغذیه ای هستند که در معرض خطر بالای سوء تغذیه قرار دارند </a:t>
            </a:r>
            <a:endParaRPr lang="en-US" dirty="0"/>
          </a:p>
          <a:p>
            <a:r>
              <a:rPr lang="fa-IR" dirty="0"/>
              <a:t>مطالعات متعددی وجود دارد که به این واقعیت اشاره می‌کند که در طول اقامت در بیمارستان، وضعیت تغذیه اغلب بدتر می‌شود . با توجه به اینکه مصرف غذا در بیمارستان غالباً کمتر از حد مطلوب است ، اقدامات خاصی وجود دارد که می توان به منظور نظارت و در صورت نیاز افزایش و محافظت از دریافت غذا در طول اقامت در بیمارستان انجام داد.</a:t>
            </a:r>
          </a:p>
          <a:p>
            <a:endParaRPr lang="en-US" dirty="0"/>
          </a:p>
        </p:txBody>
      </p:sp>
    </p:spTree>
    <p:extLst>
      <p:ext uri="{BB962C8B-B14F-4D97-AF65-F5344CB8AC3E}">
        <p14:creationId xmlns:p14="http://schemas.microsoft.com/office/powerpoint/2010/main" val="1519627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E3E5C-C946-4B72-B659-A6F1AE43E4DB}"/>
              </a:ext>
            </a:extLst>
          </p:cNvPr>
          <p:cNvSpPr>
            <a:spLocks noGrp="1"/>
          </p:cNvSpPr>
          <p:nvPr>
            <p:ph type="title"/>
          </p:nvPr>
        </p:nvSpPr>
        <p:spPr/>
        <p:txBody>
          <a:bodyPr/>
          <a:lstStyle/>
          <a:p>
            <a:pPr algn="r"/>
            <a:r>
              <a:rPr lang="fa-IR" dirty="0"/>
              <a:t>اصول منوی غذایی بیمارستانی </a:t>
            </a:r>
            <a:endParaRPr lang="en-US" dirty="0"/>
          </a:p>
        </p:txBody>
      </p:sp>
      <p:sp>
        <p:nvSpPr>
          <p:cNvPr id="3" name="Content Placeholder 2">
            <a:extLst>
              <a:ext uri="{FF2B5EF4-FFF2-40B4-BE49-F238E27FC236}">
                <a16:creationId xmlns:a16="http://schemas.microsoft.com/office/drawing/2014/main" id="{B093CC6F-4B4F-4933-92CB-9A0FA40F65BD}"/>
              </a:ext>
            </a:extLst>
          </p:cNvPr>
          <p:cNvSpPr>
            <a:spLocks noGrp="1"/>
          </p:cNvSpPr>
          <p:nvPr>
            <p:ph idx="1"/>
          </p:nvPr>
        </p:nvSpPr>
        <p:spPr/>
        <p:txBody>
          <a:bodyPr>
            <a:normAutofit lnSpcReduction="10000"/>
          </a:bodyPr>
          <a:lstStyle/>
          <a:p>
            <a:r>
              <a:rPr lang="fa-IR" dirty="0"/>
              <a:t>حداقل 300 کیلو کالری در هر وعده غذایی اصلی و 500 کیلو کالری برای یک وعده غذایی پر انرژی و حداقل 18 گرم پروتئین با هر وعده غذایی</a:t>
            </a:r>
          </a:p>
          <a:p>
            <a:r>
              <a:rPr lang="fa-IR" dirty="0"/>
              <a:t>حداقل دو دوره در وعده های ظهر و عصر</a:t>
            </a:r>
          </a:p>
          <a:p>
            <a:r>
              <a:rPr lang="fa-IR" dirty="0"/>
              <a:t>یک انتخاب گیاهی در هر مناسبت غذا خوردن</a:t>
            </a:r>
          </a:p>
          <a:p>
            <a:r>
              <a:rPr lang="fa-IR" dirty="0"/>
              <a:t>انتخاب اندازه سهم برای همه وعده های غذایی</a:t>
            </a:r>
          </a:p>
          <a:p>
            <a:r>
              <a:rPr lang="fa-IR" dirty="0"/>
              <a:t>انواع تنقلات، حداقل 150 کیلو کالری، حداقل دو بار در روز. میوه ها همیشه باید یک انتخاب باشند</a:t>
            </a:r>
          </a:p>
          <a:p>
            <a:r>
              <a:rPr lang="fa-IR" dirty="0"/>
              <a:t>دستور العمل های استاندارد باید استفاده شود</a:t>
            </a:r>
          </a:p>
          <a:p>
            <a:r>
              <a:rPr lang="fa-IR" dirty="0"/>
              <a:t>برای تمام بیمارانی که یک وعده غذایی را از دست می دهند، باید یک وعده غذایی «خارج از ساعت» در دسترس باشد. وعده غذایی "خارج از ساعت" باید حداقل 300 کیلو کالری و 18 گرم پروتئین داشته باشد.</a:t>
            </a:r>
            <a:endParaRPr lang="en-US" dirty="0"/>
          </a:p>
        </p:txBody>
      </p:sp>
    </p:spTree>
    <p:extLst>
      <p:ext uri="{BB962C8B-B14F-4D97-AF65-F5344CB8AC3E}">
        <p14:creationId xmlns:p14="http://schemas.microsoft.com/office/powerpoint/2010/main" val="193278065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1373</TotalTime>
  <Words>4769</Words>
  <Application>Microsoft Office PowerPoint</Application>
  <PresentationFormat>Widescreen</PresentationFormat>
  <Paragraphs>245</Paragraphs>
  <Slides>73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73</vt:i4>
      </vt:variant>
    </vt:vector>
  </HeadingPairs>
  <TitlesOfParts>
    <vt:vector size="80" baseType="lpstr">
      <vt:lpstr>Arial</vt:lpstr>
      <vt:lpstr>Arial Rounded MT Bold</vt:lpstr>
      <vt:lpstr>Calibri</vt:lpstr>
      <vt:lpstr>Century Gothic</vt:lpstr>
      <vt:lpstr>Wingdings</vt:lpstr>
      <vt:lpstr>Wingdings 3</vt:lpstr>
      <vt:lpstr>Wisp</vt:lpstr>
      <vt:lpstr>Entral and Prentral Nutrition </vt:lpstr>
      <vt:lpstr>PowerPoint Presentation</vt:lpstr>
      <vt:lpstr>ONS (Sep feeding) </vt:lpstr>
      <vt:lpstr>PowerPoint Presentation</vt:lpstr>
      <vt:lpstr>PowerPoint Presentation</vt:lpstr>
      <vt:lpstr>PowerPoint Presentation</vt:lpstr>
      <vt:lpstr>PowerPoint Presentation</vt:lpstr>
      <vt:lpstr>PowerPoint Presentation</vt:lpstr>
      <vt:lpstr>اصول منوی غذایی بیمارستانی </vt:lpstr>
      <vt:lpstr>رایج ترین انواع رژیم ها عبارتند از: </vt:lpstr>
      <vt:lpstr>SEP Feeding  </vt:lpstr>
      <vt:lpstr>غنی سازی غذا </vt:lpstr>
      <vt:lpstr>ONS</vt:lpstr>
      <vt:lpstr>PowerPoint Presentation</vt:lpstr>
      <vt:lpstr>محصولات اینترامیل کارن </vt:lpstr>
      <vt:lpstr>PowerPoint Presentation</vt:lpstr>
      <vt:lpstr>اطفال </vt:lpstr>
      <vt:lpstr>PowerPoint Presentation</vt:lpstr>
      <vt:lpstr>اهداف مصرف مکمل ها </vt:lpstr>
      <vt:lpstr>عوارض مکمل های غذایی </vt:lpstr>
      <vt:lpstr>مزایای بالینی مصرف مکمل </vt:lpstr>
      <vt:lpstr>PowerPoint Presentation</vt:lpstr>
      <vt:lpstr>PowerPoint Presentation</vt:lpstr>
      <vt:lpstr>PowerPoint Presentation</vt:lpstr>
      <vt:lpstr>اندیکاسیون </vt:lpstr>
      <vt:lpstr>اندیکاسیون تغذیه روده ای </vt:lpstr>
      <vt:lpstr>ممانعت از تغذیه روده ای </vt:lpstr>
      <vt:lpstr>انواع روش تغذیه روده ای </vt:lpstr>
      <vt:lpstr>Selection of Enteral Access Device</vt:lpstr>
      <vt:lpstr>عوارض </vt:lpstr>
      <vt:lpstr>آسپیراسیون </vt:lpstr>
      <vt:lpstr>تهوع و استفراغ </vt:lpstr>
      <vt:lpstr>یبوست </vt:lpstr>
      <vt:lpstr>عوارض مکانیکال جا گذاری لوله </vt:lpstr>
      <vt:lpstr>عوارض گاستروستومی </vt:lpstr>
      <vt:lpstr>PowerPoint Presentation</vt:lpstr>
      <vt:lpstr>PowerPoint Presentation</vt:lpstr>
      <vt:lpstr>خونریزی از محل </vt:lpstr>
      <vt:lpstr>PowerPoint Presentation</vt:lpstr>
      <vt:lpstr>PowerPoint Presentation</vt:lpstr>
      <vt:lpstr>PowerPoint Presentation</vt:lpstr>
      <vt:lpstr>عوارض متابولیک </vt:lpstr>
      <vt:lpstr>PowerPoint Presentation</vt:lpstr>
      <vt:lpstr>نظارت بر تغذیه روده ای </vt:lpstr>
      <vt:lpstr>PowerPoint Presentation</vt:lpstr>
      <vt:lpstr>خلاصه </vt:lpstr>
      <vt:lpstr>روش لوله گذاری </vt:lpstr>
      <vt:lpstr>PowerPoint Presentation</vt:lpstr>
      <vt:lpstr>اطمینان از روش صحیح جاگذاری </vt:lpstr>
      <vt:lpstr>PowerPoint Presentation</vt:lpstr>
      <vt:lpstr>PowerPoint Presentation</vt:lpstr>
      <vt:lpstr>PowerPoint Presentation</vt:lpstr>
      <vt:lpstr>PowerPoint Presentation</vt:lpstr>
      <vt:lpstr>اندیکاسیون تغذیه وریدی </vt:lpstr>
      <vt:lpstr>اهداف حمایت تغذیه ای در بیماران ICU عبارتند از:</vt:lpstr>
      <vt:lpstr>تغذیه وریدی طولانی مدت در منزل </vt:lpstr>
      <vt:lpstr>کنتراندیکاسیون تغذیه وریدی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Entral and Prentral Nutrition</dc:title>
  <dc:creator>farkhonde razmpour</dc:creator>
  <cp:lastModifiedBy>Farkhondeh Razmpour</cp:lastModifiedBy>
  <cp:revision>103</cp:revision>
  <dcterms:created xsi:type="dcterms:W3CDTF">2016-11-02T05:14:35Z</dcterms:created>
  <dcterms:modified xsi:type="dcterms:W3CDTF">2023-12-18T17:11:51Z</dcterms:modified>
</cp:coreProperties>
</file>