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7"/>
  </p:notesMasterIdLst>
  <p:sldIdLst>
    <p:sldId id="256" r:id="rId2"/>
    <p:sldId id="380" r:id="rId3"/>
    <p:sldId id="319" r:id="rId4"/>
    <p:sldId id="320" r:id="rId5"/>
    <p:sldId id="321" r:id="rId6"/>
    <p:sldId id="381" r:id="rId7"/>
    <p:sldId id="382" r:id="rId8"/>
    <p:sldId id="383" r:id="rId9"/>
    <p:sldId id="384" r:id="rId10"/>
    <p:sldId id="385" r:id="rId11"/>
    <p:sldId id="386" r:id="rId12"/>
    <p:sldId id="387" r:id="rId13"/>
    <p:sldId id="388" r:id="rId14"/>
    <p:sldId id="389" r:id="rId15"/>
    <p:sldId id="429" r:id="rId16"/>
    <p:sldId id="409" r:id="rId17"/>
    <p:sldId id="390" r:id="rId18"/>
    <p:sldId id="430" r:id="rId19"/>
    <p:sldId id="431" r:id="rId20"/>
    <p:sldId id="392" r:id="rId21"/>
    <p:sldId id="432" r:id="rId22"/>
    <p:sldId id="394" r:id="rId23"/>
    <p:sldId id="395" r:id="rId24"/>
    <p:sldId id="396" r:id="rId25"/>
    <p:sldId id="397" r:id="rId26"/>
    <p:sldId id="400" r:id="rId27"/>
    <p:sldId id="416" r:id="rId28"/>
    <p:sldId id="415" r:id="rId29"/>
    <p:sldId id="418" r:id="rId30"/>
    <p:sldId id="419" r:id="rId31"/>
    <p:sldId id="421" r:id="rId32"/>
    <p:sldId id="422" r:id="rId33"/>
    <p:sldId id="434" r:id="rId34"/>
    <p:sldId id="435" r:id="rId35"/>
    <p:sldId id="423" r:id="rId36"/>
    <p:sldId id="424" r:id="rId37"/>
    <p:sldId id="433" r:id="rId38"/>
    <p:sldId id="425" r:id="rId39"/>
    <p:sldId id="426" r:id="rId40"/>
    <p:sldId id="427" r:id="rId41"/>
    <p:sldId id="428" r:id="rId42"/>
    <p:sldId id="436" r:id="rId43"/>
    <p:sldId id="437" r:id="rId44"/>
    <p:sldId id="438" r:id="rId45"/>
    <p:sldId id="378" r:id="rId4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istrator" initials="A" lastIdx="1" clrIdx="0">
    <p:extLst>
      <p:ext uri="{19B8F6BF-5375-455C-9EA6-DF929625EA0E}">
        <p15:presenceInfo xmlns:p15="http://schemas.microsoft.com/office/powerpoint/2012/main" userId="Administrato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92" autoAdjust="0"/>
    <p:restoredTop sz="94660"/>
  </p:normalViewPr>
  <p:slideViewPr>
    <p:cSldViewPr snapToGrid="0">
      <p:cViewPr>
        <p:scale>
          <a:sx n="65" d="100"/>
          <a:sy n="65" d="100"/>
        </p:scale>
        <p:origin x="87" y="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4BC2DAC-7021-4EC5-BF15-60F665861359}" type="datetimeFigureOut">
              <a:rPr lang="en-US" smtClean="0"/>
              <a:t>8/13/2021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BA59B1D-51CC-487A-8409-A3F9D8B08F3E}" type="slidenum">
              <a:rPr lang="en-US" smtClean="0"/>
              <a:t>‹#›</a:t>
            </a:fld>
            <a:endParaRPr lang="en-US"/>
          </a:p>
        </p:txBody>
      </p:sp>
    </p:spTree>
    <p:extLst>
      <p:ext uri="{BB962C8B-B14F-4D97-AF65-F5344CB8AC3E}">
        <p14:creationId xmlns:p14="http://schemas.microsoft.com/office/powerpoint/2010/main" val="2123014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a:extLst>
              <a:ext uri="{FF2B5EF4-FFF2-40B4-BE49-F238E27FC236}">
                <a16:creationId xmlns:a16="http://schemas.microsoft.com/office/drawing/2014/main" id="{74A29B4E-187A-4BD8-BE1B-084A4154C30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Rectangle 3">
            <a:extLst>
              <a:ext uri="{FF2B5EF4-FFF2-40B4-BE49-F238E27FC236}">
                <a16:creationId xmlns:a16="http://schemas.microsoft.com/office/drawing/2014/main" id="{0D2E9D79-EC8B-4921-9C67-7D52586B082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cs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6FB8180-D770-44F2-9F8D-C6D882EAAE2B}" type="datetimeFigureOut">
              <a:rPr lang="en-US" smtClean="0"/>
              <a:t>8/13/2021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558D7D-1F77-4047-ADE6-8E2FE6EF6609}"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859683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6FB8180-D770-44F2-9F8D-C6D882EAAE2B}" type="datetimeFigureOut">
              <a:rPr lang="en-US" smtClean="0"/>
              <a:t>8/13/2021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558D7D-1F77-4047-ADE6-8E2FE6EF6609}" type="slidenum">
              <a:rPr lang="en-US" smtClean="0"/>
              <a:t>‹#›</a:t>
            </a:fld>
            <a:endParaRPr lang="en-US"/>
          </a:p>
        </p:txBody>
      </p:sp>
    </p:spTree>
    <p:extLst>
      <p:ext uri="{BB962C8B-B14F-4D97-AF65-F5344CB8AC3E}">
        <p14:creationId xmlns:p14="http://schemas.microsoft.com/office/powerpoint/2010/main" val="36312721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6FB8180-D770-44F2-9F8D-C6D882EAAE2B}" type="datetimeFigureOut">
              <a:rPr lang="en-US" smtClean="0"/>
              <a:t>8/13/2021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558D7D-1F77-4047-ADE6-8E2FE6EF6609}" type="slidenum">
              <a:rPr lang="en-US" smtClean="0"/>
              <a:t>‹#›</a:t>
            </a:fld>
            <a:endParaRPr lang="en-US"/>
          </a:p>
        </p:txBody>
      </p:sp>
    </p:spTree>
    <p:extLst>
      <p:ext uri="{BB962C8B-B14F-4D97-AF65-F5344CB8AC3E}">
        <p14:creationId xmlns:p14="http://schemas.microsoft.com/office/powerpoint/2010/main" val="22781001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6FB8180-D770-44F2-9F8D-C6D882EAAE2B}" type="datetimeFigureOut">
              <a:rPr lang="en-US" smtClean="0"/>
              <a:t>8/13/2021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558D7D-1F77-4047-ADE6-8E2FE6EF6609}" type="slidenum">
              <a:rPr lang="en-US" smtClean="0"/>
              <a:t>‹#›</a:t>
            </a:fld>
            <a:endParaRPr lang="en-US"/>
          </a:p>
        </p:txBody>
      </p:sp>
    </p:spTree>
    <p:extLst>
      <p:ext uri="{BB962C8B-B14F-4D97-AF65-F5344CB8AC3E}">
        <p14:creationId xmlns:p14="http://schemas.microsoft.com/office/powerpoint/2010/main" val="17960302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6FB8180-D770-44F2-9F8D-C6D882EAAE2B}" type="datetimeFigureOut">
              <a:rPr lang="en-US" smtClean="0"/>
              <a:t>8/13/2021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558D7D-1F77-4047-ADE6-8E2FE6EF6609}"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370219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6FB8180-D770-44F2-9F8D-C6D882EAAE2B}" type="datetimeFigureOut">
              <a:rPr lang="en-US" smtClean="0"/>
              <a:t>8/13/2021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558D7D-1F77-4047-ADE6-8E2FE6EF6609}" type="slidenum">
              <a:rPr lang="en-US" smtClean="0"/>
              <a:t>‹#›</a:t>
            </a:fld>
            <a:endParaRPr lang="en-US"/>
          </a:p>
        </p:txBody>
      </p:sp>
    </p:spTree>
    <p:extLst>
      <p:ext uri="{BB962C8B-B14F-4D97-AF65-F5344CB8AC3E}">
        <p14:creationId xmlns:p14="http://schemas.microsoft.com/office/powerpoint/2010/main" val="24010002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6FB8180-D770-44F2-9F8D-C6D882EAAE2B}" type="datetimeFigureOut">
              <a:rPr lang="en-US" smtClean="0"/>
              <a:t>8/13/2021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9558D7D-1F77-4047-ADE6-8E2FE6EF6609}" type="slidenum">
              <a:rPr lang="en-US" smtClean="0"/>
              <a:t>‹#›</a:t>
            </a:fld>
            <a:endParaRPr lang="en-US"/>
          </a:p>
        </p:txBody>
      </p:sp>
    </p:spTree>
    <p:extLst>
      <p:ext uri="{BB962C8B-B14F-4D97-AF65-F5344CB8AC3E}">
        <p14:creationId xmlns:p14="http://schemas.microsoft.com/office/powerpoint/2010/main" val="23962660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6FB8180-D770-44F2-9F8D-C6D882EAAE2B}" type="datetimeFigureOut">
              <a:rPr lang="en-US" smtClean="0"/>
              <a:t>8/13/2021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9558D7D-1F77-4047-ADE6-8E2FE6EF6609}" type="slidenum">
              <a:rPr lang="en-US" smtClean="0"/>
              <a:t>‹#›</a:t>
            </a:fld>
            <a:endParaRPr lang="en-US"/>
          </a:p>
        </p:txBody>
      </p:sp>
    </p:spTree>
    <p:extLst>
      <p:ext uri="{BB962C8B-B14F-4D97-AF65-F5344CB8AC3E}">
        <p14:creationId xmlns:p14="http://schemas.microsoft.com/office/powerpoint/2010/main" val="35605019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C6FB8180-D770-44F2-9F8D-C6D882EAAE2B}" type="datetimeFigureOut">
              <a:rPr lang="en-US" smtClean="0"/>
              <a:t>8/13/2021</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09558D7D-1F77-4047-ADE6-8E2FE6EF6609}" type="slidenum">
              <a:rPr lang="en-US" smtClean="0"/>
              <a:t>‹#›</a:t>
            </a:fld>
            <a:endParaRPr lang="en-US"/>
          </a:p>
        </p:txBody>
      </p:sp>
    </p:spTree>
    <p:extLst>
      <p:ext uri="{BB962C8B-B14F-4D97-AF65-F5344CB8AC3E}">
        <p14:creationId xmlns:p14="http://schemas.microsoft.com/office/powerpoint/2010/main" val="16077085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C6FB8180-D770-44F2-9F8D-C6D882EAAE2B}" type="datetimeFigureOut">
              <a:rPr lang="en-US" smtClean="0"/>
              <a:t>8/13/2021</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09558D7D-1F77-4047-ADE6-8E2FE6EF6609}" type="slidenum">
              <a:rPr lang="en-US" smtClean="0"/>
              <a:t>‹#›</a:t>
            </a:fld>
            <a:endParaRPr lang="en-US"/>
          </a:p>
        </p:txBody>
      </p:sp>
    </p:spTree>
    <p:extLst>
      <p:ext uri="{BB962C8B-B14F-4D97-AF65-F5344CB8AC3E}">
        <p14:creationId xmlns:p14="http://schemas.microsoft.com/office/powerpoint/2010/main" val="13603817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6FB8180-D770-44F2-9F8D-C6D882EAAE2B}" type="datetimeFigureOut">
              <a:rPr lang="en-US" smtClean="0"/>
              <a:t>8/13/2021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558D7D-1F77-4047-ADE6-8E2FE6EF6609}" type="slidenum">
              <a:rPr lang="en-US" smtClean="0"/>
              <a:t>‹#›</a:t>
            </a:fld>
            <a:endParaRPr lang="en-US"/>
          </a:p>
        </p:txBody>
      </p:sp>
    </p:spTree>
    <p:extLst>
      <p:ext uri="{BB962C8B-B14F-4D97-AF65-F5344CB8AC3E}">
        <p14:creationId xmlns:p14="http://schemas.microsoft.com/office/powerpoint/2010/main" val="29551141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C6FB8180-D770-44F2-9F8D-C6D882EAAE2B}" type="datetimeFigureOut">
              <a:rPr lang="en-US" smtClean="0"/>
              <a:t>8/13/2021</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09558D7D-1F77-4047-ADE6-8E2FE6EF6609}"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9282094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EA569B-69DE-4849-B361-2E08741C490A}"/>
              </a:ext>
            </a:extLst>
          </p:cNvPr>
          <p:cNvSpPr>
            <a:spLocks noGrp="1"/>
          </p:cNvSpPr>
          <p:nvPr>
            <p:ph type="ctrTitle"/>
          </p:nvPr>
        </p:nvSpPr>
        <p:spPr/>
        <p:txBody>
          <a:bodyPr/>
          <a:lstStyle/>
          <a:p>
            <a:pPr algn="r" rtl="1"/>
            <a:r>
              <a:rPr lang="fa-IR" dirty="0"/>
              <a:t>تغذیه در بیماریهای کلیوی</a:t>
            </a:r>
            <a:endParaRPr lang="en-US" dirty="0"/>
          </a:p>
        </p:txBody>
      </p:sp>
      <p:sp>
        <p:nvSpPr>
          <p:cNvPr id="3" name="Subtitle 2">
            <a:extLst>
              <a:ext uri="{FF2B5EF4-FFF2-40B4-BE49-F238E27FC236}">
                <a16:creationId xmlns:a16="http://schemas.microsoft.com/office/drawing/2014/main" id="{48F0828F-ABEB-468F-ADA4-BBC4452857A3}"/>
              </a:ext>
            </a:extLst>
          </p:cNvPr>
          <p:cNvSpPr>
            <a:spLocks noGrp="1"/>
          </p:cNvSpPr>
          <p:nvPr>
            <p:ph type="subTitle" idx="1"/>
          </p:nvPr>
        </p:nvSpPr>
        <p:spPr/>
        <p:txBody>
          <a:bodyPr/>
          <a:lstStyle/>
          <a:p>
            <a:pPr algn="r" rtl="1"/>
            <a:r>
              <a:rPr lang="fa-IR" dirty="0"/>
              <a:t>دکتر فرخنده رزم پور </a:t>
            </a:r>
          </a:p>
          <a:p>
            <a:pPr algn="r" rtl="1"/>
            <a:r>
              <a:rPr lang="fa-IR" dirty="0"/>
              <a:t>متخصص تغذیه بالینی</a:t>
            </a:r>
            <a:endParaRPr lang="en-US" dirty="0"/>
          </a:p>
        </p:txBody>
      </p:sp>
    </p:spTree>
    <p:extLst>
      <p:ext uri="{BB962C8B-B14F-4D97-AF65-F5344CB8AC3E}">
        <p14:creationId xmlns:p14="http://schemas.microsoft.com/office/powerpoint/2010/main" val="15027957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97007B-BC86-4587-ABF2-B80059E1E046}"/>
              </a:ext>
            </a:extLst>
          </p:cNvPr>
          <p:cNvSpPr>
            <a:spLocks noGrp="1"/>
          </p:cNvSpPr>
          <p:nvPr>
            <p:ph type="title"/>
          </p:nvPr>
        </p:nvSpPr>
        <p:spPr/>
        <p:txBody>
          <a:bodyPr/>
          <a:lstStyle/>
          <a:p>
            <a:pPr algn="ctr"/>
            <a:r>
              <a:rPr lang="fa-IR" dirty="0"/>
              <a:t>سنگ های </a:t>
            </a:r>
            <a:r>
              <a:rPr lang="fa-IR" dirty="0" err="1"/>
              <a:t>کلسیمی</a:t>
            </a:r>
            <a:endParaRPr lang="en-US" dirty="0"/>
          </a:p>
        </p:txBody>
      </p:sp>
      <p:sp>
        <p:nvSpPr>
          <p:cNvPr id="3" name="Content Placeholder 2">
            <a:extLst>
              <a:ext uri="{FF2B5EF4-FFF2-40B4-BE49-F238E27FC236}">
                <a16:creationId xmlns:a16="http://schemas.microsoft.com/office/drawing/2014/main" id="{9FD69051-E6D4-4D3A-BD45-7AC80D0FFEAD}"/>
              </a:ext>
            </a:extLst>
          </p:cNvPr>
          <p:cNvSpPr>
            <a:spLocks noGrp="1"/>
          </p:cNvSpPr>
          <p:nvPr>
            <p:ph idx="1"/>
          </p:nvPr>
        </p:nvSpPr>
        <p:spPr>
          <a:xfrm>
            <a:off x="1097280" y="1845734"/>
            <a:ext cx="10058400" cy="4441652"/>
          </a:xfrm>
        </p:spPr>
        <p:txBody>
          <a:bodyPr>
            <a:normAutofit/>
          </a:bodyPr>
          <a:lstStyle/>
          <a:p>
            <a:pPr algn="r" rtl="1">
              <a:buFont typeface="Wingdings" panose="05000000000000000000" pitchFamily="2" charset="2"/>
              <a:buChar char="Ø"/>
            </a:pPr>
            <a:r>
              <a:rPr lang="fa-IR" dirty="0">
                <a:cs typeface="B Zar" panose="00000400000000000000" pitchFamily="2" charset="-78"/>
              </a:rPr>
              <a:t>40-30 درصد بیماران مبتلا به </a:t>
            </a:r>
            <a:r>
              <a:rPr lang="fa-IR" dirty="0" err="1">
                <a:cs typeface="B Zar" panose="00000400000000000000" pitchFamily="2" charset="-78"/>
              </a:rPr>
              <a:t>هیپرکلسیوریک</a:t>
            </a:r>
            <a:r>
              <a:rPr lang="fa-IR" dirty="0">
                <a:cs typeface="B Zar" panose="00000400000000000000" pitchFamily="2" charset="-78"/>
              </a:rPr>
              <a:t> هستند. </a:t>
            </a:r>
          </a:p>
          <a:p>
            <a:pPr algn="r" rtl="1">
              <a:buFont typeface="Wingdings" panose="05000000000000000000" pitchFamily="2" charset="2"/>
              <a:buChar char="Ø"/>
            </a:pPr>
            <a:r>
              <a:rPr lang="fa-IR" dirty="0">
                <a:cs typeface="B Zar" panose="00000400000000000000" pitchFamily="2" charset="-78"/>
              </a:rPr>
              <a:t>شایع ترین نوع سنگ هستند: کربنات کلسیم(60%) ، </a:t>
            </a:r>
            <a:r>
              <a:rPr lang="fa-IR" dirty="0" err="1">
                <a:cs typeface="B Zar" panose="00000400000000000000" pitchFamily="2" charset="-78"/>
              </a:rPr>
              <a:t>اگزالات</a:t>
            </a:r>
            <a:r>
              <a:rPr lang="fa-IR" dirty="0">
                <a:cs typeface="B Zar" panose="00000400000000000000" pitchFamily="2" charset="-78"/>
              </a:rPr>
              <a:t> و فسفات کلسیم( 10%)</a:t>
            </a:r>
          </a:p>
          <a:p>
            <a:pPr algn="r" rtl="1">
              <a:buFont typeface="Wingdings" panose="05000000000000000000" pitchFamily="2" charset="2"/>
              <a:buChar char="Ø"/>
            </a:pPr>
            <a:r>
              <a:rPr lang="fa-IR" dirty="0">
                <a:cs typeface="B Zar" panose="00000400000000000000" pitchFamily="2" charset="-78"/>
              </a:rPr>
              <a:t>علل </a:t>
            </a:r>
            <a:r>
              <a:rPr lang="fa-IR" dirty="0" err="1">
                <a:cs typeface="B Zar" panose="00000400000000000000" pitchFamily="2" charset="-78"/>
              </a:rPr>
              <a:t>تشکلیل</a:t>
            </a:r>
            <a:r>
              <a:rPr lang="fa-IR" dirty="0">
                <a:cs typeface="B Zar" panose="00000400000000000000" pitchFamily="2" charset="-78"/>
              </a:rPr>
              <a:t> سنگ </a:t>
            </a:r>
            <a:r>
              <a:rPr lang="fa-IR" dirty="0" err="1">
                <a:cs typeface="B Zar" panose="00000400000000000000" pitchFamily="2" charset="-78"/>
              </a:rPr>
              <a:t>اگزالات</a:t>
            </a:r>
            <a:r>
              <a:rPr lang="fa-IR" dirty="0">
                <a:cs typeface="B Zar" panose="00000400000000000000" pitchFamily="2" charset="-78"/>
              </a:rPr>
              <a:t> کلسیم: افزایش کلسیم ادرار، افزایش </a:t>
            </a:r>
            <a:r>
              <a:rPr lang="fa-IR" dirty="0" err="1">
                <a:cs typeface="B Zar" panose="00000400000000000000" pitchFamily="2" charset="-78"/>
              </a:rPr>
              <a:t>اگزالات</a:t>
            </a:r>
            <a:r>
              <a:rPr lang="fa-IR" dirty="0">
                <a:cs typeface="B Zar" panose="00000400000000000000" pitchFamily="2" charset="-78"/>
              </a:rPr>
              <a:t> و اسید </a:t>
            </a:r>
            <a:r>
              <a:rPr lang="fa-IR" dirty="0" err="1">
                <a:cs typeface="B Zar" panose="00000400000000000000" pitchFamily="2" charset="-78"/>
              </a:rPr>
              <a:t>اوریک</a:t>
            </a:r>
            <a:r>
              <a:rPr lang="fa-IR" dirty="0">
                <a:cs typeface="B Zar" panose="00000400000000000000" pitchFamily="2" charset="-78"/>
              </a:rPr>
              <a:t>، کاهش سیترات ادرار، </a:t>
            </a:r>
            <a:r>
              <a:rPr lang="fa-IR" dirty="0" err="1">
                <a:cs typeface="B Zar" panose="00000400000000000000" pitchFamily="2" charset="-78"/>
              </a:rPr>
              <a:t>پرکاری</a:t>
            </a:r>
            <a:r>
              <a:rPr lang="fa-IR" dirty="0">
                <a:cs typeface="B Zar" panose="00000400000000000000" pitchFamily="2" charset="-78"/>
              </a:rPr>
              <a:t> </a:t>
            </a:r>
            <a:r>
              <a:rPr lang="fa-IR" dirty="0" err="1">
                <a:cs typeface="B Zar" panose="00000400000000000000" pitchFamily="2" charset="-78"/>
              </a:rPr>
              <a:t>پاراتیرویید</a:t>
            </a:r>
            <a:r>
              <a:rPr lang="fa-IR" dirty="0">
                <a:cs typeface="B Zar" panose="00000400000000000000" pitchFamily="2" charset="-78"/>
              </a:rPr>
              <a:t> اولیه ، افزایش دریافت ویتامین</a:t>
            </a:r>
            <a:r>
              <a:rPr lang="en-US" dirty="0">
                <a:cs typeface="B Zar" panose="00000400000000000000" pitchFamily="2" charset="-78"/>
              </a:rPr>
              <a:t> D</a:t>
            </a:r>
            <a:r>
              <a:rPr lang="fa-IR" dirty="0">
                <a:cs typeface="B Zar" panose="00000400000000000000" pitchFamily="2" charset="-78"/>
              </a:rPr>
              <a:t>، مصرف </a:t>
            </a:r>
            <a:r>
              <a:rPr lang="fa-IR" dirty="0" err="1">
                <a:cs typeface="B Zar" panose="00000400000000000000" pitchFamily="2" charset="-78"/>
              </a:rPr>
              <a:t>گلوکوکورتیکویید</a:t>
            </a:r>
            <a:r>
              <a:rPr lang="fa-IR" dirty="0">
                <a:cs typeface="B Zar" panose="00000400000000000000" pitchFamily="2" charset="-78"/>
              </a:rPr>
              <a:t> </a:t>
            </a:r>
          </a:p>
          <a:p>
            <a:pPr algn="r" rtl="1">
              <a:buFont typeface="Wingdings" panose="05000000000000000000" pitchFamily="2" charset="2"/>
              <a:buChar char="Ø"/>
            </a:pPr>
            <a:r>
              <a:rPr lang="fa-IR" dirty="0">
                <a:cs typeface="B Zar" panose="00000400000000000000" pitchFamily="2" charset="-78"/>
              </a:rPr>
              <a:t>علل تشکیل سنگ فسفات کلسیم: </a:t>
            </a:r>
            <a:r>
              <a:rPr lang="fa-IR" dirty="0" err="1">
                <a:cs typeface="B Zar" panose="00000400000000000000" pitchFamily="2" charset="-78"/>
              </a:rPr>
              <a:t>اسیدوز</a:t>
            </a:r>
            <a:r>
              <a:rPr lang="fa-IR" dirty="0">
                <a:cs typeface="B Zar" panose="00000400000000000000" pitchFamily="2" charset="-78"/>
              </a:rPr>
              <a:t> </a:t>
            </a:r>
            <a:r>
              <a:rPr lang="fa-IR" dirty="0" err="1">
                <a:cs typeface="B Zar" panose="00000400000000000000" pitchFamily="2" charset="-78"/>
              </a:rPr>
              <a:t>توبولی</a:t>
            </a:r>
            <a:r>
              <a:rPr lang="fa-IR" dirty="0">
                <a:cs typeface="B Zar" panose="00000400000000000000" pitchFamily="2" charset="-78"/>
              </a:rPr>
              <a:t> کلیوی، </a:t>
            </a:r>
            <a:r>
              <a:rPr lang="en-US" dirty="0">
                <a:cs typeface="B Zar" panose="00000400000000000000" pitchFamily="2" charset="-78"/>
              </a:rPr>
              <a:t>PH </a:t>
            </a:r>
            <a:r>
              <a:rPr lang="fa-IR" dirty="0">
                <a:cs typeface="B Zar" panose="00000400000000000000" pitchFamily="2" charset="-78"/>
              </a:rPr>
              <a:t> قلیایی ادرار</a:t>
            </a:r>
          </a:p>
          <a:p>
            <a:pPr algn="r" rtl="1">
              <a:buFont typeface="Wingdings" panose="05000000000000000000" pitchFamily="2" charset="2"/>
              <a:buChar char="Ø"/>
            </a:pPr>
            <a:r>
              <a:rPr lang="fa-IR" dirty="0">
                <a:cs typeface="B Zar" panose="00000400000000000000" pitchFamily="2" charset="-78"/>
              </a:rPr>
              <a:t>بیماران 800-700 میلی گرم کلسیم را از منابع لبنی انتخاب کرده و میزان باقی مانده تا رسیدن به توصیه </a:t>
            </a:r>
            <a:r>
              <a:rPr lang="en-US" dirty="0">
                <a:cs typeface="B Zar" panose="00000400000000000000" pitchFamily="2" charset="-78"/>
              </a:rPr>
              <a:t>DRI </a:t>
            </a:r>
            <a:r>
              <a:rPr lang="fa-IR" dirty="0">
                <a:cs typeface="B Zar" panose="00000400000000000000" pitchFamily="2" charset="-78"/>
              </a:rPr>
              <a:t> متناسب با هر گروه سنی از غذا های غیر لبنی دریافت می شود.</a:t>
            </a:r>
          </a:p>
          <a:p>
            <a:pPr algn="r" rtl="1">
              <a:buFont typeface="Wingdings" panose="05000000000000000000" pitchFamily="2" charset="2"/>
              <a:buChar char="Ø"/>
            </a:pPr>
            <a:r>
              <a:rPr lang="fa-IR" dirty="0">
                <a:cs typeface="B Zar" panose="00000400000000000000" pitchFamily="2" charset="-78"/>
              </a:rPr>
              <a:t>برای کاهش </a:t>
            </a:r>
            <a:r>
              <a:rPr lang="fa-IR" dirty="0" err="1">
                <a:cs typeface="B Zar" panose="00000400000000000000" pitchFamily="2" charset="-78"/>
              </a:rPr>
              <a:t>هیپر</a:t>
            </a:r>
            <a:r>
              <a:rPr lang="fa-IR" dirty="0">
                <a:cs typeface="B Zar" panose="00000400000000000000" pitchFamily="2" charset="-78"/>
              </a:rPr>
              <a:t> </a:t>
            </a:r>
            <a:r>
              <a:rPr lang="fa-IR" dirty="0" err="1">
                <a:cs typeface="B Zar" panose="00000400000000000000" pitchFamily="2" charset="-78"/>
              </a:rPr>
              <a:t>کلسیمی</a:t>
            </a:r>
            <a:r>
              <a:rPr lang="fa-IR" dirty="0">
                <a:cs typeface="B Zar" panose="00000400000000000000" pitchFamily="2" charset="-78"/>
              </a:rPr>
              <a:t> در بیماران دیالیزی کربنات منیزیم به صورت خوراکی تجویز می شود. مصرف سیترات کلسیم در بیماران دیالیزی ممنوع است.</a:t>
            </a:r>
          </a:p>
          <a:p>
            <a:pPr algn="r" rtl="1">
              <a:buFont typeface="Wingdings" panose="05000000000000000000" pitchFamily="2" charset="2"/>
              <a:buChar char="Ø"/>
            </a:pPr>
            <a:r>
              <a:rPr lang="fa-IR" dirty="0">
                <a:cs typeface="B Zar" panose="00000400000000000000" pitchFamily="2" charset="-78"/>
              </a:rPr>
              <a:t>دریافت کلسیم به همراه غذا سیترات ادرار را افزایش و اگزالات ادرار را کاهش می دهد در نتیجه در عدم تشکیل سنگ بهتر است.</a:t>
            </a:r>
          </a:p>
          <a:p>
            <a:pPr algn="r" rtl="1">
              <a:buFont typeface="Wingdings" panose="05000000000000000000" pitchFamily="2" charset="2"/>
              <a:buChar char="Ø"/>
            </a:pPr>
            <a:endParaRPr lang="en-US" dirty="0">
              <a:cs typeface="B Zar" panose="00000400000000000000" pitchFamily="2" charset="-78"/>
            </a:endParaRPr>
          </a:p>
        </p:txBody>
      </p:sp>
    </p:spTree>
    <p:extLst>
      <p:ext uri="{BB962C8B-B14F-4D97-AF65-F5344CB8AC3E}">
        <p14:creationId xmlns:p14="http://schemas.microsoft.com/office/powerpoint/2010/main" val="32974963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D3F97-AD01-48F5-8FF3-35F1D9AE8862}"/>
              </a:ext>
            </a:extLst>
          </p:cNvPr>
          <p:cNvSpPr>
            <a:spLocks noGrp="1"/>
          </p:cNvSpPr>
          <p:nvPr>
            <p:ph type="title"/>
          </p:nvPr>
        </p:nvSpPr>
        <p:spPr/>
        <p:txBody>
          <a:bodyPr/>
          <a:lstStyle/>
          <a:p>
            <a:pPr algn="ctr" rtl="1"/>
            <a:r>
              <a:rPr lang="fa-IR" dirty="0"/>
              <a:t>تاثیر رژیم غذایی بر</a:t>
            </a:r>
            <a:r>
              <a:rPr lang="en-US" dirty="0"/>
              <a:t>PH</a:t>
            </a:r>
            <a:r>
              <a:rPr lang="fa-IR" dirty="0"/>
              <a:t> ادرار </a:t>
            </a:r>
            <a:endParaRPr lang="en-US" dirty="0"/>
          </a:p>
        </p:txBody>
      </p:sp>
      <p:sp>
        <p:nvSpPr>
          <p:cNvPr id="3" name="Content Placeholder 2">
            <a:extLst>
              <a:ext uri="{FF2B5EF4-FFF2-40B4-BE49-F238E27FC236}">
                <a16:creationId xmlns:a16="http://schemas.microsoft.com/office/drawing/2014/main" id="{FF7B6BFB-456B-41E2-B994-26A86CAEF881}"/>
              </a:ext>
            </a:extLst>
          </p:cNvPr>
          <p:cNvSpPr>
            <a:spLocks noGrp="1"/>
          </p:cNvSpPr>
          <p:nvPr>
            <p:ph idx="1"/>
          </p:nvPr>
        </p:nvSpPr>
        <p:spPr/>
        <p:txBody>
          <a:bodyPr/>
          <a:lstStyle/>
          <a:p>
            <a:pPr algn="r" rtl="1">
              <a:buFont typeface="Wingdings" panose="05000000000000000000" pitchFamily="2" charset="2"/>
              <a:buChar char="Ø"/>
            </a:pPr>
            <a:r>
              <a:rPr lang="fa-IR" dirty="0"/>
              <a:t> مواد غذایی با خاکستر اسیدی : افزایش دهنده سنگ </a:t>
            </a:r>
          </a:p>
          <a:p>
            <a:pPr marL="0" indent="0" algn="r" rtl="1">
              <a:buNone/>
            </a:pPr>
            <a:r>
              <a:rPr lang="fa-IR" dirty="0"/>
              <a:t>   پروتئین ها : گوشت ماهی، مرغ، حلزون، تخم مرغ، انواع پنیر، کره بادام زمینی  و بادام زمینی </a:t>
            </a:r>
          </a:p>
          <a:p>
            <a:pPr marL="0" indent="0" algn="r" rtl="1">
              <a:buNone/>
            </a:pPr>
            <a:r>
              <a:rPr lang="fa-IR" dirty="0"/>
              <a:t>   چربی ها: گوشت خوک، آجیل ها، گردو، دانه کدو تنبل، دانه کنجد؟، دانه </a:t>
            </a:r>
            <a:r>
              <a:rPr lang="fa-IR" dirty="0" err="1"/>
              <a:t>افتابگردان</a:t>
            </a:r>
            <a:r>
              <a:rPr lang="fa-IR" dirty="0"/>
              <a:t>، خامه </a:t>
            </a:r>
          </a:p>
          <a:p>
            <a:pPr marL="0" indent="0" algn="r" rtl="1">
              <a:buNone/>
            </a:pPr>
            <a:r>
              <a:rPr lang="fa-IR" dirty="0"/>
              <a:t>   کربوهیدرات: انواع نانها، سبوس ذرت، جو دو سر، سبوس برنج، </a:t>
            </a:r>
            <a:r>
              <a:rPr lang="fa-IR" dirty="0" err="1"/>
              <a:t>گلوتن</a:t>
            </a:r>
            <a:r>
              <a:rPr lang="fa-IR" dirty="0"/>
              <a:t> گندم، ژلاتین و </a:t>
            </a:r>
            <a:r>
              <a:rPr lang="fa-IR" dirty="0" err="1"/>
              <a:t>دسر</a:t>
            </a:r>
            <a:r>
              <a:rPr lang="fa-IR" dirty="0"/>
              <a:t> ها </a:t>
            </a:r>
          </a:p>
          <a:p>
            <a:pPr algn="r" rtl="1">
              <a:buFont typeface="Wingdings" panose="05000000000000000000" pitchFamily="2" charset="2"/>
              <a:buChar char="Ø"/>
            </a:pPr>
            <a:r>
              <a:rPr lang="fa-IR" dirty="0"/>
              <a:t> مواد غذایی با خاکستر بازی : کاهنده اغلب سنگ ها به جز فسفات کلسیم </a:t>
            </a:r>
          </a:p>
          <a:p>
            <a:pPr marL="0" indent="0" algn="r" rtl="1">
              <a:buNone/>
            </a:pPr>
            <a:r>
              <a:rPr lang="fa-IR" dirty="0"/>
              <a:t>    چربی: آجیل، شاه بلوط </a:t>
            </a:r>
          </a:p>
          <a:p>
            <a:pPr marL="0" indent="0" algn="r" rtl="1">
              <a:buNone/>
            </a:pPr>
            <a:r>
              <a:rPr lang="fa-IR" dirty="0"/>
              <a:t>     سبزیجات: سبزی خام، </a:t>
            </a:r>
            <a:r>
              <a:rPr lang="fa-IR" dirty="0" err="1"/>
              <a:t>چغندر</a:t>
            </a:r>
            <a:r>
              <a:rPr lang="fa-IR" dirty="0"/>
              <a:t>، شوید تازه، سبزی خشک مثل </a:t>
            </a:r>
            <a:r>
              <a:rPr lang="fa-IR" dirty="0" err="1"/>
              <a:t>نعنا</a:t>
            </a:r>
            <a:r>
              <a:rPr lang="fa-IR" dirty="0"/>
              <a:t> ، ریحان ، گشنیز </a:t>
            </a:r>
          </a:p>
          <a:p>
            <a:pPr marL="0" indent="0" algn="r" rtl="1">
              <a:buNone/>
            </a:pPr>
            <a:r>
              <a:rPr lang="fa-IR" dirty="0"/>
              <a:t>     متفرقه: ادویه </a:t>
            </a:r>
            <a:r>
              <a:rPr lang="fa-IR" dirty="0" err="1"/>
              <a:t>جات</a:t>
            </a:r>
            <a:r>
              <a:rPr lang="fa-IR" dirty="0"/>
              <a:t> و چاشنی ها ، زردچوبه، عدس </a:t>
            </a:r>
            <a:endParaRPr lang="en-US" dirty="0"/>
          </a:p>
        </p:txBody>
      </p:sp>
    </p:spTree>
    <p:extLst>
      <p:ext uri="{BB962C8B-B14F-4D97-AF65-F5344CB8AC3E}">
        <p14:creationId xmlns:p14="http://schemas.microsoft.com/office/powerpoint/2010/main" val="12615209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41F46C-7ACF-459B-AF74-0CBEAA7CC666}"/>
              </a:ext>
            </a:extLst>
          </p:cNvPr>
          <p:cNvSpPr>
            <a:spLocks noGrp="1"/>
          </p:cNvSpPr>
          <p:nvPr>
            <p:ph type="title"/>
          </p:nvPr>
        </p:nvSpPr>
        <p:spPr/>
        <p:txBody>
          <a:bodyPr/>
          <a:lstStyle/>
          <a:p>
            <a:pPr algn="ctr"/>
            <a:r>
              <a:rPr lang="fa-IR" dirty="0"/>
              <a:t>سنگ های </a:t>
            </a:r>
            <a:r>
              <a:rPr lang="fa-IR" dirty="0" err="1"/>
              <a:t>اگزالات</a:t>
            </a:r>
            <a:r>
              <a:rPr lang="fa-IR" dirty="0"/>
              <a:t> </a:t>
            </a:r>
            <a:endParaRPr lang="en-US" dirty="0"/>
          </a:p>
        </p:txBody>
      </p:sp>
      <p:sp>
        <p:nvSpPr>
          <p:cNvPr id="3" name="Content Placeholder 2">
            <a:extLst>
              <a:ext uri="{FF2B5EF4-FFF2-40B4-BE49-F238E27FC236}">
                <a16:creationId xmlns:a16="http://schemas.microsoft.com/office/drawing/2014/main" id="{DCF91F6D-23C0-49AD-892D-9D0D95C7D9AD}"/>
              </a:ext>
            </a:extLst>
          </p:cNvPr>
          <p:cNvSpPr>
            <a:spLocks noGrp="1"/>
          </p:cNvSpPr>
          <p:nvPr>
            <p:ph idx="1"/>
          </p:nvPr>
        </p:nvSpPr>
        <p:spPr/>
        <p:txBody>
          <a:bodyPr>
            <a:normAutofit/>
          </a:bodyPr>
          <a:lstStyle/>
          <a:p>
            <a:pPr algn="r" rtl="1">
              <a:buFont typeface="Wingdings" panose="05000000000000000000" pitchFamily="2" charset="2"/>
              <a:buChar char="Ø"/>
            </a:pPr>
            <a:r>
              <a:rPr lang="fa-IR" dirty="0">
                <a:cs typeface="B Zar" panose="00000400000000000000" pitchFamily="2" charset="-78"/>
              </a:rPr>
              <a:t>دفع روزانه معمول اگزالات در ادرار 40 میلی گرم  در روز است ولی در کسانیکه غذای حاوی اگزالات بالا دریافت کنند تا 50 میلی گرم هم می رسد. خصوصا در رژیم گیاهخواری به 2000 میلی گرم هم می رسد.</a:t>
            </a:r>
          </a:p>
          <a:p>
            <a:pPr algn="r" rtl="1">
              <a:buFont typeface="Wingdings" panose="05000000000000000000" pitchFamily="2" charset="2"/>
              <a:buChar char="Ø"/>
            </a:pPr>
            <a:r>
              <a:rPr lang="fa-IR" dirty="0">
                <a:cs typeface="B Zar" panose="00000400000000000000" pitchFamily="2" charset="-78"/>
              </a:rPr>
              <a:t>افرادی که رژیم پر کلسیم دریافت می کنند جذب </a:t>
            </a:r>
            <a:r>
              <a:rPr lang="fa-IR" dirty="0" err="1">
                <a:cs typeface="B Zar" panose="00000400000000000000" pitchFamily="2" charset="-78"/>
              </a:rPr>
              <a:t>اگزالات</a:t>
            </a:r>
            <a:r>
              <a:rPr lang="fa-IR" dirty="0">
                <a:cs typeface="B Zar" panose="00000400000000000000" pitchFamily="2" charset="-78"/>
              </a:rPr>
              <a:t> کمتری دارند.</a:t>
            </a:r>
          </a:p>
          <a:p>
            <a:pPr algn="r" rtl="1">
              <a:buFont typeface="Wingdings" panose="05000000000000000000" pitchFamily="2" charset="2"/>
              <a:buChar char="Ø"/>
            </a:pPr>
            <a:r>
              <a:rPr lang="fa-IR" dirty="0" err="1">
                <a:cs typeface="B Zar" panose="00000400000000000000" pitchFamily="2" charset="-78"/>
              </a:rPr>
              <a:t>اگزالات</a:t>
            </a:r>
            <a:r>
              <a:rPr lang="fa-IR" dirty="0">
                <a:cs typeface="B Zar" panose="00000400000000000000" pitchFamily="2" charset="-78"/>
              </a:rPr>
              <a:t> موجود در ادرار از ساخت داخلی بدن و تجزیه توده ماهیچه ای منشا می گیرد . </a:t>
            </a:r>
          </a:p>
          <a:p>
            <a:pPr algn="r" rtl="1">
              <a:buFont typeface="Wingdings" panose="05000000000000000000" pitchFamily="2" charset="2"/>
              <a:buChar char="Ø"/>
            </a:pPr>
            <a:r>
              <a:rPr lang="fa-IR" dirty="0">
                <a:cs typeface="B Zar" panose="00000400000000000000" pitchFamily="2" charset="-78"/>
              </a:rPr>
              <a:t>کمبود ویتامین </a:t>
            </a:r>
            <a:r>
              <a:rPr lang="en-US" dirty="0">
                <a:cs typeface="B Zar" panose="00000400000000000000" pitchFamily="2" charset="-78"/>
              </a:rPr>
              <a:t>B6</a:t>
            </a:r>
            <a:r>
              <a:rPr lang="fa-IR" dirty="0">
                <a:cs typeface="B Zar" panose="00000400000000000000" pitchFamily="2" charset="-78"/>
              </a:rPr>
              <a:t>( که </a:t>
            </a:r>
            <a:r>
              <a:rPr lang="fa-IR" dirty="0" err="1">
                <a:cs typeface="B Zar" panose="00000400000000000000" pitchFamily="2" charset="-78"/>
              </a:rPr>
              <a:t>کوفاکتور</a:t>
            </a:r>
            <a:r>
              <a:rPr lang="fa-IR" dirty="0">
                <a:cs typeface="B Zar" panose="00000400000000000000" pitchFamily="2" charset="-78"/>
              </a:rPr>
              <a:t> تبدیل گلی </a:t>
            </a:r>
            <a:r>
              <a:rPr lang="fa-IR" dirty="0" err="1">
                <a:cs typeface="B Zar" panose="00000400000000000000" pitchFamily="2" charset="-78"/>
              </a:rPr>
              <a:t>اگزالات</a:t>
            </a:r>
            <a:r>
              <a:rPr lang="fa-IR" dirty="0">
                <a:cs typeface="B Zar" panose="00000400000000000000" pitchFamily="2" charset="-78"/>
              </a:rPr>
              <a:t> به </a:t>
            </a:r>
            <a:r>
              <a:rPr lang="fa-IR" dirty="0" err="1">
                <a:cs typeface="B Zar" panose="00000400000000000000" pitchFamily="2" charset="-78"/>
              </a:rPr>
              <a:t>گلیسین</a:t>
            </a:r>
            <a:r>
              <a:rPr lang="fa-IR" dirty="0">
                <a:cs typeface="B Zar" panose="00000400000000000000" pitchFamily="2" charset="-78"/>
              </a:rPr>
              <a:t> است) سبب افزایش درونزاد </a:t>
            </a:r>
            <a:r>
              <a:rPr lang="fa-IR" dirty="0" err="1">
                <a:cs typeface="B Zar" panose="00000400000000000000" pitchFamily="2" charset="-78"/>
              </a:rPr>
              <a:t>اگزالات</a:t>
            </a:r>
            <a:r>
              <a:rPr lang="fa-IR" dirty="0">
                <a:cs typeface="B Zar" panose="00000400000000000000" pitchFamily="2" charset="-78"/>
              </a:rPr>
              <a:t> می شود.</a:t>
            </a:r>
          </a:p>
          <a:p>
            <a:pPr algn="r" rtl="1">
              <a:buFont typeface="Wingdings" panose="05000000000000000000" pitchFamily="2" charset="2"/>
              <a:buChar char="Ø"/>
            </a:pPr>
            <a:r>
              <a:rPr lang="fa-IR" dirty="0">
                <a:cs typeface="B Zar" panose="00000400000000000000" pitchFamily="2" charset="-78"/>
              </a:rPr>
              <a:t>رژیم غذایی توصیه شده: مصرف </a:t>
            </a:r>
            <a:r>
              <a:rPr lang="fa-IR" dirty="0" err="1">
                <a:cs typeface="B Zar" panose="00000400000000000000" pitchFamily="2" charset="-78"/>
              </a:rPr>
              <a:t>پروبیوتیک</a:t>
            </a:r>
            <a:r>
              <a:rPr lang="fa-IR" dirty="0">
                <a:cs typeface="B Zar" panose="00000400000000000000" pitchFamily="2" charset="-78"/>
              </a:rPr>
              <a:t> ها و رژیم کم اگزالات ولی غنی از کلسیم مثل جایگزینی سبزیجات با لبنیات </a:t>
            </a:r>
          </a:p>
          <a:p>
            <a:pPr algn="r" rtl="1">
              <a:buFont typeface="Wingdings" panose="05000000000000000000" pitchFamily="2" charset="2"/>
              <a:buChar char="Ø"/>
            </a:pPr>
            <a:r>
              <a:rPr lang="fa-IR" dirty="0">
                <a:cs typeface="B Zar" panose="00000400000000000000" pitchFamily="2" charset="-78"/>
              </a:rPr>
              <a:t>کاهش مصرف موادی که دفع ادراری اگزالات را زیاد می کنند: ریواس، اسفناج، شکلات، توت فرنگی، سبوس گندم، مغزها ، </a:t>
            </a:r>
            <a:r>
              <a:rPr lang="fa-IR" dirty="0" err="1">
                <a:cs typeface="B Zar" panose="00000400000000000000" pitchFamily="2" charset="-78"/>
              </a:rPr>
              <a:t>چغندر</a:t>
            </a:r>
            <a:r>
              <a:rPr lang="fa-IR" dirty="0">
                <a:cs typeface="B Zar" panose="00000400000000000000" pitchFamily="2" charset="-78"/>
              </a:rPr>
              <a:t>، چای </a:t>
            </a:r>
          </a:p>
          <a:p>
            <a:pPr algn="r" rtl="1">
              <a:buFont typeface="Wingdings" panose="05000000000000000000" pitchFamily="2" charset="2"/>
              <a:buChar char="Ø"/>
            </a:pPr>
            <a:r>
              <a:rPr lang="fa-IR" dirty="0">
                <a:cs typeface="B Zar" panose="00000400000000000000" pitchFamily="2" charset="-78"/>
              </a:rPr>
              <a:t>نکته: تاثیر کلسیم کافی، پروتئین حیوانی کم، غذای کم نمک( کمتر از 4 گرم) بیشتر از رژیم کم </a:t>
            </a:r>
            <a:r>
              <a:rPr lang="fa-IR" dirty="0" err="1">
                <a:cs typeface="B Zar" panose="00000400000000000000" pitchFamily="2" charset="-78"/>
              </a:rPr>
              <a:t>اگزالات</a:t>
            </a:r>
            <a:r>
              <a:rPr lang="fa-IR" dirty="0">
                <a:cs typeface="B Zar" panose="00000400000000000000" pitchFamily="2" charset="-78"/>
              </a:rPr>
              <a:t> سنتی در کاهش این مدل سنگ موثر است.</a:t>
            </a:r>
            <a:endParaRPr lang="en-US" dirty="0">
              <a:cs typeface="B Zar" panose="00000400000000000000" pitchFamily="2" charset="-78"/>
            </a:endParaRPr>
          </a:p>
        </p:txBody>
      </p:sp>
    </p:spTree>
    <p:extLst>
      <p:ext uri="{BB962C8B-B14F-4D97-AF65-F5344CB8AC3E}">
        <p14:creationId xmlns:p14="http://schemas.microsoft.com/office/powerpoint/2010/main" val="38259658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0E4FB1-AF12-480B-8234-409B161F700F}"/>
              </a:ext>
            </a:extLst>
          </p:cNvPr>
          <p:cNvSpPr>
            <a:spLocks noGrp="1"/>
          </p:cNvSpPr>
          <p:nvPr>
            <p:ph type="title"/>
          </p:nvPr>
        </p:nvSpPr>
        <p:spPr/>
        <p:txBody>
          <a:bodyPr/>
          <a:lstStyle/>
          <a:p>
            <a:pPr algn="ctr" rtl="1"/>
            <a:r>
              <a:rPr lang="fa-IR" dirty="0"/>
              <a:t>سنگ های اسید </a:t>
            </a:r>
            <a:r>
              <a:rPr lang="fa-IR" dirty="0" err="1"/>
              <a:t>اوریکی</a:t>
            </a:r>
            <a:r>
              <a:rPr lang="fa-IR" dirty="0"/>
              <a:t> </a:t>
            </a:r>
            <a:endParaRPr lang="en-US" dirty="0"/>
          </a:p>
        </p:txBody>
      </p:sp>
      <p:sp>
        <p:nvSpPr>
          <p:cNvPr id="3" name="Content Placeholder 2">
            <a:extLst>
              <a:ext uri="{FF2B5EF4-FFF2-40B4-BE49-F238E27FC236}">
                <a16:creationId xmlns:a16="http://schemas.microsoft.com/office/drawing/2014/main" id="{46B68DA1-1233-4D28-BD06-B61E1117EC46}"/>
              </a:ext>
            </a:extLst>
          </p:cNvPr>
          <p:cNvSpPr>
            <a:spLocks noGrp="1"/>
          </p:cNvSpPr>
          <p:nvPr>
            <p:ph idx="1"/>
          </p:nvPr>
        </p:nvSpPr>
        <p:spPr/>
        <p:txBody>
          <a:bodyPr/>
          <a:lstStyle/>
          <a:p>
            <a:pPr algn="r" rtl="1">
              <a:buFont typeface="Wingdings" panose="05000000000000000000" pitchFamily="2" charset="2"/>
              <a:buChar char="Ø"/>
            </a:pPr>
            <a:r>
              <a:rPr lang="fa-IR" dirty="0"/>
              <a:t> حدود 10-5 % سنگ ها را شامل می شود.</a:t>
            </a:r>
          </a:p>
          <a:p>
            <a:pPr algn="r" rtl="1">
              <a:buFont typeface="Wingdings" panose="05000000000000000000" pitchFamily="2" charset="2"/>
              <a:buChar char="Ø"/>
            </a:pPr>
            <a:r>
              <a:rPr lang="fa-IR" dirty="0"/>
              <a:t>اسید </a:t>
            </a:r>
            <a:r>
              <a:rPr lang="fa-IR" dirty="0" err="1"/>
              <a:t>اوریک</a:t>
            </a:r>
            <a:r>
              <a:rPr lang="fa-IR" dirty="0"/>
              <a:t> فراورده متابولیسم </a:t>
            </a:r>
            <a:r>
              <a:rPr lang="fa-IR" dirty="0" err="1"/>
              <a:t>پورین</a:t>
            </a:r>
            <a:r>
              <a:rPr lang="fa-IR" dirty="0"/>
              <a:t> است که نیم آن درونزاد و نیم دیگر برون زاد و از غذا است.</a:t>
            </a:r>
          </a:p>
          <a:p>
            <a:pPr algn="r" rtl="1">
              <a:buFont typeface="Wingdings" panose="05000000000000000000" pitchFamily="2" charset="2"/>
              <a:buChar char="Ø"/>
            </a:pPr>
            <a:r>
              <a:rPr lang="fa-IR" dirty="0"/>
              <a:t>در ادرار اسیدی کمتر از 5.5 و غلیظ این نوع سنگ بیشتر است </a:t>
            </a:r>
          </a:p>
          <a:p>
            <a:pPr algn="r" rtl="1">
              <a:buFont typeface="Wingdings" panose="05000000000000000000" pitchFamily="2" charset="2"/>
              <a:buChar char="Ø"/>
            </a:pPr>
            <a:r>
              <a:rPr lang="fa-IR" dirty="0"/>
              <a:t>بیماریهای موثر: بیماریهای التهابی ادرار ، افزایش شکستن لنفوسیت ها  و </a:t>
            </a:r>
            <a:r>
              <a:rPr lang="fa-IR" dirty="0" err="1"/>
              <a:t>تجریه</a:t>
            </a:r>
            <a:r>
              <a:rPr lang="fa-IR" dirty="0"/>
              <a:t> سلولی در کانسر ها ، </a:t>
            </a:r>
            <a:r>
              <a:rPr lang="fa-IR" dirty="0">
                <a:solidFill>
                  <a:srgbClr val="FF0000"/>
                </a:solidFill>
              </a:rPr>
              <a:t>دیابت ، چاقی </a:t>
            </a:r>
            <a:endParaRPr lang="en-US" dirty="0">
              <a:solidFill>
                <a:srgbClr val="FF0000"/>
              </a:solidFill>
            </a:endParaRPr>
          </a:p>
        </p:txBody>
      </p:sp>
    </p:spTree>
    <p:extLst>
      <p:ext uri="{BB962C8B-B14F-4D97-AF65-F5344CB8AC3E}">
        <p14:creationId xmlns:p14="http://schemas.microsoft.com/office/powerpoint/2010/main" val="25448089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0326E2-EAC6-4CCE-95E6-EB1C080DCA81}"/>
              </a:ext>
            </a:extLst>
          </p:cNvPr>
          <p:cNvSpPr>
            <a:spLocks noGrp="1"/>
          </p:cNvSpPr>
          <p:nvPr>
            <p:ph type="title"/>
          </p:nvPr>
        </p:nvSpPr>
        <p:spPr/>
        <p:txBody>
          <a:bodyPr/>
          <a:lstStyle/>
          <a:p>
            <a:pPr algn="ctr"/>
            <a:r>
              <a:rPr lang="fa-IR" dirty="0"/>
              <a:t>نارسایی حاد کلیوی </a:t>
            </a:r>
            <a:endParaRPr lang="en-US" dirty="0"/>
          </a:p>
        </p:txBody>
      </p:sp>
      <p:sp>
        <p:nvSpPr>
          <p:cNvPr id="3" name="Content Placeholder 2">
            <a:extLst>
              <a:ext uri="{FF2B5EF4-FFF2-40B4-BE49-F238E27FC236}">
                <a16:creationId xmlns:a16="http://schemas.microsoft.com/office/drawing/2014/main" id="{9B0BADD7-3F2B-40B5-A4B1-C03BDFED3FD0}"/>
              </a:ext>
            </a:extLst>
          </p:cNvPr>
          <p:cNvSpPr>
            <a:spLocks noGrp="1"/>
          </p:cNvSpPr>
          <p:nvPr>
            <p:ph idx="1"/>
          </p:nvPr>
        </p:nvSpPr>
        <p:spPr/>
        <p:txBody>
          <a:bodyPr>
            <a:normAutofit/>
          </a:bodyPr>
          <a:lstStyle/>
          <a:p>
            <a:pPr algn="r" rtl="1">
              <a:buFont typeface="Wingdings" panose="05000000000000000000" pitchFamily="2" charset="2"/>
              <a:buChar char="Ø"/>
            </a:pPr>
            <a:r>
              <a:rPr lang="fa-IR" sz="2400" dirty="0"/>
              <a:t>این بیماران در خطر بیشترین کمبودهای تغذیه ای هستند.</a:t>
            </a:r>
            <a:r>
              <a:rPr lang="en-US" sz="2400" dirty="0"/>
              <a:t> </a:t>
            </a:r>
            <a:r>
              <a:rPr lang="fa-IR" sz="2400" dirty="0"/>
              <a:t>حدود 35-40 درصد بیماران با </a:t>
            </a:r>
            <a:r>
              <a:rPr lang="en-US" sz="2400" dirty="0"/>
              <a:t>ARK</a:t>
            </a:r>
            <a:r>
              <a:rPr lang="fa-IR" sz="2400" dirty="0"/>
              <a:t> </a:t>
            </a:r>
            <a:r>
              <a:rPr lang="fa-IR" sz="2400" dirty="0">
                <a:solidFill>
                  <a:srgbClr val="FF0000"/>
                </a:solidFill>
              </a:rPr>
              <a:t>سوء تغذیه شدید </a:t>
            </a:r>
            <a:r>
              <a:rPr lang="fa-IR" sz="2400" dirty="0"/>
              <a:t>دارند.</a:t>
            </a:r>
          </a:p>
          <a:p>
            <a:pPr algn="r" rtl="1">
              <a:buFont typeface="Wingdings" panose="05000000000000000000" pitchFamily="2" charset="2"/>
              <a:buChar char="Ø"/>
            </a:pPr>
            <a:r>
              <a:rPr lang="fa-IR" sz="2400" dirty="0">
                <a:solidFill>
                  <a:srgbClr val="FF0000"/>
                </a:solidFill>
              </a:rPr>
              <a:t>بررسی وزن </a:t>
            </a:r>
            <a:r>
              <a:rPr lang="fa-IR" sz="2400" dirty="0"/>
              <a:t>روزانه و بررسی آنتروپومتریک و سطح پروتئین توتال ضروری است.</a:t>
            </a:r>
          </a:p>
          <a:p>
            <a:pPr algn="r" rtl="1">
              <a:buFont typeface="Wingdings" panose="05000000000000000000" pitchFamily="2" charset="2"/>
              <a:buChar char="Ø"/>
            </a:pPr>
            <a:r>
              <a:rPr lang="fa-IR" sz="2400" dirty="0">
                <a:solidFill>
                  <a:srgbClr val="FF0000"/>
                </a:solidFill>
              </a:rPr>
              <a:t>تغییرات متابولیکی </a:t>
            </a:r>
            <a:r>
              <a:rPr lang="fa-IR" sz="2400" dirty="0"/>
              <a:t>در بیماران مبتلا به </a:t>
            </a:r>
            <a:r>
              <a:rPr lang="en-US" sz="2400" dirty="0"/>
              <a:t>AKI  </a:t>
            </a:r>
            <a:r>
              <a:rPr lang="fa-IR" sz="2400" dirty="0"/>
              <a:t>شامل موارد زیر است : افزایش قند خون و مقاومت به انسولین ، پروتئولیز پروتئین های عضلانی اسکلتی با افزایش گردش اسیدهای آمینه و تعادل منفی نیتروژن و متابولیسم چربی ، کم خونی </a:t>
            </a:r>
          </a:p>
          <a:p>
            <a:pPr algn="r" rtl="1">
              <a:buFont typeface="Wingdings" panose="05000000000000000000" pitchFamily="2" charset="2"/>
              <a:buChar char="Ø"/>
            </a:pPr>
            <a:endParaRPr lang="fa-IR" sz="2400" dirty="0"/>
          </a:p>
          <a:p>
            <a:pPr algn="r" rtl="1">
              <a:buFont typeface="Wingdings" panose="05000000000000000000" pitchFamily="2" charset="2"/>
              <a:buChar char="Ø"/>
            </a:pPr>
            <a:endParaRPr lang="fa-IR" sz="2400" dirty="0"/>
          </a:p>
          <a:p>
            <a:pPr algn="r" rtl="1">
              <a:buFont typeface="Wingdings" panose="05000000000000000000" pitchFamily="2" charset="2"/>
              <a:buChar char="Ø"/>
            </a:pPr>
            <a:endParaRPr lang="fa-IR" sz="2400" dirty="0"/>
          </a:p>
          <a:p>
            <a:pPr algn="r" rtl="1"/>
            <a:endParaRPr lang="en-US" sz="2400" dirty="0"/>
          </a:p>
        </p:txBody>
      </p:sp>
    </p:spTree>
    <p:extLst>
      <p:ext uri="{BB962C8B-B14F-4D97-AF65-F5344CB8AC3E}">
        <p14:creationId xmlns:p14="http://schemas.microsoft.com/office/powerpoint/2010/main" val="39780304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6E5708-5E96-4FE5-9A48-8C15CA9BB7C0}"/>
              </a:ext>
            </a:extLst>
          </p:cNvPr>
          <p:cNvSpPr>
            <a:spLocks noGrp="1"/>
          </p:cNvSpPr>
          <p:nvPr>
            <p:ph type="title"/>
          </p:nvPr>
        </p:nvSpPr>
        <p:spPr/>
        <p:txBody>
          <a:bodyPr/>
          <a:lstStyle/>
          <a:p>
            <a:pPr algn="ctr"/>
            <a:r>
              <a:rPr lang="fa-IR" dirty="0"/>
              <a:t>سوء تغذیه پروتئین و انرژی </a:t>
            </a:r>
            <a:endParaRPr lang="en-US" dirty="0"/>
          </a:p>
        </p:txBody>
      </p:sp>
      <p:sp>
        <p:nvSpPr>
          <p:cNvPr id="3" name="Content Placeholder 2">
            <a:extLst>
              <a:ext uri="{FF2B5EF4-FFF2-40B4-BE49-F238E27FC236}">
                <a16:creationId xmlns:a16="http://schemas.microsoft.com/office/drawing/2014/main" id="{FA6ED5F3-06EA-40E0-BED1-E1C60675EF96}"/>
              </a:ext>
            </a:extLst>
          </p:cNvPr>
          <p:cNvSpPr>
            <a:spLocks noGrp="1"/>
          </p:cNvSpPr>
          <p:nvPr>
            <p:ph idx="1"/>
          </p:nvPr>
        </p:nvSpPr>
        <p:spPr/>
        <p:txBody>
          <a:bodyPr>
            <a:normAutofit/>
          </a:bodyPr>
          <a:lstStyle/>
          <a:p>
            <a:pPr algn="r" rtl="1">
              <a:buFont typeface="Wingdings" panose="05000000000000000000" pitchFamily="2" charset="2"/>
              <a:buChar char="Ø"/>
            </a:pPr>
            <a:r>
              <a:rPr lang="fa-IR" sz="2400" dirty="0"/>
              <a:t>با توجه به حجم زیاد آب بدن در </a:t>
            </a:r>
            <a:r>
              <a:rPr lang="en-US" sz="2400" dirty="0"/>
              <a:t>ARK </a:t>
            </a:r>
            <a:r>
              <a:rPr lang="fa-IR" sz="2400" dirty="0"/>
              <a:t>وزن واقعی نیست و بررسی کمبود پروتئین – انرژی ارجح است. از آنجا که هیچ پارامتر واحدی برای تشخیص  تحلیل پروتئین انرژی یا  </a:t>
            </a:r>
            <a:r>
              <a:rPr lang="en-US" sz="2400" dirty="0"/>
              <a:t>PEW </a:t>
            </a:r>
            <a:r>
              <a:rPr lang="fa-IR" sz="2400" dirty="0"/>
              <a:t>مربوط به بیماری کلیه وجود ندارد ، توصیه می شود برای تشخیص از چهار دسته معیارهای تشخیصی: بیوشیمیایی (مانند آلبومین یا پر آلبومین) ، کاهش وزن بدن ، کاهش توده عضلانی و مصرف کم پروتئین و انرژی برای ارزیابی وضعیت تغذیه در این افراد استفاده شود.</a:t>
            </a:r>
          </a:p>
          <a:p>
            <a:pPr algn="r" rtl="1">
              <a:buFont typeface="Wingdings" panose="05000000000000000000" pitchFamily="2" charset="2"/>
              <a:buChar char="Ø"/>
            </a:pPr>
            <a:r>
              <a:rPr lang="fa-IR" sz="2400" dirty="0"/>
              <a:t>عوامل زیادی احتمالاً در بیماران مبتلا به  </a:t>
            </a:r>
            <a:r>
              <a:rPr lang="en-US" sz="2400" dirty="0"/>
              <a:t>AKI </a:t>
            </a:r>
            <a:r>
              <a:rPr lang="fa-IR" sz="2400" dirty="0"/>
              <a:t>به  </a:t>
            </a:r>
            <a:r>
              <a:rPr lang="en-US" sz="2400" dirty="0"/>
              <a:t>PEW </a:t>
            </a:r>
            <a:r>
              <a:rPr lang="fa-IR" sz="2400" dirty="0"/>
              <a:t>کمک می کنند ، از جمله عدم پشتیبانی کافی تغذیه ای ، وضعیت تغذیه ای ضعیف قبلی ، بیماریهای </a:t>
            </a:r>
            <a:r>
              <a:rPr lang="fa-IR" sz="2400" dirty="0" err="1"/>
              <a:t>کاتابولیکی</a:t>
            </a:r>
            <a:r>
              <a:rPr lang="fa-IR" sz="2400" dirty="0"/>
              <a:t> در بخش مراقبت ویژه (</a:t>
            </a:r>
            <a:r>
              <a:rPr lang="fa-IR" sz="2400" dirty="0" err="1"/>
              <a:t>سپسیس</a:t>
            </a:r>
            <a:r>
              <a:rPr lang="fa-IR" sz="2400" dirty="0"/>
              <a:t> ، ضربه ، جراحی ، شیمی درمانی و غیره) ، </a:t>
            </a:r>
            <a:r>
              <a:rPr lang="fa-IR" sz="2400" dirty="0" err="1"/>
              <a:t>اسیدوز</a:t>
            </a:r>
            <a:r>
              <a:rPr lang="fa-IR" sz="2400" dirty="0"/>
              <a:t> ، از دست دادن خون و غیره </a:t>
            </a:r>
          </a:p>
          <a:p>
            <a:pPr algn="r" rtl="1">
              <a:buFont typeface="Wingdings" panose="05000000000000000000" pitchFamily="2" charset="2"/>
              <a:buChar char="Ø"/>
            </a:pPr>
            <a:endParaRPr lang="en-US" sz="2400" dirty="0"/>
          </a:p>
        </p:txBody>
      </p:sp>
    </p:spTree>
    <p:extLst>
      <p:ext uri="{BB962C8B-B14F-4D97-AF65-F5344CB8AC3E}">
        <p14:creationId xmlns:p14="http://schemas.microsoft.com/office/powerpoint/2010/main" val="15032558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EB31E5-4206-4BAC-915A-689E881BA1F6}"/>
              </a:ext>
            </a:extLst>
          </p:cNvPr>
          <p:cNvSpPr>
            <a:spLocks noGrp="1"/>
          </p:cNvSpPr>
          <p:nvPr>
            <p:ph type="title"/>
          </p:nvPr>
        </p:nvSpPr>
        <p:spPr/>
        <p:txBody>
          <a:bodyPr>
            <a:normAutofit/>
          </a:bodyPr>
          <a:lstStyle/>
          <a:p>
            <a:pPr algn="ctr"/>
            <a:r>
              <a:rPr lang="fa-IR" dirty="0"/>
              <a:t>هداف اصلی مداخلات تغذیه ای</a:t>
            </a:r>
            <a:br>
              <a:rPr lang="fa-IR" dirty="0"/>
            </a:br>
            <a:endParaRPr lang="en-US" dirty="0"/>
          </a:p>
        </p:txBody>
      </p:sp>
      <p:sp>
        <p:nvSpPr>
          <p:cNvPr id="3" name="Content Placeholder 2">
            <a:extLst>
              <a:ext uri="{FF2B5EF4-FFF2-40B4-BE49-F238E27FC236}">
                <a16:creationId xmlns:a16="http://schemas.microsoft.com/office/drawing/2014/main" id="{C996DD9B-B5D5-4E38-BE8F-40DCBE8B87CE}"/>
              </a:ext>
            </a:extLst>
          </p:cNvPr>
          <p:cNvSpPr>
            <a:spLocks noGrp="1"/>
          </p:cNvSpPr>
          <p:nvPr>
            <p:ph idx="1"/>
          </p:nvPr>
        </p:nvSpPr>
        <p:spPr/>
        <p:txBody>
          <a:bodyPr>
            <a:normAutofit/>
          </a:bodyPr>
          <a:lstStyle/>
          <a:p>
            <a:pPr algn="r" rtl="1"/>
            <a:r>
              <a:rPr lang="fa-IR" dirty="0"/>
              <a:t>1) از سوء تغذیه خودداری کنید. 2) کاهش اختلالات متابولیکی ؛ 3) پیشرفت بیماری کلیه را به تأخیر بیندازید.</a:t>
            </a:r>
          </a:p>
          <a:p>
            <a:pPr algn="r" rtl="1"/>
            <a:r>
              <a:rPr lang="fa-IR" dirty="0"/>
              <a:t>یک مروری جامع و </a:t>
            </a:r>
            <a:r>
              <a:rPr lang="fa-IR" dirty="0" err="1"/>
              <a:t>رهنمودهای</a:t>
            </a:r>
            <a:r>
              <a:rPr lang="fa-IR" dirty="0"/>
              <a:t> کامل در مورد تغذیه در بیماری کلیوی با این واقعیت که اصطلاح "بیماری کلیوی" شامل تعدادی از شرایط بالینی است که از ویژگی های مشترک آنها می توان به کاهش در </a:t>
            </a:r>
            <a:r>
              <a:rPr lang="fa-IR" dirty="0" err="1"/>
              <a:t>فیلتراسیون</a:t>
            </a:r>
            <a:r>
              <a:rPr lang="fa-IR" dirty="0"/>
              <a:t> </a:t>
            </a:r>
            <a:r>
              <a:rPr lang="fa-IR" dirty="0" err="1"/>
              <a:t>گلومرولی</a:t>
            </a:r>
            <a:r>
              <a:rPr lang="fa-IR" dirty="0"/>
              <a:t> ، یا شرایطی برای محصولات سمی </a:t>
            </a:r>
            <a:r>
              <a:rPr lang="fa-IR" dirty="0" err="1"/>
              <a:t>اورمیک</a:t>
            </a:r>
            <a:r>
              <a:rPr lang="fa-IR" dirty="0"/>
              <a:t> اشاره کرد.</a:t>
            </a:r>
          </a:p>
          <a:p>
            <a:pPr algn="r" rtl="1"/>
            <a:r>
              <a:rPr lang="fa-IR" dirty="0"/>
              <a:t>کمبودهای تغذیه ای باید قبل از اینکه از نظر بالینی ، شناسایی و به طور دقیق شناسایی شوند. مشاوره مستقیم توسط یک متخصص تغذیه ماهر (مصاحبه با رژیم غذایی و یادآوری های سه روزه یا یادداشت های غذایی) توصیه می شود</a:t>
            </a:r>
          </a:p>
          <a:p>
            <a:pPr algn="r" rtl="1"/>
            <a:endParaRPr lang="en-US" dirty="0"/>
          </a:p>
        </p:txBody>
      </p:sp>
    </p:spTree>
    <p:extLst>
      <p:ext uri="{BB962C8B-B14F-4D97-AF65-F5344CB8AC3E}">
        <p14:creationId xmlns:p14="http://schemas.microsoft.com/office/powerpoint/2010/main" val="21826878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FDFA2B-1C82-46FA-ACF3-B3B94476EA8C}"/>
              </a:ext>
            </a:extLst>
          </p:cNvPr>
          <p:cNvSpPr>
            <a:spLocks noGrp="1"/>
          </p:cNvSpPr>
          <p:nvPr>
            <p:ph type="title"/>
          </p:nvPr>
        </p:nvSpPr>
        <p:spPr/>
        <p:txBody>
          <a:bodyPr/>
          <a:lstStyle/>
          <a:p>
            <a:pPr algn="ctr"/>
            <a:r>
              <a:rPr lang="fa-IR" dirty="0"/>
              <a:t> نارسایی حاد کلیه </a:t>
            </a:r>
            <a:endParaRPr lang="en-US" dirty="0"/>
          </a:p>
        </p:txBody>
      </p:sp>
      <p:sp>
        <p:nvSpPr>
          <p:cNvPr id="3" name="Content Placeholder 2">
            <a:extLst>
              <a:ext uri="{FF2B5EF4-FFF2-40B4-BE49-F238E27FC236}">
                <a16:creationId xmlns:a16="http://schemas.microsoft.com/office/drawing/2014/main" id="{9619F9AB-20D5-40F5-B481-C839E9480B5C}"/>
              </a:ext>
            </a:extLst>
          </p:cNvPr>
          <p:cNvSpPr>
            <a:spLocks noGrp="1"/>
          </p:cNvSpPr>
          <p:nvPr>
            <p:ph idx="1"/>
          </p:nvPr>
        </p:nvSpPr>
        <p:spPr/>
        <p:txBody>
          <a:bodyPr>
            <a:normAutofit/>
          </a:bodyPr>
          <a:lstStyle/>
          <a:p>
            <a:pPr algn="r" rtl="1">
              <a:buFont typeface="Wingdings" panose="05000000000000000000" pitchFamily="2" charset="2"/>
              <a:buChar char="Ø"/>
            </a:pPr>
            <a:r>
              <a:rPr lang="fa-IR" sz="2400" dirty="0"/>
              <a:t>عضله اسکلتی بزرگترین ذخیره توده بدن بدون چربی (</a:t>
            </a:r>
            <a:r>
              <a:rPr lang="en-US" sz="2400" dirty="0"/>
              <a:t>LBM</a:t>
            </a:r>
            <a:r>
              <a:rPr lang="fa-IR" sz="2400" dirty="0"/>
              <a:t>حدود 40٪) است و برای بررسی عملکردهای بدن بسیار مهم است. </a:t>
            </a:r>
          </a:p>
          <a:p>
            <a:pPr algn="r" rtl="1">
              <a:buFont typeface="Wingdings" panose="05000000000000000000" pitchFamily="2" charset="2"/>
              <a:buChar char="Ø"/>
            </a:pPr>
            <a:r>
              <a:rPr lang="fa-IR" sz="2400" dirty="0"/>
              <a:t>تکنیک های تصویربرداری مانند </a:t>
            </a:r>
            <a:r>
              <a:rPr lang="en-US" sz="2400" dirty="0"/>
              <a:t>DEXA</a:t>
            </a:r>
            <a:r>
              <a:rPr lang="fa-IR" sz="2400" dirty="0"/>
              <a:t>، بادی آنالایزر</a:t>
            </a:r>
            <a:r>
              <a:rPr lang="en-US" sz="2400" dirty="0"/>
              <a:t> ، </a:t>
            </a:r>
            <a:r>
              <a:rPr lang="fa-IR" sz="2400" dirty="0"/>
              <a:t>سی تی اسکن و </a:t>
            </a:r>
            <a:r>
              <a:rPr lang="en-US" sz="2400" dirty="0"/>
              <a:t> MRI </a:t>
            </a:r>
            <a:r>
              <a:rPr lang="fa-IR" sz="2400" dirty="0"/>
              <a:t>برای ارزیابی توده بدن بدون چربی ، استانداردهای طلایی در نظر گرفته می شوند. با این حال ، پیاده سازی همه این روش ها به طور منظم در </a:t>
            </a:r>
            <a:r>
              <a:rPr lang="en-US" sz="2400" dirty="0"/>
              <a:t>ICU </a:t>
            </a:r>
            <a:r>
              <a:rPr lang="fa-IR" sz="2400" dirty="0"/>
              <a:t>دشوار است که از روش سونوگرافی جایگزین استفاده می شود. جدیدا از بادی آنالیزر پرتابل در بخش ویژه هم می توان استفاده کرد.</a:t>
            </a:r>
            <a:endParaRPr lang="en-US" sz="2400" dirty="0"/>
          </a:p>
          <a:p>
            <a:pPr algn="r" rtl="1">
              <a:buFont typeface="Wingdings" panose="05000000000000000000" pitchFamily="2" charset="2"/>
              <a:buChar char="Ø"/>
            </a:pPr>
            <a:r>
              <a:rPr lang="fa-IR" sz="2400" dirty="0"/>
              <a:t>اندازه گیری محیط دور بازو </a:t>
            </a:r>
            <a:r>
              <a:rPr lang="en-US" sz="2400" dirty="0"/>
              <a:t>MAC</a:t>
            </a:r>
            <a:r>
              <a:rPr lang="fa-IR" sz="2400" dirty="0"/>
              <a:t> و مقایسه آن در ابتدای بستری بیمار و در زمان ترخیص به تشخیص کاشکسی و یا بررسی تحلیل عضله کمک می کند. اندازه محیط وسط  فمور هم جایگزین اندازه دور بازو می شود. </a:t>
            </a:r>
          </a:p>
        </p:txBody>
      </p:sp>
    </p:spTree>
    <p:extLst>
      <p:ext uri="{BB962C8B-B14F-4D97-AF65-F5344CB8AC3E}">
        <p14:creationId xmlns:p14="http://schemas.microsoft.com/office/powerpoint/2010/main" val="39061222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DC4E9C-0FD2-4714-B666-2ADE85B7FAAE}"/>
              </a:ext>
            </a:extLst>
          </p:cNvPr>
          <p:cNvSpPr>
            <a:spLocks noGrp="1"/>
          </p:cNvSpPr>
          <p:nvPr>
            <p:ph type="title"/>
          </p:nvPr>
        </p:nvSpPr>
        <p:spPr/>
        <p:txBody>
          <a:bodyPr/>
          <a:lstStyle/>
          <a:p>
            <a:endParaRPr lang="en-US"/>
          </a:p>
        </p:txBody>
      </p:sp>
      <p:pic>
        <p:nvPicPr>
          <p:cNvPr id="4" name="Content Placeholder 3">
            <a:extLst>
              <a:ext uri="{FF2B5EF4-FFF2-40B4-BE49-F238E27FC236}">
                <a16:creationId xmlns:a16="http://schemas.microsoft.com/office/drawing/2014/main" id="{7B5E6BCC-22AD-441F-BAD8-16EDBEE8171C}"/>
              </a:ext>
            </a:extLst>
          </p:cNvPr>
          <p:cNvPicPr>
            <a:picLocks noGrp="1" noChangeAspect="1"/>
          </p:cNvPicPr>
          <p:nvPr>
            <p:ph idx="1"/>
          </p:nvPr>
        </p:nvPicPr>
        <p:blipFill>
          <a:blip r:embed="rId2"/>
          <a:stretch>
            <a:fillRect/>
          </a:stretch>
        </p:blipFill>
        <p:spPr>
          <a:xfrm>
            <a:off x="0" y="91205"/>
            <a:ext cx="5316376" cy="4022725"/>
          </a:xfrm>
          <a:prstGeom prst="rect">
            <a:avLst/>
          </a:prstGeom>
        </p:spPr>
      </p:pic>
      <p:pic>
        <p:nvPicPr>
          <p:cNvPr id="5" name="Picture 4">
            <a:extLst>
              <a:ext uri="{FF2B5EF4-FFF2-40B4-BE49-F238E27FC236}">
                <a16:creationId xmlns:a16="http://schemas.microsoft.com/office/drawing/2014/main" id="{DDC5FC39-78CC-48BF-B520-F593EED5037E}"/>
              </a:ext>
            </a:extLst>
          </p:cNvPr>
          <p:cNvPicPr>
            <a:picLocks noChangeAspect="1"/>
          </p:cNvPicPr>
          <p:nvPr/>
        </p:nvPicPr>
        <p:blipFill>
          <a:blip r:embed="rId3"/>
          <a:stretch>
            <a:fillRect/>
          </a:stretch>
        </p:blipFill>
        <p:spPr>
          <a:xfrm>
            <a:off x="5096166" y="2293374"/>
            <a:ext cx="2060627" cy="3279036"/>
          </a:xfrm>
          <a:prstGeom prst="rect">
            <a:avLst/>
          </a:prstGeom>
        </p:spPr>
      </p:pic>
      <p:pic>
        <p:nvPicPr>
          <p:cNvPr id="6" name="Picture 5">
            <a:extLst>
              <a:ext uri="{FF2B5EF4-FFF2-40B4-BE49-F238E27FC236}">
                <a16:creationId xmlns:a16="http://schemas.microsoft.com/office/drawing/2014/main" id="{469E20B7-103B-43B1-AAF9-663BD6EAD24A}"/>
              </a:ext>
            </a:extLst>
          </p:cNvPr>
          <p:cNvPicPr>
            <a:picLocks noChangeAspect="1"/>
          </p:cNvPicPr>
          <p:nvPr/>
        </p:nvPicPr>
        <p:blipFill>
          <a:blip r:embed="rId4"/>
          <a:stretch>
            <a:fillRect/>
          </a:stretch>
        </p:blipFill>
        <p:spPr>
          <a:xfrm>
            <a:off x="7331545" y="401679"/>
            <a:ext cx="4584138" cy="5962250"/>
          </a:xfrm>
          <a:prstGeom prst="rect">
            <a:avLst/>
          </a:prstGeom>
        </p:spPr>
      </p:pic>
    </p:spTree>
    <p:extLst>
      <p:ext uri="{BB962C8B-B14F-4D97-AF65-F5344CB8AC3E}">
        <p14:creationId xmlns:p14="http://schemas.microsoft.com/office/powerpoint/2010/main" val="22741963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9C97A1-69F3-498A-BAB8-93A09623D77F}"/>
              </a:ext>
            </a:extLst>
          </p:cNvPr>
          <p:cNvSpPr>
            <a:spLocks noGrp="1"/>
          </p:cNvSpPr>
          <p:nvPr>
            <p:ph type="title"/>
          </p:nvPr>
        </p:nvSpPr>
        <p:spPr/>
        <p:txBody>
          <a:bodyPr/>
          <a:lstStyle/>
          <a:p>
            <a:endParaRPr lang="en-US"/>
          </a:p>
        </p:txBody>
      </p:sp>
      <p:pic>
        <p:nvPicPr>
          <p:cNvPr id="4" name="Content Placeholder 3">
            <a:extLst>
              <a:ext uri="{FF2B5EF4-FFF2-40B4-BE49-F238E27FC236}">
                <a16:creationId xmlns:a16="http://schemas.microsoft.com/office/drawing/2014/main" id="{15DAAE61-DF74-4003-A3E8-EBF23F485FFF}"/>
              </a:ext>
            </a:extLst>
          </p:cNvPr>
          <p:cNvPicPr>
            <a:picLocks noGrp="1" noChangeAspect="1"/>
          </p:cNvPicPr>
          <p:nvPr>
            <p:ph idx="1"/>
          </p:nvPr>
        </p:nvPicPr>
        <p:blipFill>
          <a:blip r:embed="rId2"/>
          <a:stretch>
            <a:fillRect/>
          </a:stretch>
        </p:blipFill>
        <p:spPr>
          <a:xfrm>
            <a:off x="286945" y="675513"/>
            <a:ext cx="5655060" cy="4241295"/>
          </a:xfrm>
          <a:prstGeom prst="rect">
            <a:avLst/>
          </a:prstGeom>
        </p:spPr>
      </p:pic>
      <p:pic>
        <p:nvPicPr>
          <p:cNvPr id="5" name="Picture 4">
            <a:extLst>
              <a:ext uri="{FF2B5EF4-FFF2-40B4-BE49-F238E27FC236}">
                <a16:creationId xmlns:a16="http://schemas.microsoft.com/office/drawing/2014/main" id="{97D456AB-52D0-43C4-9E68-249CC01D864F}"/>
              </a:ext>
            </a:extLst>
          </p:cNvPr>
          <p:cNvPicPr>
            <a:picLocks noChangeAspect="1"/>
          </p:cNvPicPr>
          <p:nvPr/>
        </p:nvPicPr>
        <p:blipFill>
          <a:blip r:embed="rId3"/>
          <a:stretch>
            <a:fillRect/>
          </a:stretch>
        </p:blipFill>
        <p:spPr>
          <a:xfrm>
            <a:off x="8895973" y="205487"/>
            <a:ext cx="2924860" cy="4241295"/>
          </a:xfrm>
          <a:prstGeom prst="rect">
            <a:avLst/>
          </a:prstGeom>
        </p:spPr>
      </p:pic>
    </p:spTree>
    <p:extLst>
      <p:ext uri="{BB962C8B-B14F-4D97-AF65-F5344CB8AC3E}">
        <p14:creationId xmlns:p14="http://schemas.microsoft.com/office/powerpoint/2010/main" val="38496853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51ED85-49CC-47D2-84E4-789642602E74}"/>
              </a:ext>
            </a:extLst>
          </p:cNvPr>
          <p:cNvSpPr>
            <a:spLocks noGrp="1"/>
          </p:cNvSpPr>
          <p:nvPr>
            <p:ph type="title"/>
          </p:nvPr>
        </p:nvSpPr>
        <p:spPr/>
        <p:txBody>
          <a:bodyPr/>
          <a:lstStyle/>
          <a:p>
            <a:pPr algn="ctr" rtl="1"/>
            <a:r>
              <a:rPr lang="fa-IR" dirty="0"/>
              <a:t>کارکرد کلیه</a:t>
            </a:r>
            <a:endParaRPr lang="en-US" dirty="0"/>
          </a:p>
        </p:txBody>
      </p:sp>
      <p:sp>
        <p:nvSpPr>
          <p:cNvPr id="3" name="Content Placeholder 2">
            <a:extLst>
              <a:ext uri="{FF2B5EF4-FFF2-40B4-BE49-F238E27FC236}">
                <a16:creationId xmlns:a16="http://schemas.microsoft.com/office/drawing/2014/main" id="{C6B06BFB-3C00-44C4-8B51-1F6B7333F328}"/>
              </a:ext>
            </a:extLst>
          </p:cNvPr>
          <p:cNvSpPr>
            <a:spLocks noGrp="1"/>
          </p:cNvSpPr>
          <p:nvPr>
            <p:ph idx="1"/>
          </p:nvPr>
        </p:nvSpPr>
        <p:spPr/>
        <p:txBody>
          <a:bodyPr/>
          <a:lstStyle/>
          <a:p>
            <a:pPr algn="r" rtl="1">
              <a:buFont typeface="Wingdings" panose="05000000000000000000" pitchFamily="2" charset="2"/>
              <a:buChar char="Ø"/>
            </a:pPr>
            <a:r>
              <a:rPr lang="fa-IR" dirty="0"/>
              <a:t>وظیفه اصلی کلیه حفظ تعادل مایعات و الکترولیتها و مواد آلی است. این وظیفه با تصفیه مداوم خون و تغییرات در این مایع تصفیه شده تکمیل می شود. </a:t>
            </a:r>
          </a:p>
          <a:p>
            <a:pPr algn="r" rtl="1">
              <a:buFont typeface="Wingdings" panose="05000000000000000000" pitchFamily="2" charset="2"/>
              <a:buChar char="Ø"/>
            </a:pPr>
            <a:r>
              <a:rPr lang="fa-IR" dirty="0"/>
              <a:t>کلیه ها 20% از برون ده قلبی را دریافت می کنند.</a:t>
            </a:r>
          </a:p>
          <a:p>
            <a:pPr algn="r" rtl="1">
              <a:buFont typeface="Wingdings" panose="05000000000000000000" pitchFamily="2" charset="2"/>
              <a:buChar char="Ø"/>
            </a:pPr>
            <a:r>
              <a:rPr lang="fa-IR" dirty="0"/>
              <a:t> روزانه 1600 لیتر خون را تصفیه می کنند. 180 لیتر مایع از این تصفیه ایجاد شده و نهایتا 1.5 لیتر ادرار روزانه دفع می شود.</a:t>
            </a:r>
          </a:p>
          <a:p>
            <a:pPr algn="r" rtl="1">
              <a:buFont typeface="Wingdings" panose="05000000000000000000" pitchFamily="2" charset="2"/>
              <a:buChar char="Ø"/>
            </a:pPr>
            <a:r>
              <a:rPr lang="fa-IR" dirty="0"/>
              <a:t>هر کلیه تقریبا 1 ملیون </a:t>
            </a:r>
            <a:r>
              <a:rPr lang="fa-IR" dirty="0" err="1"/>
              <a:t>نفرون</a:t>
            </a:r>
            <a:r>
              <a:rPr lang="fa-IR" dirty="0"/>
              <a:t> دارد .  واحد سازنده </a:t>
            </a:r>
            <a:r>
              <a:rPr lang="fa-IR" dirty="0" err="1"/>
              <a:t>نفرون</a:t>
            </a:r>
            <a:r>
              <a:rPr lang="fa-IR" dirty="0"/>
              <a:t> </a:t>
            </a:r>
            <a:r>
              <a:rPr lang="fa-IR" dirty="0" err="1"/>
              <a:t>گلومرول</a:t>
            </a:r>
            <a:r>
              <a:rPr lang="fa-IR" dirty="0"/>
              <a:t> است..</a:t>
            </a:r>
          </a:p>
          <a:p>
            <a:pPr algn="r" rtl="1">
              <a:buFont typeface="Wingdings" panose="05000000000000000000" pitchFamily="2" charset="2"/>
              <a:buChar char="Ø"/>
            </a:pPr>
            <a:r>
              <a:rPr lang="fa-IR" dirty="0"/>
              <a:t>سدیم مهمترین </a:t>
            </a:r>
            <a:r>
              <a:rPr lang="fa-IR" dirty="0" err="1"/>
              <a:t>ملکول</a:t>
            </a:r>
            <a:r>
              <a:rPr lang="fa-IR" dirty="0"/>
              <a:t> تعیین کننده حجم گردش خون بدن می باشد. </a:t>
            </a:r>
          </a:p>
          <a:p>
            <a:pPr algn="r" rtl="1">
              <a:buFont typeface="Wingdings" panose="05000000000000000000" pitchFamily="2" charset="2"/>
              <a:buChar char="Ø"/>
            </a:pPr>
            <a:r>
              <a:rPr lang="fa-IR" dirty="0"/>
              <a:t>افزایش یا کاهش خون به میزان 1% سبب تغییرات مشخص در ادرار و همچنین ترکیب پتاسیم، </a:t>
            </a:r>
            <a:r>
              <a:rPr lang="fa-IR" dirty="0" err="1"/>
              <a:t>بیکربنات</a:t>
            </a:r>
            <a:r>
              <a:rPr lang="fa-IR" dirty="0"/>
              <a:t> و آب موجود در سرم می شود.</a:t>
            </a:r>
          </a:p>
          <a:p>
            <a:pPr algn="r" rtl="1">
              <a:buFont typeface="Wingdings" panose="05000000000000000000" pitchFamily="2" charset="2"/>
              <a:buChar char="Ø"/>
            </a:pPr>
            <a:endParaRPr lang="fa-IR" dirty="0"/>
          </a:p>
          <a:p>
            <a:pPr algn="r" rtl="1"/>
            <a:endParaRPr lang="en-US" dirty="0"/>
          </a:p>
        </p:txBody>
      </p:sp>
    </p:spTree>
    <p:extLst>
      <p:ext uri="{BB962C8B-B14F-4D97-AF65-F5344CB8AC3E}">
        <p14:creationId xmlns:p14="http://schemas.microsoft.com/office/powerpoint/2010/main" val="38325295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EC1543-CA4E-4BF4-B564-4620A51F3197}"/>
              </a:ext>
            </a:extLst>
          </p:cNvPr>
          <p:cNvSpPr>
            <a:spLocks noGrp="1"/>
          </p:cNvSpPr>
          <p:nvPr>
            <p:ph type="title"/>
          </p:nvPr>
        </p:nvSpPr>
        <p:spPr/>
        <p:txBody>
          <a:bodyPr/>
          <a:lstStyle/>
          <a:p>
            <a:pPr algn="r"/>
            <a:r>
              <a:rPr lang="fa-IR" dirty="0"/>
              <a:t>نیازهای درشت مغذی ها در بیماران با  نارسایی حاد کلیه </a:t>
            </a:r>
            <a:endParaRPr lang="en-US" dirty="0"/>
          </a:p>
        </p:txBody>
      </p:sp>
      <p:sp>
        <p:nvSpPr>
          <p:cNvPr id="3" name="Content Placeholder 2">
            <a:extLst>
              <a:ext uri="{FF2B5EF4-FFF2-40B4-BE49-F238E27FC236}">
                <a16:creationId xmlns:a16="http://schemas.microsoft.com/office/drawing/2014/main" id="{59870AB0-D753-490F-AE7F-AB8869BE9E3B}"/>
              </a:ext>
            </a:extLst>
          </p:cNvPr>
          <p:cNvSpPr>
            <a:spLocks noGrp="1"/>
          </p:cNvSpPr>
          <p:nvPr>
            <p:ph idx="1"/>
          </p:nvPr>
        </p:nvSpPr>
        <p:spPr/>
        <p:txBody>
          <a:bodyPr/>
          <a:lstStyle/>
          <a:p>
            <a:pPr algn="r" rtl="1">
              <a:buFont typeface="Wingdings" panose="05000000000000000000" pitchFamily="2" charset="2"/>
              <a:buChar char="Ø"/>
            </a:pPr>
            <a:r>
              <a:rPr lang="fa-IR" dirty="0"/>
              <a:t>نیازهای تغذیه ای بیماران مبتلا به </a:t>
            </a:r>
            <a:r>
              <a:rPr lang="en-US" dirty="0"/>
              <a:t> AKI </a:t>
            </a:r>
            <a:r>
              <a:rPr lang="fa-IR" dirty="0"/>
              <a:t>به شدت بیماری زمینه ای ، وضعیت تغذیه ای موجود و بیماری های حاد / مزمن بستگی دارد و کمتر وابسته به میزان آسیب کلیوی فرد است. </a:t>
            </a:r>
            <a:endParaRPr lang="en-US" dirty="0"/>
          </a:p>
          <a:p>
            <a:pPr algn="r" rtl="1">
              <a:buFont typeface="Wingdings" panose="05000000000000000000" pitchFamily="2" charset="2"/>
              <a:buChar char="Ø"/>
            </a:pPr>
            <a:r>
              <a:rPr lang="fa-IR" dirty="0" err="1"/>
              <a:t>کالریمتری</a:t>
            </a:r>
            <a:r>
              <a:rPr lang="fa-IR" dirty="0"/>
              <a:t> غیرمستقیم </a:t>
            </a:r>
            <a:r>
              <a:rPr lang="en-US" dirty="0"/>
              <a:t>، </a:t>
            </a:r>
            <a:r>
              <a:rPr lang="fa-IR" dirty="0"/>
              <a:t>یک روش غیر تهاجمی است که امکان ارزیابی دقیق میزان انرژی استراحت </a:t>
            </a:r>
            <a:r>
              <a:rPr lang="en-US" dirty="0"/>
              <a:t>REE) </a:t>
            </a:r>
            <a:r>
              <a:rPr lang="fa-IR" dirty="0"/>
              <a:t> ) را بر اساس مصرف اکسیژن فردی و تولید دی اکسید کربن در هوای بازدم فراهم می کند.</a:t>
            </a:r>
            <a:endParaRPr lang="en-US" dirty="0"/>
          </a:p>
          <a:p>
            <a:pPr algn="r" rtl="1">
              <a:buFont typeface="Wingdings" panose="05000000000000000000" pitchFamily="2" charset="2"/>
              <a:buChar char="Ø"/>
            </a:pPr>
            <a:r>
              <a:rPr lang="fa-IR" dirty="0"/>
              <a:t>نیاز به پروتئین از 1/4 تا 1/8 گرم در کیلوگرم در روز متفاوت است.</a:t>
            </a:r>
            <a:endParaRPr lang="en-US" dirty="0"/>
          </a:p>
          <a:p>
            <a:pPr algn="r" rtl="1">
              <a:buFont typeface="Wingdings" panose="05000000000000000000" pitchFamily="2" charset="2"/>
              <a:buChar char="Ø"/>
            </a:pPr>
            <a:r>
              <a:rPr lang="fa-IR" dirty="0"/>
              <a:t>شواهدی در مورد مزایای مصرف پروتئین بسیار بالا در بیماران مبتلا به </a:t>
            </a:r>
            <a:r>
              <a:rPr lang="en-US" dirty="0"/>
              <a:t>AKI </a:t>
            </a:r>
            <a:r>
              <a:rPr lang="fa-IR" dirty="0"/>
              <a:t>وجود ندارد و به نظر نمی رسد تهیه بیشتر اسیدهای آمینه ضروری در این شرایط بالینی سودمند باشد. </a:t>
            </a:r>
          </a:p>
          <a:p>
            <a:pPr algn="r" rtl="1">
              <a:buFont typeface="Wingdings" panose="05000000000000000000" pitchFamily="2" charset="2"/>
              <a:buChar char="Ø"/>
            </a:pPr>
            <a:r>
              <a:rPr lang="fa-IR" dirty="0"/>
              <a:t>لیپیدها باید حدود 35-30٪ از کل منبع انرژی غیر پروتئینی را نشان دهند. در مورد تغذیه تزریقی ، می توان این دارو را با دادن 0.8-1.2 گرم در کیلوگرم در روز </a:t>
            </a:r>
            <a:r>
              <a:rPr lang="fa-IR" dirty="0" err="1"/>
              <a:t>لیپید</a:t>
            </a:r>
            <a:r>
              <a:rPr lang="fa-IR" dirty="0"/>
              <a:t> از امولسیون </a:t>
            </a:r>
            <a:r>
              <a:rPr lang="fa-IR" dirty="0" err="1"/>
              <a:t>لیپید</a:t>
            </a:r>
            <a:r>
              <a:rPr lang="fa-IR" dirty="0"/>
              <a:t> 10-30٪ تامین کرد.</a:t>
            </a:r>
          </a:p>
          <a:p>
            <a:pPr algn="r" rtl="1">
              <a:buFont typeface="Wingdings" panose="05000000000000000000" pitchFamily="2" charset="2"/>
              <a:buChar char="Ø"/>
            </a:pPr>
            <a:endParaRPr lang="en-US" dirty="0"/>
          </a:p>
          <a:p>
            <a:pPr algn="r" rtl="1">
              <a:buFont typeface="Wingdings" panose="05000000000000000000" pitchFamily="2" charset="2"/>
              <a:buChar char="Ø"/>
            </a:pPr>
            <a:endParaRPr lang="en-US" dirty="0"/>
          </a:p>
          <a:p>
            <a:pPr algn="r" rtl="1">
              <a:buFont typeface="Wingdings" panose="05000000000000000000" pitchFamily="2" charset="2"/>
              <a:buChar char="Ø"/>
            </a:pPr>
            <a:endParaRPr lang="en-US" dirty="0"/>
          </a:p>
        </p:txBody>
      </p:sp>
    </p:spTree>
    <p:extLst>
      <p:ext uri="{BB962C8B-B14F-4D97-AF65-F5344CB8AC3E}">
        <p14:creationId xmlns:p14="http://schemas.microsoft.com/office/powerpoint/2010/main" val="30162746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A21F1B-9D5F-4110-9871-9E4761A54F7C}"/>
              </a:ext>
            </a:extLst>
          </p:cNvPr>
          <p:cNvSpPr>
            <a:spLocks noGrp="1"/>
          </p:cNvSpPr>
          <p:nvPr>
            <p:ph type="title"/>
          </p:nvPr>
        </p:nvSpPr>
        <p:spPr/>
        <p:txBody>
          <a:bodyPr/>
          <a:lstStyle/>
          <a:p>
            <a:endParaRPr lang="en-US"/>
          </a:p>
        </p:txBody>
      </p:sp>
      <p:pic>
        <p:nvPicPr>
          <p:cNvPr id="7" name="Content Placeholder 6">
            <a:extLst>
              <a:ext uri="{FF2B5EF4-FFF2-40B4-BE49-F238E27FC236}">
                <a16:creationId xmlns:a16="http://schemas.microsoft.com/office/drawing/2014/main" id="{13E50C3F-AB8F-4F40-856C-841CC6FFEAD6}"/>
              </a:ext>
            </a:extLst>
          </p:cNvPr>
          <p:cNvPicPr>
            <a:picLocks noGrp="1" noChangeAspect="1"/>
          </p:cNvPicPr>
          <p:nvPr>
            <p:ph idx="1"/>
          </p:nvPr>
        </p:nvPicPr>
        <p:blipFill>
          <a:blip r:embed="rId2"/>
          <a:stretch>
            <a:fillRect/>
          </a:stretch>
        </p:blipFill>
        <p:spPr>
          <a:xfrm>
            <a:off x="1410990" y="286603"/>
            <a:ext cx="7878440" cy="5966713"/>
          </a:xfrm>
          <a:prstGeom prst="rect">
            <a:avLst/>
          </a:prstGeom>
        </p:spPr>
      </p:pic>
    </p:spTree>
    <p:extLst>
      <p:ext uri="{BB962C8B-B14F-4D97-AF65-F5344CB8AC3E}">
        <p14:creationId xmlns:p14="http://schemas.microsoft.com/office/powerpoint/2010/main" val="10882778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1AA04D-8BDD-4DAE-A556-4BD4F75D4D98}"/>
              </a:ext>
            </a:extLst>
          </p:cNvPr>
          <p:cNvSpPr>
            <a:spLocks noGrp="1"/>
          </p:cNvSpPr>
          <p:nvPr>
            <p:ph type="title"/>
          </p:nvPr>
        </p:nvSpPr>
        <p:spPr/>
        <p:txBody>
          <a:bodyPr/>
          <a:lstStyle/>
          <a:p>
            <a:pPr algn="r"/>
            <a:r>
              <a:rPr lang="fa-IR" dirty="0"/>
              <a:t>ریز مغذیها و ویتامین های محلول در آب  </a:t>
            </a:r>
            <a:endParaRPr lang="en-US" dirty="0"/>
          </a:p>
        </p:txBody>
      </p:sp>
      <p:sp>
        <p:nvSpPr>
          <p:cNvPr id="3" name="Content Placeholder 2">
            <a:extLst>
              <a:ext uri="{FF2B5EF4-FFF2-40B4-BE49-F238E27FC236}">
                <a16:creationId xmlns:a16="http://schemas.microsoft.com/office/drawing/2014/main" id="{7BF69368-45B5-4045-B69E-B325DAA218FF}"/>
              </a:ext>
            </a:extLst>
          </p:cNvPr>
          <p:cNvSpPr>
            <a:spLocks noGrp="1"/>
          </p:cNvSpPr>
          <p:nvPr>
            <p:ph idx="1"/>
          </p:nvPr>
        </p:nvSpPr>
        <p:spPr/>
        <p:txBody>
          <a:bodyPr>
            <a:normAutofit/>
          </a:bodyPr>
          <a:lstStyle/>
          <a:p>
            <a:pPr algn="r" rtl="1">
              <a:buFont typeface="Wingdings" panose="05000000000000000000" pitchFamily="2" charset="2"/>
              <a:buChar char="Ø"/>
            </a:pPr>
            <a:r>
              <a:rPr lang="fa-IR" sz="2800" dirty="0"/>
              <a:t>در بیماران </a:t>
            </a:r>
            <a:r>
              <a:rPr lang="en-US" sz="2800" dirty="0"/>
              <a:t>ICU </a:t>
            </a:r>
            <a:r>
              <a:rPr lang="fa-IR" sz="2800" dirty="0"/>
              <a:t>مبتلا به </a:t>
            </a:r>
            <a:r>
              <a:rPr lang="en-US" sz="2800" dirty="0"/>
              <a:t>AKI ، </a:t>
            </a:r>
            <a:r>
              <a:rPr lang="fa-IR" sz="2800" dirty="0"/>
              <a:t>سطح پلاسما ویتامین های محلول در آب ، مانند ویتامین گروه </a:t>
            </a:r>
            <a:r>
              <a:rPr lang="en-US" sz="2800" dirty="0"/>
              <a:t>C، </a:t>
            </a:r>
            <a:r>
              <a:rPr lang="fa-IR" sz="2800" dirty="0"/>
              <a:t>تیامین و اسید فولیک ، ممکن است کمتر از حد نرمال باشد ، که علت اصلی آن تلفاتی است که از طریق مدار خارج از بدن اتفاق می افتد. </a:t>
            </a:r>
          </a:p>
          <a:p>
            <a:pPr algn="r" rtl="1">
              <a:buFont typeface="Wingdings" panose="05000000000000000000" pitchFamily="2" charset="2"/>
              <a:buChar char="Ø"/>
            </a:pPr>
            <a:r>
              <a:rPr lang="fa-IR" sz="2800" dirty="0"/>
              <a:t> تجویز ویتامین  </a:t>
            </a:r>
            <a:r>
              <a:rPr lang="en-US" sz="2800" dirty="0"/>
              <a:t>C </a:t>
            </a:r>
            <a:r>
              <a:rPr lang="fa-IR" sz="2800" dirty="0"/>
              <a:t>معمولاً نباید بیش از 50-100 میلی گرم در روز باشد ، زیرا مصرف مکمل نامناسب ممکن است منجر به اگزالاتوری ثانویه  و خطر سنگ کلیه می شود.</a:t>
            </a:r>
          </a:p>
          <a:p>
            <a:pPr algn="r" rtl="1">
              <a:buFont typeface="Wingdings" panose="05000000000000000000" pitchFamily="2" charset="2"/>
              <a:buChar char="Ø"/>
            </a:pPr>
            <a:endParaRPr lang="en-US" sz="2800" dirty="0"/>
          </a:p>
        </p:txBody>
      </p:sp>
    </p:spTree>
    <p:extLst>
      <p:ext uri="{BB962C8B-B14F-4D97-AF65-F5344CB8AC3E}">
        <p14:creationId xmlns:p14="http://schemas.microsoft.com/office/powerpoint/2010/main" val="2017404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C01470-BBE5-4F39-B55B-039302A356E2}"/>
              </a:ext>
            </a:extLst>
          </p:cNvPr>
          <p:cNvSpPr>
            <a:spLocks noGrp="1"/>
          </p:cNvSpPr>
          <p:nvPr>
            <p:ph type="title"/>
          </p:nvPr>
        </p:nvSpPr>
        <p:spPr/>
        <p:txBody>
          <a:bodyPr/>
          <a:lstStyle/>
          <a:p>
            <a:pPr algn="r"/>
            <a:r>
              <a:rPr lang="fa-IR" dirty="0"/>
              <a:t>ویتامین های محلول در چربی </a:t>
            </a:r>
            <a:endParaRPr lang="en-US" dirty="0"/>
          </a:p>
        </p:txBody>
      </p:sp>
      <p:sp>
        <p:nvSpPr>
          <p:cNvPr id="3" name="Content Placeholder 2">
            <a:extLst>
              <a:ext uri="{FF2B5EF4-FFF2-40B4-BE49-F238E27FC236}">
                <a16:creationId xmlns:a16="http://schemas.microsoft.com/office/drawing/2014/main" id="{E7387CF9-8760-4F8A-83DA-DBEA8310C5B5}"/>
              </a:ext>
            </a:extLst>
          </p:cNvPr>
          <p:cNvSpPr>
            <a:spLocks noGrp="1"/>
          </p:cNvSpPr>
          <p:nvPr>
            <p:ph idx="1"/>
          </p:nvPr>
        </p:nvSpPr>
        <p:spPr/>
        <p:txBody>
          <a:bodyPr>
            <a:normAutofit/>
          </a:bodyPr>
          <a:lstStyle/>
          <a:p>
            <a:pPr algn="r" rtl="1">
              <a:buFont typeface="Wingdings" panose="05000000000000000000" pitchFamily="2" charset="2"/>
              <a:buChar char="Ø"/>
            </a:pPr>
            <a:r>
              <a:rPr lang="fa-IR" sz="2400" dirty="0"/>
              <a:t>عالی سازی ویتامین </a:t>
            </a:r>
            <a:r>
              <a:rPr lang="en-US" sz="2400" dirty="0"/>
              <a:t> D3 </a:t>
            </a:r>
            <a:r>
              <a:rPr lang="fa-IR" sz="2400" dirty="0"/>
              <a:t>در </a:t>
            </a:r>
            <a:r>
              <a:rPr lang="en-US" sz="2400" dirty="0"/>
              <a:t> AKI </a:t>
            </a:r>
            <a:r>
              <a:rPr lang="fa-IR" sz="2400" dirty="0"/>
              <a:t>مختل می شود. </a:t>
            </a:r>
          </a:p>
          <a:p>
            <a:pPr algn="r" rtl="1">
              <a:buFont typeface="Wingdings" panose="05000000000000000000" pitchFamily="2" charset="2"/>
              <a:buChar char="Ø"/>
            </a:pPr>
            <a:r>
              <a:rPr lang="fa-IR" sz="2400" dirty="0"/>
              <a:t>هیچ نوع مکمل ویتامین محلول در چربی معمولاً در </a:t>
            </a:r>
            <a:r>
              <a:rPr lang="en-US" sz="2400" dirty="0"/>
              <a:t>AKI </a:t>
            </a:r>
            <a:r>
              <a:rPr lang="fa-IR" sz="2400" dirty="0"/>
              <a:t>لازم نیست مگر کمبود آن در آزمایش بیمار به اثبات برسد.</a:t>
            </a:r>
          </a:p>
        </p:txBody>
      </p:sp>
    </p:spTree>
    <p:extLst>
      <p:ext uri="{BB962C8B-B14F-4D97-AF65-F5344CB8AC3E}">
        <p14:creationId xmlns:p14="http://schemas.microsoft.com/office/powerpoint/2010/main" val="18773111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1ADD95-591F-43AC-B916-45558791FEB0}"/>
              </a:ext>
            </a:extLst>
          </p:cNvPr>
          <p:cNvSpPr>
            <a:spLocks noGrp="1"/>
          </p:cNvSpPr>
          <p:nvPr>
            <p:ph type="title"/>
          </p:nvPr>
        </p:nvSpPr>
        <p:spPr/>
        <p:txBody>
          <a:bodyPr/>
          <a:lstStyle/>
          <a:p>
            <a:pPr algn="r"/>
            <a:r>
              <a:rPr lang="fa-IR" dirty="0"/>
              <a:t>هدف حمایت تغذیه ای </a:t>
            </a:r>
            <a:endParaRPr lang="en-US" dirty="0"/>
          </a:p>
        </p:txBody>
      </p:sp>
      <p:sp>
        <p:nvSpPr>
          <p:cNvPr id="3" name="Content Placeholder 2">
            <a:extLst>
              <a:ext uri="{FF2B5EF4-FFF2-40B4-BE49-F238E27FC236}">
                <a16:creationId xmlns:a16="http://schemas.microsoft.com/office/drawing/2014/main" id="{AF722825-C479-4FB6-A16C-4C5D9146D3DD}"/>
              </a:ext>
            </a:extLst>
          </p:cNvPr>
          <p:cNvSpPr>
            <a:spLocks noGrp="1"/>
          </p:cNvSpPr>
          <p:nvPr>
            <p:ph idx="1"/>
          </p:nvPr>
        </p:nvSpPr>
        <p:spPr/>
        <p:txBody>
          <a:bodyPr/>
          <a:lstStyle/>
          <a:p>
            <a:pPr algn="r" rtl="1">
              <a:buFont typeface="Wingdings" panose="05000000000000000000" pitchFamily="2" charset="2"/>
              <a:buChar char="Ø"/>
            </a:pPr>
            <a:r>
              <a:rPr lang="fa-IR" dirty="0"/>
              <a:t>اهداف اصلی حمایت از تغذیه در </a:t>
            </a:r>
            <a:r>
              <a:rPr lang="en-US" dirty="0"/>
              <a:t>AKI ، </a:t>
            </a:r>
            <a:r>
              <a:rPr lang="fa-IR" dirty="0"/>
              <a:t>با اهداف مورد استفاده در سایر بیماران </a:t>
            </a:r>
            <a:r>
              <a:rPr lang="fa-IR" dirty="0" err="1"/>
              <a:t>کاتابولیک</a:t>
            </a:r>
            <a:r>
              <a:rPr lang="fa-IR" dirty="0"/>
              <a:t> که به شدت بیمار هستند تفاوتی ندارد:</a:t>
            </a:r>
            <a:endParaRPr lang="en-US" dirty="0"/>
          </a:p>
          <a:p>
            <a:pPr algn="r" rtl="1">
              <a:buFont typeface="Wingdings" panose="05000000000000000000" pitchFamily="2" charset="2"/>
              <a:buChar char="Ø"/>
            </a:pPr>
            <a:r>
              <a:rPr lang="fa-IR" dirty="0"/>
              <a:t> به عنوان مثال ، اطمینان از انتقال انرژی و پروتئین در مقادیری برای جلوگیری از هدر رفتن انرژی پروتئین ، حفظ توده بدون چربی بدن و مواد مغذی، برای جلوگیری از اختلالات بیشتر متابولیکی و عوارض ، بهبود زخم ، حمایت از عملکرد سیستم ایمنی بدن و کاهش مرگ و میرضروری است.</a:t>
            </a:r>
          </a:p>
          <a:p>
            <a:pPr algn="r" rtl="1">
              <a:buFont typeface="Wingdings" panose="05000000000000000000" pitchFamily="2" charset="2"/>
              <a:buChar char="Ø"/>
            </a:pPr>
            <a:r>
              <a:rPr lang="fa-IR" dirty="0"/>
              <a:t>تنها چیزی که با حمایت تغذیه ای به دست می آید کاهش سرعت از بین رفتن عضلات و حفظ توده های بدون چربی تا حد ممکن است. هنگامی که محرک های کاتابولیکی برطرف شده با ترکیبی از غذا و فعالیت بدنی می توان عضله را برای بازسازی تحریک کرد ، بیمار لاغر با تعادل نیتروژن مثبت باید در انتظار بهبودی باشد.</a:t>
            </a:r>
            <a:endParaRPr lang="en-US" dirty="0"/>
          </a:p>
        </p:txBody>
      </p:sp>
    </p:spTree>
    <p:extLst>
      <p:ext uri="{BB962C8B-B14F-4D97-AF65-F5344CB8AC3E}">
        <p14:creationId xmlns:p14="http://schemas.microsoft.com/office/powerpoint/2010/main" val="33476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CBB73-EA5F-4162-A39A-D5CDBFE8CB9D}"/>
              </a:ext>
            </a:extLst>
          </p:cNvPr>
          <p:cNvSpPr>
            <a:spLocks noGrp="1"/>
          </p:cNvSpPr>
          <p:nvPr>
            <p:ph type="title"/>
          </p:nvPr>
        </p:nvSpPr>
        <p:spPr/>
        <p:txBody>
          <a:bodyPr/>
          <a:lstStyle/>
          <a:p>
            <a:pPr algn="ctr"/>
            <a:r>
              <a:rPr lang="fa-IR" dirty="0"/>
              <a:t>نحوه تغذیه </a:t>
            </a:r>
            <a:endParaRPr lang="en-US" dirty="0"/>
          </a:p>
        </p:txBody>
      </p:sp>
      <p:sp>
        <p:nvSpPr>
          <p:cNvPr id="3" name="Content Placeholder 2">
            <a:extLst>
              <a:ext uri="{FF2B5EF4-FFF2-40B4-BE49-F238E27FC236}">
                <a16:creationId xmlns:a16="http://schemas.microsoft.com/office/drawing/2014/main" id="{464B8BDB-9193-4EFF-B326-97A718774186}"/>
              </a:ext>
            </a:extLst>
          </p:cNvPr>
          <p:cNvSpPr>
            <a:spLocks noGrp="1"/>
          </p:cNvSpPr>
          <p:nvPr>
            <p:ph idx="1"/>
          </p:nvPr>
        </p:nvSpPr>
        <p:spPr/>
        <p:txBody>
          <a:bodyPr>
            <a:normAutofit/>
          </a:bodyPr>
          <a:lstStyle/>
          <a:p>
            <a:pPr algn="r" rtl="1">
              <a:buFont typeface="Wingdings" panose="05000000000000000000" pitchFamily="2" charset="2"/>
              <a:buChar char="Ø"/>
            </a:pPr>
            <a:r>
              <a:rPr lang="fa-IR" sz="2400" dirty="0"/>
              <a:t>بیشتر مطالعات منتشر شده در مورد تأثیر حمایت تغذیه ای با استفاده از مسیر تزریقی یا پرانترال است ولی تعیین مسیر تغذیه بیشتر از عملکرد </a:t>
            </a:r>
            <a:r>
              <a:rPr lang="en-US" sz="2400" dirty="0"/>
              <a:t>AKI </a:t>
            </a:r>
            <a:r>
              <a:rPr lang="fa-IR" sz="2400" dirty="0"/>
              <a:t> به عملکرد </a:t>
            </a:r>
            <a:r>
              <a:rPr lang="en-US" sz="2400" dirty="0"/>
              <a:t>GI </a:t>
            </a:r>
            <a:r>
              <a:rPr lang="fa-IR" sz="2400" dirty="0"/>
              <a:t>بستگی دارد.</a:t>
            </a:r>
            <a:endParaRPr lang="en-US" sz="2400" dirty="0"/>
          </a:p>
          <a:p>
            <a:pPr algn="r" rtl="1">
              <a:buFont typeface="Wingdings" panose="05000000000000000000" pitchFamily="2" charset="2"/>
              <a:buChar char="Ø"/>
            </a:pPr>
            <a:r>
              <a:rPr lang="en-US" sz="2400" dirty="0"/>
              <a:t>AKI </a:t>
            </a:r>
            <a:r>
              <a:rPr lang="fa-IR" sz="2400" dirty="0"/>
              <a:t>یک عامل خطر کاملاً مشخص برای خونریزی دستگاه گوارش فوقانی است.</a:t>
            </a:r>
            <a:endParaRPr lang="en-US" sz="2400" dirty="0"/>
          </a:p>
          <a:p>
            <a:pPr algn="r" rtl="1">
              <a:buFont typeface="Wingdings" panose="05000000000000000000" pitchFamily="2" charset="2"/>
              <a:buChar char="Ø"/>
            </a:pPr>
            <a:r>
              <a:rPr lang="fa-IR" sz="2400" dirty="0"/>
              <a:t>حجم بالای باقیمانده معده در بیماران مبتلا به </a:t>
            </a:r>
            <a:r>
              <a:rPr lang="en-US" sz="2400" dirty="0"/>
              <a:t>AKI </a:t>
            </a:r>
            <a:r>
              <a:rPr lang="fa-IR" sz="2400" dirty="0"/>
              <a:t>در مقایسه با بیماران دارای عملکرد طبیعی بیشتر بود یعنی عدم تحمل روده ای در بیماران حاد کلیوی بیشتر است، اما به طور کلی مسیر روده ای ایمن تر از پرانترال یا وریدی است.</a:t>
            </a:r>
            <a:endParaRPr lang="en-US" sz="2400" dirty="0"/>
          </a:p>
          <a:p>
            <a:pPr algn="r" rtl="1">
              <a:buFont typeface="Wingdings" panose="05000000000000000000" pitchFamily="2" charset="2"/>
              <a:buChar char="Ø"/>
            </a:pPr>
            <a:r>
              <a:rPr lang="fa-IR" sz="2400" dirty="0"/>
              <a:t>در یک مطالعه بر روی بیماران مبتلا به </a:t>
            </a:r>
            <a:r>
              <a:rPr lang="en-US" sz="2400" dirty="0"/>
              <a:t>AKI </a:t>
            </a:r>
            <a:r>
              <a:rPr lang="fa-IR" sz="2400" dirty="0"/>
              <a:t>در </a:t>
            </a:r>
            <a:r>
              <a:rPr lang="en-US" sz="2400" dirty="0"/>
              <a:t>ICU ، </a:t>
            </a:r>
            <a:r>
              <a:rPr lang="fa-IR" sz="2400" dirty="0"/>
              <a:t>ترکیبی از تغذیه روده ای و تزریقی در اکثر موارد امکان پشتیبانی موفقیت آمیز تغذیه ای را فراهم می کند.</a:t>
            </a:r>
            <a:endParaRPr lang="en-US" sz="2400" dirty="0"/>
          </a:p>
        </p:txBody>
      </p:sp>
    </p:spTree>
    <p:extLst>
      <p:ext uri="{BB962C8B-B14F-4D97-AF65-F5344CB8AC3E}">
        <p14:creationId xmlns:p14="http://schemas.microsoft.com/office/powerpoint/2010/main" val="1805029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883A1A-5D5B-4DC0-8535-D88077162012}"/>
              </a:ext>
            </a:extLst>
          </p:cNvPr>
          <p:cNvSpPr>
            <a:spLocks noGrp="1"/>
          </p:cNvSpPr>
          <p:nvPr>
            <p:ph type="title"/>
          </p:nvPr>
        </p:nvSpPr>
        <p:spPr/>
        <p:txBody>
          <a:bodyPr/>
          <a:lstStyle/>
          <a:p>
            <a:pPr algn="ctr"/>
            <a:r>
              <a:rPr lang="fa-IR" dirty="0"/>
              <a:t>خلاصه </a:t>
            </a:r>
            <a:endParaRPr lang="en-US" dirty="0"/>
          </a:p>
        </p:txBody>
      </p:sp>
      <p:sp>
        <p:nvSpPr>
          <p:cNvPr id="3" name="Content Placeholder 2">
            <a:extLst>
              <a:ext uri="{FF2B5EF4-FFF2-40B4-BE49-F238E27FC236}">
                <a16:creationId xmlns:a16="http://schemas.microsoft.com/office/drawing/2014/main" id="{4F177F95-C620-4B2A-9C13-3322E5475A7E}"/>
              </a:ext>
            </a:extLst>
          </p:cNvPr>
          <p:cNvSpPr>
            <a:spLocks noGrp="1"/>
          </p:cNvSpPr>
          <p:nvPr>
            <p:ph idx="1"/>
          </p:nvPr>
        </p:nvSpPr>
        <p:spPr/>
        <p:txBody>
          <a:bodyPr>
            <a:normAutofit lnSpcReduction="10000"/>
          </a:bodyPr>
          <a:lstStyle/>
          <a:p>
            <a:pPr algn="r" rtl="1">
              <a:buFont typeface="Arial" panose="020B0604020202020204" pitchFamily="34" charset="0"/>
              <a:buChar char="•"/>
            </a:pPr>
            <a:r>
              <a:rPr lang="en-US" sz="3200" dirty="0">
                <a:cs typeface="B Zar" panose="00000400000000000000" pitchFamily="2" charset="-78"/>
              </a:rPr>
              <a:t> </a:t>
            </a:r>
            <a:r>
              <a:rPr lang="en-US" sz="3200" dirty="0">
                <a:cs typeface="B Nazanin" panose="00000400000000000000" pitchFamily="2" charset="-78"/>
              </a:rPr>
              <a:t>AKI </a:t>
            </a:r>
            <a:r>
              <a:rPr lang="fa-IR" sz="3200" dirty="0">
                <a:cs typeface="B Nazanin" panose="00000400000000000000" pitchFamily="2" charset="-78"/>
              </a:rPr>
              <a:t>با باید حداقل 1.5 گرم در کیلوگرم در روز پروتئین دریافت کنند تا پروتئین از دست رفته در دیالیز جبران شود.</a:t>
            </a:r>
          </a:p>
          <a:p>
            <a:pPr algn="r" rtl="1">
              <a:buFont typeface="Arial" panose="020B0604020202020204" pitchFamily="34" charset="0"/>
              <a:buChar char="•"/>
            </a:pPr>
            <a:r>
              <a:rPr lang="fa-IR" sz="3200" dirty="0" err="1">
                <a:cs typeface="B Nazanin" panose="00000400000000000000" pitchFamily="2" charset="-78"/>
              </a:rPr>
              <a:t>نياز</a:t>
            </a:r>
            <a:r>
              <a:rPr lang="fa-IR" sz="3200" dirty="0">
                <a:cs typeface="B Nazanin" panose="00000400000000000000" pitchFamily="2" charset="-78"/>
              </a:rPr>
              <a:t> به </a:t>
            </a:r>
            <a:r>
              <a:rPr lang="fa-IR" sz="3200" dirty="0" err="1">
                <a:cs typeface="B Nazanin" panose="00000400000000000000" pitchFamily="2" charset="-78"/>
              </a:rPr>
              <a:t>انرژي</a:t>
            </a:r>
            <a:r>
              <a:rPr lang="fa-IR" sz="3200" dirty="0">
                <a:cs typeface="B Nazanin" panose="00000400000000000000" pitchFamily="2" charset="-78"/>
              </a:rPr>
              <a:t> را </a:t>
            </a:r>
            <a:r>
              <a:rPr lang="fa-IR" sz="3200" dirty="0" err="1">
                <a:cs typeface="B Nazanin" panose="00000400000000000000" pitchFamily="2" charset="-78"/>
              </a:rPr>
              <a:t>ترجيحاً</a:t>
            </a:r>
            <a:r>
              <a:rPr lang="fa-IR" sz="3200" dirty="0">
                <a:cs typeface="B Nazanin" panose="00000400000000000000" pitchFamily="2" charset="-78"/>
              </a:rPr>
              <a:t> </a:t>
            </a:r>
            <a:r>
              <a:rPr lang="fa-IR" sz="3200" dirty="0" err="1">
                <a:cs typeface="B Nazanin" panose="00000400000000000000" pitchFamily="2" charset="-78"/>
              </a:rPr>
              <a:t>بايد</a:t>
            </a:r>
            <a:r>
              <a:rPr lang="fa-IR" sz="3200" dirty="0">
                <a:cs typeface="B Nazanin" panose="00000400000000000000" pitchFamily="2" charset="-78"/>
              </a:rPr>
              <a:t> از </a:t>
            </a:r>
            <a:r>
              <a:rPr lang="fa-IR" sz="3200" dirty="0" err="1">
                <a:cs typeface="B Nazanin" panose="00000400000000000000" pitchFamily="2" charset="-78"/>
              </a:rPr>
              <a:t>طريق</a:t>
            </a:r>
            <a:r>
              <a:rPr lang="fa-IR" sz="3200" dirty="0">
                <a:cs typeface="B Nazanin" panose="00000400000000000000" pitchFamily="2" charset="-78"/>
              </a:rPr>
              <a:t> </a:t>
            </a:r>
            <a:r>
              <a:rPr lang="fa-IR" sz="3200" dirty="0" err="1">
                <a:cs typeface="B Nazanin" panose="00000400000000000000" pitchFamily="2" charset="-78"/>
              </a:rPr>
              <a:t>كالريمتري</a:t>
            </a:r>
            <a:r>
              <a:rPr lang="fa-IR" sz="3200" dirty="0">
                <a:cs typeface="B Nazanin" panose="00000400000000000000" pitchFamily="2" charset="-78"/>
              </a:rPr>
              <a:t> </a:t>
            </a:r>
            <a:r>
              <a:rPr lang="fa-IR" sz="3200" dirty="0" err="1">
                <a:cs typeface="B Nazanin" panose="00000400000000000000" pitchFamily="2" charset="-78"/>
              </a:rPr>
              <a:t>غيرمستقيم</a:t>
            </a:r>
            <a:r>
              <a:rPr lang="fa-IR" sz="3200" dirty="0">
                <a:cs typeface="B Nazanin" panose="00000400000000000000" pitchFamily="2" charset="-78"/>
              </a:rPr>
              <a:t> اندازه </a:t>
            </a:r>
            <a:r>
              <a:rPr lang="fa-IR" sz="3200" dirty="0" err="1">
                <a:cs typeface="B Nazanin" panose="00000400000000000000" pitchFamily="2" charset="-78"/>
              </a:rPr>
              <a:t>گيري</a:t>
            </a:r>
            <a:r>
              <a:rPr lang="fa-IR" sz="3200" dirty="0">
                <a:cs typeface="B Nazanin" panose="00000400000000000000" pitchFamily="2" charset="-78"/>
              </a:rPr>
              <a:t> </a:t>
            </a:r>
            <a:r>
              <a:rPr lang="fa-IR" sz="3200" dirty="0" err="1">
                <a:cs typeface="B Nazanin" panose="00000400000000000000" pitchFamily="2" charset="-78"/>
              </a:rPr>
              <a:t>كرد</a:t>
            </a:r>
            <a:r>
              <a:rPr lang="fa-IR" sz="3200" dirty="0">
                <a:cs typeface="B Nazanin" panose="00000400000000000000" pitchFamily="2" charset="-78"/>
              </a:rPr>
              <a:t> ، اما در </a:t>
            </a:r>
            <a:r>
              <a:rPr lang="fa-IR" sz="3200" dirty="0" err="1">
                <a:cs typeface="B Nazanin" panose="00000400000000000000" pitchFamily="2" charset="-78"/>
              </a:rPr>
              <a:t>غياب</a:t>
            </a:r>
            <a:r>
              <a:rPr lang="fa-IR" sz="3200" dirty="0">
                <a:cs typeface="B Nazanin" panose="00000400000000000000" pitchFamily="2" charset="-78"/>
              </a:rPr>
              <a:t> </a:t>
            </a:r>
            <a:r>
              <a:rPr lang="fa-IR" sz="3200" dirty="0" err="1">
                <a:cs typeface="B Nazanin" panose="00000400000000000000" pitchFamily="2" charset="-78"/>
              </a:rPr>
              <a:t>اين</a:t>
            </a:r>
            <a:r>
              <a:rPr lang="fa-IR" sz="3200" dirty="0">
                <a:cs typeface="B Nazanin" panose="00000400000000000000" pitchFamily="2" charset="-78"/>
              </a:rPr>
              <a:t> </a:t>
            </a:r>
            <a:r>
              <a:rPr lang="fa-IR" sz="3200" dirty="0" err="1">
                <a:cs typeface="B Nazanin" panose="00000400000000000000" pitchFamily="2" charset="-78"/>
              </a:rPr>
              <a:t>تكنيك</a:t>
            </a:r>
            <a:r>
              <a:rPr lang="fa-IR" sz="3200" dirty="0">
                <a:cs typeface="B Nazanin" panose="00000400000000000000" pitchFamily="2" charset="-78"/>
              </a:rPr>
              <a:t> ، </a:t>
            </a:r>
            <a:r>
              <a:rPr lang="fa-IR" sz="3200" dirty="0" err="1">
                <a:cs typeface="B Nazanin" panose="00000400000000000000" pitchFamily="2" charset="-78"/>
              </a:rPr>
              <a:t>دريافت</a:t>
            </a:r>
            <a:r>
              <a:rPr lang="fa-IR" sz="3200" dirty="0">
                <a:cs typeface="B Nazanin" panose="00000400000000000000" pitchFamily="2" charset="-78"/>
              </a:rPr>
              <a:t> </a:t>
            </a:r>
            <a:r>
              <a:rPr lang="fa-IR" sz="3200" dirty="0" err="1">
                <a:cs typeface="B Nazanin" panose="00000400000000000000" pitchFamily="2" charset="-78"/>
              </a:rPr>
              <a:t>انرژي</a:t>
            </a:r>
            <a:r>
              <a:rPr lang="fa-IR" sz="3200" dirty="0">
                <a:cs typeface="B Nazanin" panose="00000400000000000000" pitchFamily="2" charset="-78"/>
              </a:rPr>
              <a:t> </a:t>
            </a:r>
            <a:r>
              <a:rPr lang="fa-IR" sz="3200" dirty="0" err="1">
                <a:cs typeface="B Nazanin" panose="00000400000000000000" pitchFamily="2" charset="-78"/>
              </a:rPr>
              <a:t>بايد</a:t>
            </a:r>
            <a:r>
              <a:rPr lang="fa-IR" sz="3200" dirty="0">
                <a:cs typeface="B Nazanin" panose="00000400000000000000" pitchFamily="2" charset="-78"/>
              </a:rPr>
              <a:t> از 20-30 </a:t>
            </a:r>
            <a:r>
              <a:rPr lang="fa-IR" sz="3200" dirty="0" err="1">
                <a:cs typeface="B Nazanin" panose="00000400000000000000" pitchFamily="2" charset="-78"/>
              </a:rPr>
              <a:t>كيلوكالري</a:t>
            </a:r>
            <a:r>
              <a:rPr lang="fa-IR" sz="3200" dirty="0">
                <a:cs typeface="B Nazanin" panose="00000400000000000000" pitchFamily="2" charset="-78"/>
              </a:rPr>
              <a:t> بر </a:t>
            </a:r>
            <a:r>
              <a:rPr lang="fa-IR" sz="3200" dirty="0" err="1">
                <a:cs typeface="B Nazanin" panose="00000400000000000000" pitchFamily="2" charset="-78"/>
              </a:rPr>
              <a:t>كيلوگرم</a:t>
            </a:r>
            <a:r>
              <a:rPr lang="fa-IR" sz="3200" dirty="0">
                <a:cs typeface="B Nazanin" panose="00000400000000000000" pitchFamily="2" charset="-78"/>
              </a:rPr>
              <a:t> در </a:t>
            </a:r>
            <a:r>
              <a:rPr lang="fa-IR" sz="3200" dirty="0" err="1">
                <a:cs typeface="B Nazanin" panose="00000400000000000000" pitchFamily="2" charset="-78"/>
              </a:rPr>
              <a:t>روزاست</a:t>
            </a:r>
            <a:r>
              <a:rPr lang="fa-IR" sz="3200" dirty="0">
                <a:cs typeface="B Nazanin" panose="00000400000000000000" pitchFamily="2" charset="-78"/>
              </a:rPr>
              <a:t>.</a:t>
            </a:r>
          </a:p>
          <a:p>
            <a:pPr algn="r" rtl="1">
              <a:buFont typeface="Arial" panose="020B0604020202020204" pitchFamily="34" charset="0"/>
              <a:buChar char="•"/>
            </a:pPr>
            <a:r>
              <a:rPr lang="fa-IR" sz="3200" dirty="0">
                <a:cs typeface="B Nazanin" panose="00000400000000000000" pitchFamily="2" charset="-78"/>
              </a:rPr>
              <a:t>  حداقل 30-35٪ از </a:t>
            </a:r>
            <a:r>
              <a:rPr lang="fa-IR" sz="3200" dirty="0" err="1">
                <a:cs typeface="B Nazanin" panose="00000400000000000000" pitchFamily="2" charset="-78"/>
              </a:rPr>
              <a:t>ليپيد</a:t>
            </a:r>
            <a:r>
              <a:rPr lang="fa-IR" sz="3200" dirty="0">
                <a:cs typeface="B Nazanin" panose="00000400000000000000" pitchFamily="2" charset="-78"/>
              </a:rPr>
              <a:t> باشد.</a:t>
            </a:r>
          </a:p>
          <a:p>
            <a:pPr algn="r" rtl="1">
              <a:buFont typeface="Arial" panose="020B0604020202020204" pitchFamily="34" charset="0"/>
              <a:buChar char="•"/>
            </a:pPr>
            <a:r>
              <a:rPr lang="fa-IR" sz="3200" dirty="0">
                <a:cs typeface="B Nazanin" panose="00000400000000000000" pitchFamily="2" charset="-78"/>
              </a:rPr>
              <a:t> برای حمایت از تغذیه ، مسیر روده ای ترجیح داده می شود ، اگرچه اغلب برای تأمین نیازهای تغذیه ای نیاز به تکمیل مسیر تزریقی است. </a:t>
            </a:r>
            <a:endParaRPr lang="en-US" sz="3200" dirty="0">
              <a:cs typeface="B Nazanin" panose="00000400000000000000" pitchFamily="2" charset="-78"/>
            </a:endParaRPr>
          </a:p>
        </p:txBody>
      </p:sp>
    </p:spTree>
    <p:extLst>
      <p:ext uri="{BB962C8B-B14F-4D97-AF65-F5344CB8AC3E}">
        <p14:creationId xmlns:p14="http://schemas.microsoft.com/office/powerpoint/2010/main" val="11524974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34F754-CE70-4F9B-8991-08454428E051}"/>
              </a:ext>
            </a:extLst>
          </p:cNvPr>
          <p:cNvSpPr>
            <a:spLocks noGrp="1"/>
          </p:cNvSpPr>
          <p:nvPr>
            <p:ph type="title"/>
          </p:nvPr>
        </p:nvSpPr>
        <p:spPr/>
        <p:txBody>
          <a:bodyPr/>
          <a:lstStyle/>
          <a:p>
            <a:pPr algn="ctr" rtl="1"/>
            <a:r>
              <a:rPr lang="fa-IR" dirty="0"/>
              <a:t>کمبود پروتئین انرژی در </a:t>
            </a:r>
            <a:r>
              <a:rPr lang="en-US" dirty="0"/>
              <a:t>CKD</a:t>
            </a:r>
          </a:p>
        </p:txBody>
      </p:sp>
      <p:sp>
        <p:nvSpPr>
          <p:cNvPr id="3" name="Content Placeholder 2">
            <a:extLst>
              <a:ext uri="{FF2B5EF4-FFF2-40B4-BE49-F238E27FC236}">
                <a16:creationId xmlns:a16="http://schemas.microsoft.com/office/drawing/2014/main" id="{C4409BC8-9AD4-46DF-9EF1-92339191823C}"/>
              </a:ext>
            </a:extLst>
          </p:cNvPr>
          <p:cNvSpPr>
            <a:spLocks noGrp="1"/>
          </p:cNvSpPr>
          <p:nvPr>
            <p:ph idx="1"/>
          </p:nvPr>
        </p:nvSpPr>
        <p:spPr/>
        <p:txBody>
          <a:bodyPr>
            <a:normAutofit/>
          </a:bodyPr>
          <a:lstStyle/>
          <a:p>
            <a:pPr algn="r" rtl="1">
              <a:buFont typeface="Wingdings" panose="05000000000000000000" pitchFamily="2" charset="2"/>
              <a:buChar char="Ø"/>
            </a:pPr>
            <a:r>
              <a:rPr lang="fa-IR" sz="2400" dirty="0"/>
              <a:t>شیوع </a:t>
            </a:r>
            <a:r>
              <a:rPr lang="en-US" sz="2400" dirty="0"/>
              <a:t>PEW </a:t>
            </a:r>
            <a:r>
              <a:rPr lang="fa-IR" sz="2400" dirty="0"/>
              <a:t>در بیماران کلیوی مبتلا به بیماری کلیوی پیشرفته 40٪ را نشان داد.</a:t>
            </a:r>
          </a:p>
          <a:p>
            <a:pPr algn="r" rtl="1">
              <a:buFont typeface="Wingdings" panose="05000000000000000000" pitchFamily="2" charset="2"/>
              <a:buChar char="Ø"/>
            </a:pPr>
            <a:r>
              <a:rPr lang="fa-IR" sz="2400" dirty="0"/>
              <a:t>سطح آلبومین &lt;30 گرم در لیتر با بدترین پیش آگهی همراه است.</a:t>
            </a:r>
          </a:p>
          <a:p>
            <a:pPr algn="r" rtl="1">
              <a:buFont typeface="Wingdings" panose="05000000000000000000" pitchFamily="2" charset="2"/>
              <a:buChar char="Ø"/>
            </a:pPr>
            <a:r>
              <a:rPr lang="fa-IR" sz="2400" dirty="0"/>
              <a:t>در بسیاری از بیماران مبتلا به </a:t>
            </a:r>
            <a:r>
              <a:rPr lang="en-US" sz="2400" dirty="0"/>
              <a:t>CKD ، </a:t>
            </a:r>
            <a:r>
              <a:rPr lang="fa-IR" sz="2400" dirty="0"/>
              <a:t>دلیل اصلی </a:t>
            </a:r>
            <a:r>
              <a:rPr lang="en-US" sz="2400" dirty="0"/>
              <a:t>PEW </a:t>
            </a:r>
            <a:r>
              <a:rPr lang="fa-IR" sz="2400" dirty="0"/>
              <a:t>التهاب مزمن است و گزینه های درمانی باید محدود کردن یا حتی از بین بردن التهاب باشد</a:t>
            </a:r>
            <a:r>
              <a:rPr lang="en-US" sz="2400" dirty="0"/>
              <a:t>.</a:t>
            </a:r>
          </a:p>
        </p:txBody>
      </p:sp>
    </p:spTree>
    <p:extLst>
      <p:ext uri="{BB962C8B-B14F-4D97-AF65-F5344CB8AC3E}">
        <p14:creationId xmlns:p14="http://schemas.microsoft.com/office/powerpoint/2010/main" val="32010954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3EB1FE-5232-4958-B33C-E241542DEDCC}"/>
              </a:ext>
            </a:extLst>
          </p:cNvPr>
          <p:cNvSpPr>
            <a:spLocks noGrp="1"/>
          </p:cNvSpPr>
          <p:nvPr>
            <p:ph type="title"/>
          </p:nvPr>
        </p:nvSpPr>
        <p:spPr/>
        <p:txBody>
          <a:bodyPr/>
          <a:lstStyle/>
          <a:p>
            <a:pPr algn="r" rtl="1"/>
            <a:r>
              <a:rPr lang="fa-IR" dirty="0"/>
              <a:t>مدیریت مراقبت های تغذیه ای در </a:t>
            </a:r>
            <a:r>
              <a:rPr lang="en-US" dirty="0"/>
              <a:t>CKD</a:t>
            </a:r>
          </a:p>
        </p:txBody>
      </p:sp>
      <p:sp>
        <p:nvSpPr>
          <p:cNvPr id="3" name="Content Placeholder 2">
            <a:extLst>
              <a:ext uri="{FF2B5EF4-FFF2-40B4-BE49-F238E27FC236}">
                <a16:creationId xmlns:a16="http://schemas.microsoft.com/office/drawing/2014/main" id="{B9486D7B-312C-483E-B449-98C4CCFE30F7}"/>
              </a:ext>
            </a:extLst>
          </p:cNvPr>
          <p:cNvSpPr>
            <a:spLocks noGrp="1"/>
          </p:cNvSpPr>
          <p:nvPr>
            <p:ph idx="1"/>
          </p:nvPr>
        </p:nvSpPr>
        <p:spPr/>
        <p:txBody>
          <a:bodyPr>
            <a:normAutofit/>
          </a:bodyPr>
          <a:lstStyle/>
          <a:p>
            <a:pPr algn="r" rtl="1">
              <a:buFont typeface="Wingdings" panose="05000000000000000000" pitchFamily="2" charset="2"/>
              <a:buChar char="Ø"/>
            </a:pPr>
            <a:r>
              <a:rPr lang="fa-IR" sz="2800" dirty="0">
                <a:cs typeface="B Zar" panose="00000400000000000000" pitchFamily="2" charset="-78"/>
              </a:rPr>
              <a:t>برای دهه ها محدودیت پروتئین اصلی ترین پایه در درمان محافظه </a:t>
            </a:r>
            <a:r>
              <a:rPr lang="fa-IR" sz="2800" dirty="0" err="1">
                <a:cs typeface="B Zar" panose="00000400000000000000" pitchFamily="2" charset="-78"/>
              </a:rPr>
              <a:t>کارانه</a:t>
            </a:r>
            <a:r>
              <a:rPr lang="fa-IR" sz="2800" dirty="0">
                <a:cs typeface="B Zar" panose="00000400000000000000" pitchFamily="2" charset="-78"/>
              </a:rPr>
              <a:t> غیر </a:t>
            </a:r>
            <a:r>
              <a:rPr lang="fa-IR" sz="2800" dirty="0" err="1">
                <a:cs typeface="B Zar" panose="00000400000000000000" pitchFamily="2" charset="-78"/>
              </a:rPr>
              <a:t>دیالیتیک</a:t>
            </a:r>
            <a:r>
              <a:rPr lang="fa-IR" sz="2800" dirty="0">
                <a:cs typeface="B Zar" panose="00000400000000000000" pitchFamily="2" charset="-78"/>
              </a:rPr>
              <a:t> </a:t>
            </a:r>
            <a:r>
              <a:rPr lang="en-US" sz="2800" dirty="0">
                <a:cs typeface="B Zar" panose="00000400000000000000" pitchFamily="2" charset="-78"/>
              </a:rPr>
              <a:t>CKD </a:t>
            </a:r>
            <a:r>
              <a:rPr lang="fa-IR" sz="2800" dirty="0">
                <a:cs typeface="B Zar" panose="00000400000000000000" pitchFamily="2" charset="-78"/>
              </a:rPr>
              <a:t>بوده است.</a:t>
            </a:r>
          </a:p>
          <a:p>
            <a:pPr algn="r" rtl="1">
              <a:buFont typeface="Wingdings" panose="05000000000000000000" pitchFamily="2" charset="2"/>
              <a:buChar char="Ø"/>
            </a:pPr>
            <a:r>
              <a:rPr lang="fa-IR" sz="2800" dirty="0">
                <a:cs typeface="B Zar" panose="00000400000000000000" pitchFamily="2" charset="-78"/>
              </a:rPr>
              <a:t> تا زمانی که دیالیز مزمن در دسترس نباشد ، این تنها درمان </a:t>
            </a:r>
            <a:r>
              <a:rPr lang="fa-IR" sz="2800" dirty="0" err="1">
                <a:cs typeface="B Zar" panose="00000400000000000000" pitchFamily="2" charset="-78"/>
              </a:rPr>
              <a:t>اورمیای</a:t>
            </a:r>
            <a:r>
              <a:rPr lang="fa-IR" sz="2800" dirty="0">
                <a:cs typeface="B Zar" panose="00000400000000000000" pitchFamily="2" charset="-78"/>
              </a:rPr>
              <a:t> برگشت ناپذیر بود.  با این حال ، مصرف پروتئین نباید خیلی کم باشد زیرا این امر می تواند منجر به </a:t>
            </a:r>
            <a:r>
              <a:rPr lang="en-US" sz="2800" dirty="0">
                <a:cs typeface="B Zar" panose="00000400000000000000" pitchFamily="2" charset="-78"/>
              </a:rPr>
              <a:t>PEW </a:t>
            </a:r>
            <a:r>
              <a:rPr lang="fa-IR" sz="2800" dirty="0">
                <a:cs typeface="B Zar" panose="00000400000000000000" pitchFamily="2" charset="-78"/>
              </a:rPr>
              <a:t>شود.</a:t>
            </a:r>
          </a:p>
          <a:p>
            <a:pPr algn="r" rtl="1">
              <a:buFont typeface="Wingdings" panose="05000000000000000000" pitchFamily="2" charset="2"/>
              <a:buChar char="Ø"/>
            </a:pPr>
            <a:r>
              <a:rPr lang="fa-IR" sz="2800" dirty="0">
                <a:cs typeface="B Zar" panose="00000400000000000000" pitchFamily="2" charset="-78"/>
              </a:rPr>
              <a:t> در بیشتر اوقات ، یک حالت کمبود انرژی نیز وجود دارد که خطر </a:t>
            </a:r>
            <a:r>
              <a:rPr lang="en-US" sz="2800" dirty="0">
                <a:cs typeface="B Zar" panose="00000400000000000000" pitchFamily="2" charset="-78"/>
              </a:rPr>
              <a:t>PEW </a:t>
            </a:r>
            <a:r>
              <a:rPr lang="fa-IR" sz="2800" dirty="0">
                <a:cs typeface="B Zar" panose="00000400000000000000" pitchFamily="2" charset="-78"/>
              </a:rPr>
              <a:t>را افزایش می دهد. بنابراین برای جلوگیری از این وضعیت مصاحبه های منظم رژیم غذایی لازم است.</a:t>
            </a:r>
          </a:p>
        </p:txBody>
      </p:sp>
    </p:spTree>
    <p:extLst>
      <p:ext uri="{BB962C8B-B14F-4D97-AF65-F5344CB8AC3E}">
        <p14:creationId xmlns:p14="http://schemas.microsoft.com/office/powerpoint/2010/main" val="25444451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6D2B85-4D23-4B94-A109-66AD514A5545}"/>
              </a:ext>
            </a:extLst>
          </p:cNvPr>
          <p:cNvSpPr>
            <a:spLocks noGrp="1"/>
          </p:cNvSpPr>
          <p:nvPr>
            <p:ph type="title"/>
          </p:nvPr>
        </p:nvSpPr>
        <p:spPr/>
        <p:txBody>
          <a:bodyPr/>
          <a:lstStyle/>
          <a:p>
            <a:pPr algn="r"/>
            <a:r>
              <a:rPr lang="fa-IR" dirty="0"/>
              <a:t>نیازهای انرژی</a:t>
            </a:r>
            <a:endParaRPr lang="en-US" dirty="0"/>
          </a:p>
        </p:txBody>
      </p:sp>
      <p:sp>
        <p:nvSpPr>
          <p:cNvPr id="3" name="Content Placeholder 2">
            <a:extLst>
              <a:ext uri="{FF2B5EF4-FFF2-40B4-BE49-F238E27FC236}">
                <a16:creationId xmlns:a16="http://schemas.microsoft.com/office/drawing/2014/main" id="{68E30312-AE29-45BE-8745-7998FD3460B4}"/>
              </a:ext>
            </a:extLst>
          </p:cNvPr>
          <p:cNvSpPr>
            <a:spLocks noGrp="1"/>
          </p:cNvSpPr>
          <p:nvPr>
            <p:ph idx="1"/>
          </p:nvPr>
        </p:nvSpPr>
        <p:spPr/>
        <p:txBody>
          <a:bodyPr>
            <a:normAutofit/>
          </a:bodyPr>
          <a:lstStyle/>
          <a:p>
            <a:pPr algn="r" rtl="1">
              <a:buFont typeface="Wingdings" panose="05000000000000000000" pitchFamily="2" charset="2"/>
              <a:buChar char="Ø"/>
            </a:pPr>
            <a:r>
              <a:rPr lang="fa-IR" sz="2800" dirty="0">
                <a:cs typeface="B Zar" panose="00000400000000000000" pitchFamily="2" charset="-78"/>
              </a:rPr>
              <a:t>مصرف انرژی بیشتر - در محدوده 35-45 کیلو کالری در کیلوگرم در روز</a:t>
            </a:r>
          </a:p>
          <a:p>
            <a:pPr algn="r" rtl="1">
              <a:buFont typeface="Wingdings" panose="05000000000000000000" pitchFamily="2" charset="2"/>
              <a:buChar char="Ø"/>
            </a:pPr>
            <a:r>
              <a:rPr lang="fa-IR" sz="2800" dirty="0">
                <a:cs typeface="B Zar" panose="00000400000000000000" pitchFamily="2" charset="-78"/>
              </a:rPr>
              <a:t>30٪ یا کمتر انرژی به عنوان چربی ، با چربی های اشباع &lt;10٪ کل کالری ، کلسترول &lt;300 میلی گرم در روز و قندهای ساده &lt;10٪ </a:t>
            </a:r>
            <a:endParaRPr lang="en-US" sz="2800" dirty="0">
              <a:cs typeface="B Zar" panose="00000400000000000000" pitchFamily="2" charset="-78"/>
            </a:endParaRPr>
          </a:p>
        </p:txBody>
      </p:sp>
    </p:spTree>
    <p:extLst>
      <p:ext uri="{BB962C8B-B14F-4D97-AF65-F5344CB8AC3E}">
        <p14:creationId xmlns:p14="http://schemas.microsoft.com/office/powerpoint/2010/main" val="19033973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a:extLst>
              <a:ext uri="{FF2B5EF4-FFF2-40B4-BE49-F238E27FC236}">
                <a16:creationId xmlns:a16="http://schemas.microsoft.com/office/drawing/2014/main" id="{BCF382BD-726E-4902-A7A8-EA6BBF238AA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19513" y="549276"/>
            <a:ext cx="4887912" cy="558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5881F5-F3D8-42E4-AB7B-4D56337A54A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9B3A335-C2D8-4F3E-954E-7B55367A1AD6}"/>
              </a:ext>
            </a:extLst>
          </p:cNvPr>
          <p:cNvSpPr>
            <a:spLocks noGrp="1"/>
          </p:cNvSpPr>
          <p:nvPr>
            <p:ph idx="1"/>
          </p:nvPr>
        </p:nvSpPr>
        <p:spPr/>
        <p:txBody>
          <a:bodyPr/>
          <a:lstStyle/>
          <a:p>
            <a:pPr algn="r" rtl="1"/>
            <a:r>
              <a:rPr lang="fa-IR" dirty="0"/>
              <a:t>به عنوان یک قاعده کلی ، درمان موفقیت آمیز رژیم غذایی نیاز به همکاری نزدیک بین یک پزشک آموزش دیده و یک متخصص تغذیه ماهر دارد. این امر همچنین نیاز به آموزش کامل بیماران و خانواده های آنها دارد. شناختن محدودیت های درمان های غذایی مهم است که از یک سو ایجاد کمبودهای تغذیه ای و از طرف دیگر تکرار ناگهانی علائم </a:t>
            </a:r>
            <a:r>
              <a:rPr lang="fa-IR" dirty="0" err="1"/>
              <a:t>اورمیک</a:t>
            </a:r>
            <a:r>
              <a:rPr lang="fa-IR" dirty="0"/>
              <a:t> انتهایی است که نیاز به شروع فوری دیالیز دارند.</a:t>
            </a:r>
          </a:p>
          <a:p>
            <a:pPr algn="r" rtl="1"/>
            <a:endParaRPr lang="fa-IR" dirty="0"/>
          </a:p>
          <a:p>
            <a:pPr algn="r" rtl="1"/>
            <a:r>
              <a:rPr lang="fa-IR" dirty="0"/>
              <a:t>نتیجه گیری</a:t>
            </a:r>
          </a:p>
          <a:p>
            <a:pPr algn="r" rtl="1"/>
            <a:r>
              <a:rPr lang="fa-IR" dirty="0"/>
              <a:t>1) رژیم های کم پروتئین با نظارت دقیق ، یک درمان ایمن و ارزان را برای مراحل اولیه </a:t>
            </a:r>
            <a:r>
              <a:rPr lang="fa-IR" dirty="0" err="1"/>
              <a:t>اورمی</a:t>
            </a:r>
            <a:r>
              <a:rPr lang="fa-IR" dirty="0"/>
              <a:t> در نارسایی کلیه ارائه می دهند. درمان باید وضعیت تغذیه ای را حفظ کند و اگر وضعیت تغذیه ای تهدید شود و اقدامات حمایتی بی اثر باشد ، دیالیز باید بدون تأخیر انجام شود.</a:t>
            </a:r>
          </a:p>
          <a:p>
            <a:pPr algn="r" rtl="1"/>
            <a:r>
              <a:rPr lang="fa-IR" dirty="0"/>
              <a:t>2) اندازه گیری دقیق وضعیت تغذیه و نظارت بر میزان مصرف مواد مغذی کاملاً مورد نیاز است.</a:t>
            </a:r>
            <a:endParaRPr lang="en-US" dirty="0"/>
          </a:p>
        </p:txBody>
      </p:sp>
    </p:spTree>
    <p:extLst>
      <p:ext uri="{BB962C8B-B14F-4D97-AF65-F5344CB8AC3E}">
        <p14:creationId xmlns:p14="http://schemas.microsoft.com/office/powerpoint/2010/main" val="16865624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0A2DF1-5692-4048-BA84-79CE7958EABB}"/>
              </a:ext>
            </a:extLst>
          </p:cNvPr>
          <p:cNvSpPr>
            <a:spLocks noGrp="1"/>
          </p:cNvSpPr>
          <p:nvPr>
            <p:ph type="title"/>
          </p:nvPr>
        </p:nvSpPr>
        <p:spPr/>
        <p:txBody>
          <a:bodyPr/>
          <a:lstStyle/>
          <a:p>
            <a:pPr algn="r"/>
            <a:r>
              <a:rPr lang="fa-IR" dirty="0"/>
              <a:t>کنترل </a:t>
            </a:r>
            <a:r>
              <a:rPr lang="fa-IR" dirty="0" err="1"/>
              <a:t>هیپرفسفاتمی</a:t>
            </a:r>
            <a:endParaRPr lang="en-US" dirty="0"/>
          </a:p>
        </p:txBody>
      </p:sp>
      <p:sp>
        <p:nvSpPr>
          <p:cNvPr id="3" name="Content Placeholder 2">
            <a:extLst>
              <a:ext uri="{FF2B5EF4-FFF2-40B4-BE49-F238E27FC236}">
                <a16:creationId xmlns:a16="http://schemas.microsoft.com/office/drawing/2014/main" id="{C8D78F56-56FD-4E71-B472-A62D85DFD2EB}"/>
              </a:ext>
            </a:extLst>
          </p:cNvPr>
          <p:cNvSpPr>
            <a:spLocks noGrp="1"/>
          </p:cNvSpPr>
          <p:nvPr>
            <p:ph idx="1"/>
          </p:nvPr>
        </p:nvSpPr>
        <p:spPr/>
        <p:txBody>
          <a:bodyPr>
            <a:normAutofit/>
          </a:bodyPr>
          <a:lstStyle/>
          <a:p>
            <a:pPr algn="r" rtl="1">
              <a:buFont typeface="Wingdings" panose="05000000000000000000" pitchFamily="2" charset="2"/>
              <a:buChar char="Ø"/>
            </a:pPr>
            <a:r>
              <a:rPr lang="fa-IR" sz="2400" dirty="0"/>
              <a:t>با کنار گذاشتن کم و بیش شدید غذاهای غنی از فسفات با منشا حیوانی (لبنیات ، زرده تخم مرغ ، گوشت) ، مصرف کمتر فسفات حاصل می شود. </a:t>
            </a:r>
          </a:p>
          <a:p>
            <a:pPr algn="r" rtl="1">
              <a:buFont typeface="Wingdings" panose="05000000000000000000" pitchFamily="2" charset="2"/>
              <a:buChar char="Ø"/>
            </a:pPr>
            <a:r>
              <a:rPr lang="fa-IR" sz="2400" dirty="0"/>
              <a:t>همچنین غذاهای گیاهی را می توان با توجه به محتوای فسفات آنها انتخاب کرد. </a:t>
            </a:r>
          </a:p>
          <a:p>
            <a:pPr algn="r" rtl="1">
              <a:buFont typeface="Wingdings" panose="05000000000000000000" pitchFamily="2" charset="2"/>
              <a:buChar char="Ø"/>
            </a:pPr>
            <a:r>
              <a:rPr lang="fa-IR" sz="2400" dirty="0"/>
              <a:t>غذاها (گوشت ، ماهی و سبزیجات) را می توان در مقدار زیادی آب </a:t>
            </a:r>
            <a:r>
              <a:rPr lang="fa-IR" sz="2400" dirty="0" err="1"/>
              <a:t>جوشاند</a:t>
            </a:r>
            <a:r>
              <a:rPr lang="fa-IR" sz="2400" dirty="0"/>
              <a:t> تا آنجا که ممکن است فسفات دور ریخته یا از بین برود. با پیروی از این توصیه می توان به مصرف فسفات بین 5 تا 10 میلی گرم در کیلوگرم در روز رسید.</a:t>
            </a:r>
          </a:p>
          <a:p>
            <a:pPr algn="r" rtl="1">
              <a:buFont typeface="Wingdings" panose="05000000000000000000" pitchFamily="2" charset="2"/>
              <a:buChar char="Ø"/>
            </a:pPr>
            <a:r>
              <a:rPr lang="fa-IR" sz="2400" dirty="0"/>
              <a:t> باید به </a:t>
            </a:r>
            <a:r>
              <a:rPr lang="fa-IR" sz="2400" dirty="0" err="1"/>
              <a:t>افزودنیهای</a:t>
            </a:r>
            <a:r>
              <a:rPr lang="fa-IR" sz="2400" dirty="0"/>
              <a:t> فسفات که </a:t>
            </a:r>
            <a:r>
              <a:rPr lang="fa-IR" sz="2400" dirty="0" err="1"/>
              <a:t>اخیراً</a:t>
            </a:r>
            <a:r>
              <a:rPr lang="fa-IR" sz="2400" dirty="0"/>
              <a:t> در بسیاری از غذاها و نوشیدنیهای فرآوری شده افزایش یافته است ، توجه دقیق شود.</a:t>
            </a:r>
            <a:endParaRPr lang="en-US" sz="2400" dirty="0"/>
          </a:p>
        </p:txBody>
      </p:sp>
    </p:spTree>
    <p:extLst>
      <p:ext uri="{BB962C8B-B14F-4D97-AF65-F5344CB8AC3E}">
        <p14:creationId xmlns:p14="http://schemas.microsoft.com/office/powerpoint/2010/main" val="22612032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75AFA-D9B4-4D4D-BA27-B1496ED965A9}"/>
              </a:ext>
            </a:extLst>
          </p:cNvPr>
          <p:cNvSpPr>
            <a:spLocks noGrp="1"/>
          </p:cNvSpPr>
          <p:nvPr>
            <p:ph type="title"/>
          </p:nvPr>
        </p:nvSpPr>
        <p:spPr/>
        <p:txBody>
          <a:bodyPr/>
          <a:lstStyle/>
          <a:p>
            <a:pPr algn="r" rtl="1"/>
            <a:r>
              <a:rPr lang="fa-IR" dirty="0"/>
              <a:t>کنترل </a:t>
            </a:r>
            <a:r>
              <a:rPr lang="fa-IR" dirty="0" err="1"/>
              <a:t>هیپو</a:t>
            </a:r>
            <a:r>
              <a:rPr lang="fa-IR" dirty="0"/>
              <a:t> </a:t>
            </a:r>
            <a:r>
              <a:rPr lang="fa-IR" dirty="0" err="1"/>
              <a:t>کلسیمی</a:t>
            </a:r>
            <a:r>
              <a:rPr lang="fa-IR" dirty="0"/>
              <a:t> </a:t>
            </a:r>
            <a:endParaRPr lang="en-US" dirty="0"/>
          </a:p>
        </p:txBody>
      </p:sp>
      <p:sp>
        <p:nvSpPr>
          <p:cNvPr id="3" name="Content Placeholder 2">
            <a:extLst>
              <a:ext uri="{FF2B5EF4-FFF2-40B4-BE49-F238E27FC236}">
                <a16:creationId xmlns:a16="http://schemas.microsoft.com/office/drawing/2014/main" id="{7E053AB6-7D01-43EB-80FC-027E5BCCC846}"/>
              </a:ext>
            </a:extLst>
          </p:cNvPr>
          <p:cNvSpPr>
            <a:spLocks noGrp="1"/>
          </p:cNvSpPr>
          <p:nvPr>
            <p:ph idx="1"/>
          </p:nvPr>
        </p:nvSpPr>
        <p:spPr/>
        <p:txBody>
          <a:bodyPr>
            <a:normAutofit/>
          </a:bodyPr>
          <a:lstStyle/>
          <a:p>
            <a:pPr algn="r"/>
            <a:r>
              <a:rPr lang="fa-IR" sz="2400" dirty="0"/>
              <a:t>رژیم های کم پروتئین و فسفات کم به دلیل مصرف کم محصولات لبنی ، کلسیم کمی دارند.</a:t>
            </a:r>
          </a:p>
          <a:p>
            <a:pPr algn="r"/>
            <a:r>
              <a:rPr lang="fa-IR" sz="2400" dirty="0"/>
              <a:t> رژیم های گیاهی حتی به دلیل جذب ضعیف تر روده ، خطر کمبود کلسیم را حتی بیشتر می کنند ، زیرا این امر به دلیل عدم دسترسی به کلسیم در غذاهای گیاهی است.</a:t>
            </a:r>
          </a:p>
          <a:p>
            <a:pPr algn="r"/>
            <a:r>
              <a:rPr lang="fa-IR" sz="2400" dirty="0"/>
              <a:t> مکمل کلسیم ، برای رسیدن به کل کلسیم دریافتی 1/5 - 2 گرم در روز توصیه می شود: این در جلوگیری از </a:t>
            </a:r>
            <a:r>
              <a:rPr lang="fa-IR" sz="2400" dirty="0" err="1"/>
              <a:t>پرکاری</a:t>
            </a:r>
            <a:r>
              <a:rPr lang="fa-IR" sz="2400" dirty="0"/>
              <a:t> تیروئید ثانویه و پیامدهای متابولیکی و بالینی آن موثر است.</a:t>
            </a:r>
          </a:p>
          <a:p>
            <a:pPr algn="r"/>
            <a:r>
              <a:rPr lang="fa-IR" sz="2400" dirty="0"/>
              <a:t>کربنات کلسیم از کلسیم بیشتری نسبت به سایر نمک ها برخوردار است و همچنین به عنوان یک اقدام درمانی برای کنترل </a:t>
            </a:r>
            <a:r>
              <a:rPr lang="fa-IR" sz="2400" dirty="0" err="1"/>
              <a:t>اسیدوز</a:t>
            </a:r>
            <a:r>
              <a:rPr lang="fa-IR" sz="2400" dirty="0"/>
              <a:t> نیز کارآمد است. این مکمل های کلسیم در واقع گاهی مسئول </a:t>
            </a:r>
            <a:r>
              <a:rPr lang="fa-IR" sz="2400" dirty="0" err="1"/>
              <a:t>هیپرکلسمی</a:t>
            </a:r>
            <a:r>
              <a:rPr lang="fa-IR" sz="2400" dirty="0"/>
              <a:t> هستند.</a:t>
            </a:r>
            <a:endParaRPr lang="en-US" sz="2400" dirty="0"/>
          </a:p>
        </p:txBody>
      </p:sp>
    </p:spTree>
    <p:extLst>
      <p:ext uri="{BB962C8B-B14F-4D97-AF65-F5344CB8AC3E}">
        <p14:creationId xmlns:p14="http://schemas.microsoft.com/office/powerpoint/2010/main" val="49999839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185C43-F9CA-475C-BC2F-15A535CD9F46}"/>
              </a:ext>
            </a:extLst>
          </p:cNvPr>
          <p:cNvSpPr>
            <a:spLocks noGrp="1"/>
          </p:cNvSpPr>
          <p:nvPr>
            <p:ph type="title"/>
          </p:nvPr>
        </p:nvSpPr>
        <p:spPr/>
        <p:txBody>
          <a:bodyPr/>
          <a:lstStyle/>
          <a:p>
            <a:endParaRPr lang="en-US"/>
          </a:p>
        </p:txBody>
      </p:sp>
      <p:sp>
        <p:nvSpPr>
          <p:cNvPr id="5" name="Rectangle 1">
            <a:extLst>
              <a:ext uri="{FF2B5EF4-FFF2-40B4-BE49-F238E27FC236}">
                <a16:creationId xmlns:a16="http://schemas.microsoft.com/office/drawing/2014/main" id="{B0176DD5-E6A6-4D0C-8DD1-B5D41BAE89EA}"/>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pic>
        <p:nvPicPr>
          <p:cNvPr id="9" name="Content Placeholder 8">
            <a:extLst>
              <a:ext uri="{FF2B5EF4-FFF2-40B4-BE49-F238E27FC236}">
                <a16:creationId xmlns:a16="http://schemas.microsoft.com/office/drawing/2014/main" id="{9DB9FD21-9B34-493E-86E5-DE42D7BF7C60}"/>
              </a:ext>
            </a:extLst>
          </p:cNvPr>
          <p:cNvPicPr>
            <a:picLocks noGrp="1" noChangeAspect="1"/>
          </p:cNvPicPr>
          <p:nvPr>
            <p:ph idx="1"/>
          </p:nvPr>
        </p:nvPicPr>
        <p:blipFill>
          <a:blip r:embed="rId2"/>
          <a:stretch>
            <a:fillRect/>
          </a:stretch>
        </p:blipFill>
        <p:spPr>
          <a:xfrm>
            <a:off x="5552769" y="0"/>
            <a:ext cx="5746222" cy="6358896"/>
          </a:xfrm>
        </p:spPr>
      </p:pic>
    </p:spTree>
    <p:extLst>
      <p:ext uri="{BB962C8B-B14F-4D97-AF65-F5344CB8AC3E}">
        <p14:creationId xmlns:p14="http://schemas.microsoft.com/office/powerpoint/2010/main" val="34465295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E4E437-5940-4854-8DFC-BA34760BF994}"/>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7ACA95CC-48D8-4986-B11A-686FD1A41327}"/>
              </a:ext>
            </a:extLst>
          </p:cNvPr>
          <p:cNvPicPr>
            <a:picLocks noGrp="1" noChangeAspect="1"/>
          </p:cNvPicPr>
          <p:nvPr>
            <p:ph idx="1"/>
          </p:nvPr>
        </p:nvPicPr>
        <p:blipFill>
          <a:blip r:embed="rId2"/>
          <a:stretch>
            <a:fillRect/>
          </a:stretch>
        </p:blipFill>
        <p:spPr>
          <a:xfrm>
            <a:off x="5390535" y="81117"/>
            <a:ext cx="5550297" cy="6793366"/>
          </a:xfrm>
        </p:spPr>
      </p:pic>
    </p:spTree>
    <p:extLst>
      <p:ext uri="{BB962C8B-B14F-4D97-AF65-F5344CB8AC3E}">
        <p14:creationId xmlns:p14="http://schemas.microsoft.com/office/powerpoint/2010/main" val="8659874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4578" name="Picture 4">
            <a:extLst>
              <a:ext uri="{FF2B5EF4-FFF2-40B4-BE49-F238E27FC236}">
                <a16:creationId xmlns:a16="http://schemas.microsoft.com/office/drawing/2014/main" id="{9A770B90-6D25-4B93-9A31-B5C51148CE3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7619" y="404815"/>
            <a:ext cx="8079556" cy="5751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62AD79-F1C7-424F-BDFA-A640B351923E}"/>
              </a:ext>
            </a:extLst>
          </p:cNvPr>
          <p:cNvSpPr>
            <a:spLocks noGrp="1"/>
          </p:cNvSpPr>
          <p:nvPr>
            <p:ph type="title"/>
          </p:nvPr>
        </p:nvSpPr>
        <p:spPr/>
        <p:txBody>
          <a:bodyPr/>
          <a:lstStyle/>
          <a:p>
            <a:pPr algn="r"/>
            <a:r>
              <a:rPr lang="fa-IR" dirty="0"/>
              <a:t>ویتامین های محلول در آب </a:t>
            </a:r>
            <a:endParaRPr lang="en-US" dirty="0"/>
          </a:p>
        </p:txBody>
      </p:sp>
      <p:sp>
        <p:nvSpPr>
          <p:cNvPr id="3" name="Content Placeholder 2">
            <a:extLst>
              <a:ext uri="{FF2B5EF4-FFF2-40B4-BE49-F238E27FC236}">
                <a16:creationId xmlns:a16="http://schemas.microsoft.com/office/drawing/2014/main" id="{6BAFD263-5004-4531-998D-978D2300CAF2}"/>
              </a:ext>
            </a:extLst>
          </p:cNvPr>
          <p:cNvSpPr>
            <a:spLocks noGrp="1"/>
          </p:cNvSpPr>
          <p:nvPr>
            <p:ph idx="1"/>
          </p:nvPr>
        </p:nvSpPr>
        <p:spPr/>
        <p:txBody>
          <a:bodyPr>
            <a:normAutofit/>
          </a:bodyPr>
          <a:lstStyle/>
          <a:p>
            <a:pPr algn="r" rtl="1"/>
            <a:r>
              <a:rPr lang="en-US" dirty="0"/>
              <a:t>CKD</a:t>
            </a:r>
            <a:r>
              <a:rPr lang="fa-IR" dirty="0"/>
              <a:t> در طولانی مدت ، خطر کمبود ویتامین محلول در آب را دارد. </a:t>
            </a:r>
          </a:p>
          <a:p>
            <a:pPr algn="r" rtl="1"/>
            <a:r>
              <a:rPr lang="fa-IR" dirty="0"/>
              <a:t>سطح پایین ریبوفلاوین </a:t>
            </a:r>
            <a:r>
              <a:rPr lang="en-US" dirty="0"/>
              <a:t>B2)</a:t>
            </a:r>
            <a:r>
              <a:rPr lang="fa-IR" dirty="0"/>
              <a:t> )</a:t>
            </a:r>
            <a:r>
              <a:rPr lang="en-US" dirty="0"/>
              <a:t> </a:t>
            </a:r>
            <a:r>
              <a:rPr lang="fa-IR" dirty="0" err="1"/>
              <a:t>وپیرودوکسین</a:t>
            </a:r>
            <a:r>
              <a:rPr lang="en-US" dirty="0"/>
              <a:t>B6</a:t>
            </a:r>
            <a:r>
              <a:rPr lang="fa-IR" dirty="0"/>
              <a:t> تا حد کمی </a:t>
            </a:r>
            <a:r>
              <a:rPr lang="fa-IR" dirty="0" err="1"/>
              <a:t>تیامین</a:t>
            </a:r>
            <a:r>
              <a:rPr lang="en-US" dirty="0"/>
              <a:t>  (Bl) </a:t>
            </a:r>
            <a:r>
              <a:rPr lang="fa-IR" dirty="0"/>
              <a:t>پس از 6 ماه رژیم غذایی با دادن 0.6 گرم در کیلوگرم در روز پروتئین ایجاد می شود. </a:t>
            </a:r>
            <a:endParaRPr lang="en-US" dirty="0"/>
          </a:p>
          <a:p>
            <a:pPr algn="r" rtl="1"/>
            <a:r>
              <a:rPr lang="fa-IR" dirty="0"/>
              <a:t>بنابراین مکمل های 5 میلی گرم در روز </a:t>
            </a:r>
            <a:r>
              <a:rPr lang="fa-IR" dirty="0" err="1"/>
              <a:t>پیریدوکسین</a:t>
            </a:r>
            <a:r>
              <a:rPr lang="fa-IR" dirty="0"/>
              <a:t> در بیماران پیش دیالیز توصیه می شود. </a:t>
            </a:r>
            <a:endParaRPr lang="en-US" dirty="0"/>
          </a:p>
          <a:p>
            <a:pPr algn="r" rtl="1"/>
            <a:r>
              <a:rPr lang="fa-IR" dirty="0"/>
              <a:t>سطح </a:t>
            </a:r>
            <a:r>
              <a:rPr lang="fa-IR" dirty="0" err="1"/>
              <a:t>سیانوکوبالامین</a:t>
            </a:r>
            <a:r>
              <a:rPr lang="fa-IR" dirty="0"/>
              <a:t> </a:t>
            </a:r>
            <a:r>
              <a:rPr lang="en-US" dirty="0"/>
              <a:t>B12) </a:t>
            </a:r>
            <a:r>
              <a:rPr lang="fa-IR" dirty="0"/>
              <a:t>) در </a:t>
            </a:r>
            <a:r>
              <a:rPr lang="en-US" dirty="0"/>
              <a:t>CKD </a:t>
            </a:r>
            <a:r>
              <a:rPr lang="fa-IR" dirty="0"/>
              <a:t>طبیعی است و مکمل ها نه برای این ویتامین و نه برای اسید فولیک مورد نیاز نیستند ، مگر اینکه دلایل خاصی برای کمبود آن وجود داشته باشد.</a:t>
            </a:r>
            <a:endParaRPr lang="en-US" dirty="0"/>
          </a:p>
          <a:p>
            <a:pPr algn="r" rtl="1"/>
            <a:r>
              <a:rPr lang="fa-IR" dirty="0"/>
              <a:t> اسید </a:t>
            </a:r>
            <a:r>
              <a:rPr lang="fa-IR" dirty="0" err="1"/>
              <a:t>اسکوربیک</a:t>
            </a:r>
            <a:r>
              <a:rPr lang="fa-IR" dirty="0"/>
              <a:t> اغلب در بیماران </a:t>
            </a:r>
            <a:r>
              <a:rPr lang="en-US" dirty="0"/>
              <a:t>CKD </a:t>
            </a:r>
            <a:r>
              <a:rPr lang="fa-IR" dirty="0"/>
              <a:t>در درمان محافظه </a:t>
            </a:r>
            <a:r>
              <a:rPr lang="fa-IR" dirty="0" err="1"/>
              <a:t>کارانه</a:t>
            </a:r>
            <a:r>
              <a:rPr lang="fa-IR" dirty="0"/>
              <a:t> یا </a:t>
            </a:r>
            <a:r>
              <a:rPr lang="fa-IR" dirty="0" err="1"/>
              <a:t>دیالیتیک</a:t>
            </a:r>
            <a:r>
              <a:rPr lang="fa-IR" dirty="0"/>
              <a:t> کم است و به طور کلی مکمل 100 میلی گرم در همه بیماران </a:t>
            </a:r>
            <a:r>
              <a:rPr lang="fa-IR" dirty="0" err="1"/>
              <a:t>اورمیک</a:t>
            </a:r>
            <a:r>
              <a:rPr lang="fa-IR" dirty="0"/>
              <a:t> پیشنهاد می شود. مقادیر بالاتر به دلیل خطر ابتلا به </a:t>
            </a:r>
            <a:r>
              <a:rPr lang="fa-IR" dirty="0" err="1"/>
              <a:t>اگزالوز</a:t>
            </a:r>
            <a:r>
              <a:rPr lang="fa-IR" dirty="0"/>
              <a:t> ثانویه توصیه نمی شود</a:t>
            </a:r>
            <a:r>
              <a:rPr lang="en-US" dirty="0"/>
              <a:t>.</a:t>
            </a:r>
            <a:endParaRPr lang="fa-IR" dirty="0"/>
          </a:p>
        </p:txBody>
      </p:sp>
    </p:spTree>
    <p:extLst>
      <p:ext uri="{BB962C8B-B14F-4D97-AF65-F5344CB8AC3E}">
        <p14:creationId xmlns:p14="http://schemas.microsoft.com/office/powerpoint/2010/main" val="208529971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6645D4-0012-420A-8C2C-FAE376C5DB15}"/>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97BBFA5-3903-411D-A89C-C63AD4B0CBA7}"/>
              </a:ext>
            </a:extLst>
          </p:cNvPr>
          <p:cNvSpPr>
            <a:spLocks noGrp="1"/>
          </p:cNvSpPr>
          <p:nvPr>
            <p:ph idx="1"/>
          </p:nvPr>
        </p:nvSpPr>
        <p:spPr/>
        <p:txBody>
          <a:bodyPr>
            <a:normAutofit/>
          </a:bodyPr>
          <a:lstStyle/>
          <a:p>
            <a:pPr algn="r" rtl="1">
              <a:buFont typeface="Wingdings" panose="05000000000000000000" pitchFamily="2" charset="2"/>
              <a:buChar char="Ø"/>
            </a:pPr>
            <a:r>
              <a:rPr lang="fa-IR" sz="2800" dirty="0"/>
              <a:t>به عنوان یک قاعده کلی ، بیماران تحت درمان با </a:t>
            </a:r>
            <a:r>
              <a:rPr lang="en-US" sz="2800" dirty="0"/>
              <a:t>VLPD </a:t>
            </a:r>
            <a:r>
              <a:rPr lang="fa-IR" sz="2800" dirty="0"/>
              <a:t>به علاوه مکمل های </a:t>
            </a:r>
            <a:r>
              <a:rPr lang="en-US" sz="2800" dirty="0"/>
              <a:t>KA + EAA </a:t>
            </a:r>
            <a:r>
              <a:rPr lang="fa-IR" sz="2800" dirty="0"/>
              <a:t>باید بطور سیستماتیک با ویتامین های محلول در آب مکمل شوند.</a:t>
            </a:r>
          </a:p>
          <a:p>
            <a:pPr algn="r" rtl="1">
              <a:buFont typeface="Wingdings" panose="05000000000000000000" pitchFamily="2" charset="2"/>
              <a:buChar char="Ø"/>
            </a:pPr>
            <a:r>
              <a:rPr lang="fa-IR" sz="2800" dirty="0"/>
              <a:t> بیماران تحت درمان با رژیم های گیاهی طولانی مدت (به عنوان مثال بیماران </a:t>
            </a:r>
            <a:r>
              <a:rPr lang="fa-IR" sz="2800" dirty="0" err="1"/>
              <a:t>نفروتیک</a:t>
            </a:r>
            <a:r>
              <a:rPr lang="fa-IR" sz="2800" dirty="0"/>
              <a:t>) نیز در معرض خطر کمبود ویتامین محلول در آب هستند</a:t>
            </a:r>
          </a:p>
          <a:p>
            <a:pPr algn="r" rtl="1">
              <a:buFont typeface="Wingdings" panose="05000000000000000000" pitchFamily="2" charset="2"/>
              <a:buChar char="Ø"/>
            </a:pPr>
            <a:endParaRPr lang="en-US" sz="2800" dirty="0"/>
          </a:p>
        </p:txBody>
      </p:sp>
    </p:spTree>
    <p:extLst>
      <p:ext uri="{BB962C8B-B14F-4D97-AF65-F5344CB8AC3E}">
        <p14:creationId xmlns:p14="http://schemas.microsoft.com/office/powerpoint/2010/main" val="216495941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ED74DD-CEE4-44BA-976C-6C7B21D8A886}"/>
              </a:ext>
            </a:extLst>
          </p:cNvPr>
          <p:cNvSpPr>
            <a:spLocks noGrp="1"/>
          </p:cNvSpPr>
          <p:nvPr>
            <p:ph type="title"/>
          </p:nvPr>
        </p:nvSpPr>
        <p:spPr/>
        <p:txBody>
          <a:bodyPr/>
          <a:lstStyle/>
          <a:p>
            <a:pPr algn="r" rtl="1"/>
            <a:r>
              <a:rPr lang="fa-IR" dirty="0"/>
              <a:t>ویتامین های محلول در چربی </a:t>
            </a:r>
            <a:endParaRPr lang="en-US" dirty="0"/>
          </a:p>
        </p:txBody>
      </p:sp>
      <p:sp>
        <p:nvSpPr>
          <p:cNvPr id="3" name="Content Placeholder 2">
            <a:extLst>
              <a:ext uri="{FF2B5EF4-FFF2-40B4-BE49-F238E27FC236}">
                <a16:creationId xmlns:a16="http://schemas.microsoft.com/office/drawing/2014/main" id="{B96AAFF0-D42A-496B-9DD4-FC86AA0F468D}"/>
              </a:ext>
            </a:extLst>
          </p:cNvPr>
          <p:cNvSpPr>
            <a:spLocks noGrp="1"/>
          </p:cNvSpPr>
          <p:nvPr>
            <p:ph idx="1"/>
          </p:nvPr>
        </p:nvSpPr>
        <p:spPr/>
        <p:txBody>
          <a:bodyPr>
            <a:normAutofit/>
          </a:bodyPr>
          <a:lstStyle/>
          <a:p>
            <a:pPr algn="r" rtl="1">
              <a:buFont typeface="Wingdings" panose="05000000000000000000" pitchFamily="2" charset="2"/>
              <a:buChar char="Ø"/>
            </a:pPr>
            <a:r>
              <a:rPr lang="fa-IR" sz="2400" dirty="0"/>
              <a:t>سطح ویتامین  </a:t>
            </a:r>
            <a:r>
              <a:rPr lang="en-US" sz="2400" dirty="0"/>
              <a:t>A </a:t>
            </a:r>
            <a:r>
              <a:rPr lang="fa-IR" sz="2400" dirty="0"/>
              <a:t>در پلاسما ارتباط مستقیمی با </a:t>
            </a:r>
            <a:r>
              <a:rPr lang="fa-IR" sz="2400" dirty="0" err="1"/>
              <a:t>کراتینین</a:t>
            </a:r>
            <a:r>
              <a:rPr lang="fa-IR" sz="2400" dirty="0"/>
              <a:t> سرم دارد و بنابراین غالباً در </a:t>
            </a:r>
            <a:r>
              <a:rPr lang="en-US" sz="2400" dirty="0"/>
              <a:t>CKD </a:t>
            </a:r>
            <a:r>
              <a:rPr lang="fa-IR" sz="2400" dirty="0"/>
              <a:t>زیاد است ، اما علائم </a:t>
            </a:r>
            <a:r>
              <a:rPr lang="fa-IR" sz="2400" dirty="0" err="1"/>
              <a:t>هیپرویتامینوز</a:t>
            </a:r>
            <a:r>
              <a:rPr lang="fa-IR" sz="2400" dirty="0"/>
              <a:t> معمولاً مشهود نیست </a:t>
            </a:r>
          </a:p>
          <a:p>
            <a:pPr algn="r" rtl="1">
              <a:buFont typeface="Wingdings" panose="05000000000000000000" pitchFamily="2" charset="2"/>
              <a:buChar char="Ø"/>
            </a:pPr>
            <a:r>
              <a:rPr lang="fa-IR" sz="2400" dirty="0"/>
              <a:t>مکمل های ویتامین های محلول در چربی </a:t>
            </a:r>
            <a:r>
              <a:rPr lang="en-US" sz="2400" dirty="0"/>
              <a:t>A ، E </a:t>
            </a:r>
            <a:r>
              <a:rPr lang="fa-IR" sz="2400" dirty="0"/>
              <a:t>و </a:t>
            </a:r>
            <a:r>
              <a:rPr lang="en-US" sz="2400" dirty="0"/>
              <a:t>K </a:t>
            </a:r>
            <a:r>
              <a:rPr lang="fa-IR" sz="2400" dirty="0"/>
              <a:t>توصیه نمی شوند. </a:t>
            </a:r>
          </a:p>
          <a:p>
            <a:pPr algn="r" rtl="1">
              <a:buFont typeface="Wingdings" panose="05000000000000000000" pitchFamily="2" charset="2"/>
              <a:buChar char="Ø"/>
            </a:pPr>
            <a:r>
              <a:rPr lang="fa-IR" sz="2400" dirty="0"/>
              <a:t>کمبود </a:t>
            </a:r>
            <a:r>
              <a:rPr lang="fa-IR" sz="2400" dirty="0" err="1"/>
              <a:t>متابولیت</a:t>
            </a:r>
            <a:r>
              <a:rPr lang="fa-IR" sz="2400" dirty="0"/>
              <a:t> های فعال ویتامین </a:t>
            </a:r>
            <a:r>
              <a:rPr lang="en-US" sz="2400" dirty="0"/>
              <a:t>D </a:t>
            </a:r>
            <a:r>
              <a:rPr lang="fa-IR" sz="2400" dirty="0"/>
              <a:t>با کاهش </a:t>
            </a:r>
            <a:r>
              <a:rPr lang="en-US" sz="2400" dirty="0"/>
              <a:t>GFR </a:t>
            </a:r>
            <a:r>
              <a:rPr lang="fa-IR" sz="2400" dirty="0"/>
              <a:t>به تدریج ایجاد می شود و علائم </a:t>
            </a:r>
            <a:r>
              <a:rPr lang="fa-IR" sz="2400" dirty="0" err="1"/>
              <a:t>هایپرپاراتیروئیدیسم</a:t>
            </a:r>
            <a:r>
              <a:rPr lang="fa-IR" sz="2400" dirty="0"/>
              <a:t> و ​​</a:t>
            </a:r>
            <a:r>
              <a:rPr lang="fa-IR" sz="2400" dirty="0" err="1"/>
              <a:t>استئودیستروفی</a:t>
            </a:r>
            <a:r>
              <a:rPr lang="fa-IR" sz="2400" dirty="0"/>
              <a:t> ظاهر می شود. بنابراین مکمل های خوراکی طولانی مدت توصیه می شود.</a:t>
            </a:r>
          </a:p>
          <a:p>
            <a:pPr marL="0" indent="0" algn="r" rtl="1">
              <a:buNone/>
            </a:pPr>
            <a:endParaRPr lang="en-US" sz="2400" dirty="0"/>
          </a:p>
        </p:txBody>
      </p:sp>
    </p:spTree>
    <p:extLst>
      <p:ext uri="{BB962C8B-B14F-4D97-AF65-F5344CB8AC3E}">
        <p14:creationId xmlns:p14="http://schemas.microsoft.com/office/powerpoint/2010/main" val="278139867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051B2-C2B9-4B2C-BA6B-38001B6DB78E}"/>
              </a:ext>
            </a:extLst>
          </p:cNvPr>
          <p:cNvSpPr>
            <a:spLocks noGrp="1"/>
          </p:cNvSpPr>
          <p:nvPr>
            <p:ph type="title"/>
          </p:nvPr>
        </p:nvSpPr>
        <p:spPr/>
        <p:txBody>
          <a:bodyPr/>
          <a:lstStyle/>
          <a:p>
            <a:pPr algn="ctr"/>
            <a:r>
              <a:rPr lang="fa-IR" dirty="0"/>
              <a:t>مواد معدنی </a:t>
            </a:r>
            <a:endParaRPr lang="en-US" dirty="0"/>
          </a:p>
        </p:txBody>
      </p:sp>
      <p:sp>
        <p:nvSpPr>
          <p:cNvPr id="3" name="Content Placeholder 2">
            <a:extLst>
              <a:ext uri="{FF2B5EF4-FFF2-40B4-BE49-F238E27FC236}">
                <a16:creationId xmlns:a16="http://schemas.microsoft.com/office/drawing/2014/main" id="{A262460B-DC82-463C-A8CA-9A0A86102B6B}"/>
              </a:ext>
            </a:extLst>
          </p:cNvPr>
          <p:cNvSpPr>
            <a:spLocks noGrp="1"/>
          </p:cNvSpPr>
          <p:nvPr>
            <p:ph idx="1"/>
          </p:nvPr>
        </p:nvSpPr>
        <p:spPr/>
        <p:txBody>
          <a:bodyPr>
            <a:noAutofit/>
          </a:bodyPr>
          <a:lstStyle/>
          <a:p>
            <a:pPr algn="r" rtl="1">
              <a:buFont typeface="Wingdings" panose="05000000000000000000" pitchFamily="2" charset="2"/>
              <a:buChar char="Ø"/>
            </a:pPr>
            <a:r>
              <a:rPr lang="fa-IR" dirty="0"/>
              <a:t>اگر میزان درشت مغذی و مقدار کافی رژیم غذایی به حداقل برسد ، احتمال ایجاد برخی از کمبود عناصر کمیاب وجود دارد. با این حال ، مکمل مداوم عناصر کمیاب در بیماران </a:t>
            </a:r>
            <a:r>
              <a:rPr lang="en-US" dirty="0"/>
              <a:t>CKD </a:t>
            </a:r>
            <a:r>
              <a:rPr lang="fa-IR" dirty="0"/>
              <a:t>توصیه نمی شود.</a:t>
            </a:r>
          </a:p>
          <a:p>
            <a:pPr algn="r" rtl="1">
              <a:buFont typeface="Wingdings" panose="05000000000000000000" pitchFamily="2" charset="2"/>
              <a:buChar char="Ø"/>
            </a:pPr>
            <a:r>
              <a:rPr lang="fa-IR" dirty="0">
                <a:solidFill>
                  <a:srgbClr val="FF0000"/>
                </a:solidFill>
              </a:rPr>
              <a:t>کمبود روی </a:t>
            </a:r>
            <a:r>
              <a:rPr lang="fa-IR" dirty="0"/>
              <a:t>می تواند برخی از علائم </a:t>
            </a:r>
            <a:r>
              <a:rPr lang="fa-IR" dirty="0" err="1"/>
              <a:t>اورمیک</a:t>
            </a:r>
            <a:r>
              <a:rPr lang="fa-IR" dirty="0"/>
              <a:t> مانند سوء هاضمه ، اختلال در حد بویایی را بدتر کند. </a:t>
            </a:r>
          </a:p>
          <a:p>
            <a:pPr algn="r" rtl="1">
              <a:buFont typeface="Wingdings" panose="05000000000000000000" pitchFamily="2" charset="2"/>
              <a:buChar char="Ø"/>
            </a:pPr>
            <a:r>
              <a:rPr lang="fa-IR" dirty="0">
                <a:solidFill>
                  <a:srgbClr val="FF0000"/>
                </a:solidFill>
              </a:rPr>
              <a:t>سلنیوم: </a:t>
            </a:r>
            <a:r>
              <a:rPr lang="fa-IR" dirty="0"/>
              <a:t>نقش آن به شدت با فعالیت </a:t>
            </a:r>
            <a:r>
              <a:rPr lang="fa-IR" dirty="0" err="1"/>
              <a:t>گلوتاتیون</a:t>
            </a:r>
            <a:r>
              <a:rPr lang="fa-IR" dirty="0"/>
              <a:t> </a:t>
            </a:r>
            <a:r>
              <a:rPr lang="fa-IR" dirty="0" err="1"/>
              <a:t>پراکسیداز</a:t>
            </a:r>
            <a:r>
              <a:rPr lang="fa-IR" dirty="0"/>
              <a:t> مرتبط است که از سلول ها در برابر آسیب اکسیداتیو محافظت می کند. سطح سلنیوم پایین در بیماران </a:t>
            </a:r>
            <a:r>
              <a:rPr lang="en-US" dirty="0"/>
              <a:t>CKD </a:t>
            </a:r>
            <a:r>
              <a:rPr lang="fa-IR" dirty="0"/>
              <a:t>با عوارض قلبی عروقی دیده شده است. </a:t>
            </a:r>
          </a:p>
          <a:p>
            <a:pPr algn="r" rtl="1">
              <a:buFont typeface="Wingdings" panose="05000000000000000000" pitchFamily="2" charset="2"/>
              <a:buChar char="Ø"/>
            </a:pPr>
            <a:r>
              <a:rPr lang="fa-IR" dirty="0">
                <a:solidFill>
                  <a:srgbClr val="FF0000"/>
                </a:solidFill>
              </a:rPr>
              <a:t>مس: </a:t>
            </a:r>
            <a:r>
              <a:rPr lang="fa-IR" dirty="0" err="1"/>
              <a:t>هایپرکوپرمی</a:t>
            </a:r>
            <a:r>
              <a:rPr lang="fa-IR" dirty="0"/>
              <a:t> در </a:t>
            </a:r>
            <a:r>
              <a:rPr lang="en-US" dirty="0"/>
              <a:t>CKD </a:t>
            </a:r>
            <a:r>
              <a:rPr lang="fa-IR" dirty="0"/>
              <a:t>رخ می دهد ، اما هیچ علامت بالینی در بیمار </a:t>
            </a:r>
            <a:r>
              <a:rPr lang="fa-IR" dirty="0" err="1"/>
              <a:t>اورمیک</a:t>
            </a:r>
            <a:r>
              <a:rPr lang="fa-IR" dirty="0"/>
              <a:t> به میزان بالای مس نسبت داده نشده است. </a:t>
            </a:r>
          </a:p>
          <a:p>
            <a:pPr algn="r" rtl="1">
              <a:buFont typeface="Wingdings" panose="05000000000000000000" pitchFamily="2" charset="2"/>
              <a:buChar char="Ø"/>
            </a:pPr>
            <a:r>
              <a:rPr lang="fa-IR" dirty="0"/>
              <a:t>در بیماران پیش دیالیز ، </a:t>
            </a:r>
            <a:r>
              <a:rPr lang="fa-IR" dirty="0">
                <a:solidFill>
                  <a:srgbClr val="FF0000"/>
                </a:solidFill>
              </a:rPr>
              <a:t>کمبود آهن </a:t>
            </a:r>
            <a:r>
              <a:rPr lang="fa-IR" dirty="0"/>
              <a:t>نادر است اما ممکن است مصرف مکمل در بیماران </a:t>
            </a:r>
            <a:r>
              <a:rPr lang="en-US" dirty="0"/>
              <a:t> VLPD </a:t>
            </a:r>
            <a:r>
              <a:rPr lang="fa-IR" dirty="0"/>
              <a:t>و در بیمارانی که رژیم گیاهخواری طولانی مدت دارند لازم باشد. در دیالیز ، به دلیل از دست دادن خون بیشتر ، شیوع فقر آهن بیشتر است.</a:t>
            </a:r>
          </a:p>
          <a:p>
            <a:pPr algn="r" rtl="1">
              <a:buFont typeface="Wingdings" panose="05000000000000000000" pitchFamily="2" charset="2"/>
              <a:buChar char="Ø"/>
            </a:pPr>
            <a:endParaRPr lang="en-US" dirty="0"/>
          </a:p>
        </p:txBody>
      </p:sp>
    </p:spTree>
    <p:extLst>
      <p:ext uri="{BB962C8B-B14F-4D97-AF65-F5344CB8AC3E}">
        <p14:creationId xmlns:p14="http://schemas.microsoft.com/office/powerpoint/2010/main" val="39331708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ivp">
            <a:extLst>
              <a:ext uri="{FF2B5EF4-FFF2-40B4-BE49-F238E27FC236}">
                <a16:creationId xmlns:a16="http://schemas.microsoft.com/office/drawing/2014/main" id="{8D9B9BE9-B202-4533-8D6F-ACC1C4C8A7F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3614" y="115889"/>
            <a:ext cx="4732337" cy="6427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A984BD-897A-4B32-8C84-C4E228D0ED25}"/>
              </a:ext>
            </a:extLst>
          </p:cNvPr>
          <p:cNvSpPr>
            <a:spLocks noGrp="1"/>
          </p:cNvSpPr>
          <p:nvPr>
            <p:ph type="title"/>
          </p:nvPr>
        </p:nvSpPr>
        <p:spPr/>
        <p:txBody>
          <a:bodyPr/>
          <a:lstStyle/>
          <a:p>
            <a:pPr algn="r" rtl="1"/>
            <a:r>
              <a:rPr lang="fa-IR" dirty="0"/>
              <a:t>نحوه تغذیه بیمارستانی </a:t>
            </a:r>
            <a:endParaRPr lang="en-US" dirty="0"/>
          </a:p>
        </p:txBody>
      </p:sp>
      <p:sp>
        <p:nvSpPr>
          <p:cNvPr id="3" name="Content Placeholder 2">
            <a:extLst>
              <a:ext uri="{FF2B5EF4-FFF2-40B4-BE49-F238E27FC236}">
                <a16:creationId xmlns:a16="http://schemas.microsoft.com/office/drawing/2014/main" id="{25A9B06E-EE4C-4B71-B1EB-8128EBDF36BA}"/>
              </a:ext>
            </a:extLst>
          </p:cNvPr>
          <p:cNvSpPr>
            <a:spLocks noGrp="1"/>
          </p:cNvSpPr>
          <p:nvPr>
            <p:ph idx="1"/>
          </p:nvPr>
        </p:nvSpPr>
        <p:spPr/>
        <p:txBody>
          <a:bodyPr>
            <a:normAutofit/>
          </a:bodyPr>
          <a:lstStyle/>
          <a:p>
            <a:pPr algn="r" rtl="1"/>
            <a:r>
              <a:rPr lang="fa-IR" sz="2400" dirty="0"/>
              <a:t>بیماران مبتلا به  </a:t>
            </a:r>
            <a:r>
              <a:rPr lang="en-US" sz="2400" dirty="0"/>
              <a:t>CKD </a:t>
            </a:r>
            <a:r>
              <a:rPr lang="fa-IR" sz="2400" dirty="0"/>
              <a:t>به ندرت به تغذیه وریدی </a:t>
            </a:r>
            <a:r>
              <a:rPr lang="en-US" sz="2400" dirty="0"/>
              <a:t>PE</a:t>
            </a:r>
            <a:r>
              <a:rPr lang="fa-IR" sz="2400" dirty="0"/>
              <a:t> </a:t>
            </a:r>
            <a:r>
              <a:rPr lang="en-US" sz="2400" dirty="0"/>
              <a:t> </a:t>
            </a:r>
            <a:r>
              <a:rPr lang="fa-IR" sz="2400" dirty="0"/>
              <a:t>احتیاج دارند. </a:t>
            </a:r>
          </a:p>
          <a:p>
            <a:pPr algn="r" rtl="1"/>
            <a:r>
              <a:rPr lang="fa-IR" sz="2400" dirty="0"/>
              <a:t> بیماران دچار سوء تغذیه </a:t>
            </a:r>
            <a:r>
              <a:rPr lang="en-US" sz="2400" dirty="0"/>
              <a:t> CKD </a:t>
            </a:r>
            <a:r>
              <a:rPr lang="fa-IR" sz="2400" dirty="0"/>
              <a:t>که نیاز به پشتیبانی تغذیه ای دارند فقط باید تغذیه</a:t>
            </a:r>
            <a:r>
              <a:rPr lang="en-US" sz="2400" dirty="0"/>
              <a:t> </a:t>
            </a:r>
            <a:r>
              <a:rPr lang="fa-IR" sz="2400" dirty="0"/>
              <a:t>وریدی وقتی </a:t>
            </a:r>
            <a:r>
              <a:rPr lang="en-US" sz="2400" dirty="0"/>
              <a:t> </a:t>
            </a:r>
            <a:r>
              <a:rPr lang="fa-IR" sz="2400" dirty="0"/>
              <a:t>در نظر گرفته شوند که </a:t>
            </a:r>
            <a:r>
              <a:rPr lang="en-US" sz="2400" dirty="0"/>
              <a:t>ONS </a:t>
            </a:r>
            <a:r>
              <a:rPr lang="fa-IR" sz="2400" dirty="0"/>
              <a:t>و </a:t>
            </a:r>
            <a:r>
              <a:rPr lang="en-US" sz="2400" dirty="0"/>
              <a:t>EN </a:t>
            </a:r>
            <a:r>
              <a:rPr lang="fa-IR" sz="2400" dirty="0"/>
              <a:t>غیرممکن باشد یا نتواند به اهداف تغذیه ای برسد. </a:t>
            </a:r>
          </a:p>
          <a:p>
            <a:pPr algn="r" rtl="1"/>
            <a:endParaRPr lang="fa-IR" sz="2400" dirty="0"/>
          </a:p>
          <a:p>
            <a:pPr algn="r" rtl="1"/>
            <a:r>
              <a:rPr lang="fa-IR" sz="2400" dirty="0"/>
              <a:t>در بیمارانی که </a:t>
            </a:r>
            <a:r>
              <a:rPr lang="en-US" sz="2400" dirty="0"/>
              <a:t>PN </a:t>
            </a:r>
            <a:r>
              <a:rPr lang="fa-IR" sz="2400" dirty="0"/>
              <a:t>را بدون هیچگونه تأمین خوراکی یا روده ای دریافت می کنند ، ویتامین ها و عناصر کمیاب باید به صورت داخل وریدی تجویز شود.</a:t>
            </a:r>
          </a:p>
          <a:p>
            <a:pPr algn="r" rtl="1"/>
            <a:r>
              <a:rPr lang="fa-IR" sz="2400" dirty="0"/>
              <a:t> اگر بیمار </a:t>
            </a:r>
            <a:r>
              <a:rPr lang="en-US" sz="2400" dirty="0"/>
              <a:t>PN </a:t>
            </a:r>
            <a:r>
              <a:rPr lang="fa-IR" sz="2400" dirty="0"/>
              <a:t>را برای مدت بیش از دو هفته ادامه دهد ، خطر تجمع ویتامین </a:t>
            </a:r>
            <a:r>
              <a:rPr lang="en-US" sz="2400" dirty="0"/>
              <a:t>A </a:t>
            </a:r>
            <a:r>
              <a:rPr lang="fa-IR" sz="2400" dirty="0"/>
              <a:t>و عناصر کمیاب باید در نظر گرفته شود.</a:t>
            </a:r>
            <a:endParaRPr lang="en-US" sz="2400" dirty="0"/>
          </a:p>
        </p:txBody>
      </p:sp>
    </p:spTree>
    <p:extLst>
      <p:ext uri="{BB962C8B-B14F-4D97-AF65-F5344CB8AC3E}">
        <p14:creationId xmlns:p14="http://schemas.microsoft.com/office/powerpoint/2010/main" val="349596821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E1B0EF-1B7A-426F-B4A2-AEB681949E3F}"/>
              </a:ext>
            </a:extLst>
          </p:cNvPr>
          <p:cNvSpPr>
            <a:spLocks noGrp="1"/>
          </p:cNvSpPr>
          <p:nvPr>
            <p:ph type="title"/>
          </p:nvPr>
        </p:nvSpPr>
        <p:spPr/>
        <p:txBody>
          <a:bodyPr/>
          <a:lstStyle/>
          <a:p>
            <a:pPr algn="r"/>
            <a:r>
              <a:rPr lang="fa-IR" dirty="0"/>
              <a:t>خلاصه روش درمان بیمارستانی </a:t>
            </a:r>
            <a:endParaRPr lang="en-US" dirty="0"/>
          </a:p>
        </p:txBody>
      </p:sp>
      <p:sp>
        <p:nvSpPr>
          <p:cNvPr id="3" name="Content Placeholder 2">
            <a:extLst>
              <a:ext uri="{FF2B5EF4-FFF2-40B4-BE49-F238E27FC236}">
                <a16:creationId xmlns:a16="http://schemas.microsoft.com/office/drawing/2014/main" id="{F1398663-1A42-4888-AE56-8B534E826DC8}"/>
              </a:ext>
            </a:extLst>
          </p:cNvPr>
          <p:cNvSpPr>
            <a:spLocks noGrp="1"/>
          </p:cNvSpPr>
          <p:nvPr>
            <p:ph idx="1"/>
          </p:nvPr>
        </p:nvSpPr>
        <p:spPr>
          <a:xfrm>
            <a:off x="1097280" y="1845733"/>
            <a:ext cx="10177862" cy="4725663"/>
          </a:xfrm>
        </p:spPr>
        <p:txBody>
          <a:bodyPr>
            <a:normAutofit fontScale="92500" lnSpcReduction="20000"/>
          </a:bodyPr>
          <a:lstStyle/>
          <a:p>
            <a:pPr algn="r" rtl="1"/>
            <a:r>
              <a:rPr lang="fa-IR" dirty="0"/>
              <a:t>دستگاه گوارش عملکرد طبیعی دارد؟</a:t>
            </a:r>
          </a:p>
          <a:p>
            <a:pPr algn="r" rtl="1"/>
            <a:r>
              <a:rPr lang="fa-IR" dirty="0"/>
              <a:t>- اگر پاسخ مثبت است:</a:t>
            </a:r>
          </a:p>
          <a:p>
            <a:pPr algn="r" rtl="1"/>
            <a:r>
              <a:rPr lang="fa-IR" dirty="0"/>
              <a:t>1) با افزایش انرژی و پروتئین ، مصرف رژیم غذایی را افزایش دهید. استفاده از مکمل های خوراکی توصیه می شود.</a:t>
            </a:r>
          </a:p>
          <a:p>
            <a:pPr algn="r" rtl="1"/>
            <a:r>
              <a:rPr lang="fa-IR" dirty="0"/>
              <a:t>2) اگر وضعیت تغذیه بیمار بدتر می شود ، تغذیه با لوله را شروع کنید. مصرف خوراکی را می توان در ترکیب با مکمل های خوراکی حفظ کرد.</a:t>
            </a:r>
          </a:p>
          <a:p>
            <a:pPr algn="r" rtl="1"/>
            <a:r>
              <a:rPr lang="fa-IR" dirty="0"/>
              <a:t>3) اگر وضعیت تغذیه بیمار بدتر می شود ، </a:t>
            </a:r>
            <a:r>
              <a:rPr lang="en-US" dirty="0"/>
              <a:t>PN </a:t>
            </a:r>
            <a:r>
              <a:rPr lang="fa-IR" dirty="0"/>
              <a:t>را شروع کنید.</a:t>
            </a:r>
          </a:p>
          <a:p>
            <a:pPr algn="r" rtl="1"/>
            <a:endParaRPr lang="fa-IR" dirty="0"/>
          </a:p>
          <a:p>
            <a:pPr algn="r" rtl="1"/>
            <a:r>
              <a:rPr lang="fa-IR" dirty="0"/>
              <a:t>اگر پاسخ منفی است:</a:t>
            </a:r>
          </a:p>
          <a:p>
            <a:pPr algn="r" rtl="1"/>
            <a:r>
              <a:rPr lang="fa-IR" dirty="0"/>
              <a:t>1) </a:t>
            </a:r>
            <a:r>
              <a:rPr lang="en-US" dirty="0"/>
              <a:t>PN </a:t>
            </a:r>
            <a:r>
              <a:rPr lang="fa-IR" dirty="0"/>
              <a:t>را شروع کنید. </a:t>
            </a:r>
          </a:p>
          <a:p>
            <a:pPr algn="r" rtl="1"/>
            <a:r>
              <a:rPr lang="fa-IR" dirty="0"/>
              <a:t>الف) </a:t>
            </a:r>
            <a:r>
              <a:rPr lang="en-US" dirty="0"/>
              <a:t>PN </a:t>
            </a:r>
            <a:r>
              <a:rPr lang="fa-IR" dirty="0"/>
              <a:t>محیطی: در موارد درمان کوتاه مدت ، با یا بدون محدودیت مایعات بسته به عوارض همزمان و با هدف تأمین نیازهای فوری ؛</a:t>
            </a:r>
          </a:p>
          <a:p>
            <a:pPr algn="r" rtl="1"/>
            <a:r>
              <a:rPr lang="fa-IR" dirty="0"/>
              <a:t>ب) </a:t>
            </a:r>
            <a:r>
              <a:rPr lang="en-US" dirty="0"/>
              <a:t>PN </a:t>
            </a:r>
            <a:r>
              <a:rPr lang="fa-IR" dirty="0"/>
              <a:t>مرکزی: در </a:t>
            </a:r>
            <a:r>
              <a:rPr lang="fa-IR" dirty="0" err="1"/>
              <a:t>مواردی</a:t>
            </a:r>
            <a:r>
              <a:rPr lang="fa-IR" dirty="0"/>
              <a:t>  که نیاز به تغذیه طولانی مدت دارند ، با محدودیت مایعات.</a:t>
            </a:r>
          </a:p>
          <a:p>
            <a:pPr algn="r" rtl="1"/>
            <a:r>
              <a:rPr lang="fa-IR" dirty="0"/>
              <a:t>2) وقتی دستگاه گوارش دوباره در حال کار است ، </a:t>
            </a:r>
            <a:r>
              <a:rPr lang="en-US" dirty="0"/>
              <a:t>PN </a:t>
            </a:r>
            <a:r>
              <a:rPr lang="fa-IR" dirty="0"/>
              <a:t>باید به تدریج و در صورت استفاده از تغذیه روده ای یا رژیم غذایی کاهش یابد.</a:t>
            </a:r>
            <a:endParaRPr lang="en-US" dirty="0"/>
          </a:p>
        </p:txBody>
      </p:sp>
    </p:spTree>
    <p:extLst>
      <p:ext uri="{BB962C8B-B14F-4D97-AF65-F5344CB8AC3E}">
        <p14:creationId xmlns:p14="http://schemas.microsoft.com/office/powerpoint/2010/main" val="180485055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8EE387-DBD7-4EC8-9A10-703B854C0DBA}"/>
              </a:ext>
            </a:extLst>
          </p:cNvPr>
          <p:cNvSpPr>
            <a:spLocks noGrp="1"/>
          </p:cNvSpPr>
          <p:nvPr>
            <p:ph type="title"/>
          </p:nvPr>
        </p:nvSpPr>
        <p:spPr/>
        <p:txBody>
          <a:bodyPr/>
          <a:lstStyle/>
          <a:p>
            <a:pPr algn="ctr"/>
            <a:r>
              <a:rPr lang="fa-IR" dirty="0"/>
              <a:t>عوارض دیالیز </a:t>
            </a:r>
            <a:r>
              <a:rPr lang="fa-IR" dirty="0" err="1"/>
              <a:t>صفاقی</a:t>
            </a:r>
            <a:r>
              <a:rPr lang="fa-IR" dirty="0"/>
              <a:t> </a:t>
            </a:r>
            <a:endParaRPr lang="en-US" dirty="0"/>
          </a:p>
        </p:txBody>
      </p:sp>
      <p:sp>
        <p:nvSpPr>
          <p:cNvPr id="3" name="Content Placeholder 2">
            <a:extLst>
              <a:ext uri="{FF2B5EF4-FFF2-40B4-BE49-F238E27FC236}">
                <a16:creationId xmlns:a16="http://schemas.microsoft.com/office/drawing/2014/main" id="{F7167D83-952A-4704-A32D-09CFB8050577}"/>
              </a:ext>
            </a:extLst>
          </p:cNvPr>
          <p:cNvSpPr>
            <a:spLocks noGrp="1"/>
          </p:cNvSpPr>
          <p:nvPr>
            <p:ph idx="1"/>
          </p:nvPr>
        </p:nvSpPr>
        <p:spPr/>
        <p:txBody>
          <a:bodyPr>
            <a:normAutofit/>
          </a:bodyPr>
          <a:lstStyle/>
          <a:p>
            <a:pPr algn="r" rtl="1">
              <a:buFont typeface="Wingdings" panose="05000000000000000000" pitchFamily="2" charset="2"/>
              <a:buChar char="Ø"/>
            </a:pPr>
            <a:r>
              <a:rPr lang="fa-IR" sz="2400" dirty="0"/>
              <a:t> سیری زودرس </a:t>
            </a:r>
          </a:p>
          <a:p>
            <a:pPr algn="r" rtl="1">
              <a:buFont typeface="Wingdings" panose="05000000000000000000" pitchFamily="2" charset="2"/>
              <a:buChar char="Ø"/>
            </a:pPr>
            <a:r>
              <a:rPr lang="fa-IR" sz="2400" dirty="0"/>
              <a:t>بی اشتهایی </a:t>
            </a:r>
          </a:p>
          <a:p>
            <a:pPr algn="r" rtl="1">
              <a:buFont typeface="Wingdings" panose="05000000000000000000" pitchFamily="2" charset="2"/>
              <a:buChar char="Ø"/>
            </a:pPr>
            <a:r>
              <a:rPr lang="fa-IR" sz="2400" dirty="0"/>
              <a:t>دریافت پایین </a:t>
            </a:r>
          </a:p>
          <a:p>
            <a:pPr algn="r" rtl="1">
              <a:buFont typeface="Wingdings" panose="05000000000000000000" pitchFamily="2" charset="2"/>
              <a:buChar char="Ø"/>
            </a:pPr>
            <a:r>
              <a:rPr lang="fa-IR" sz="2400" dirty="0"/>
              <a:t>اختلال در تخلیه معده </a:t>
            </a:r>
          </a:p>
          <a:p>
            <a:pPr algn="r" rtl="1">
              <a:buFont typeface="Wingdings" panose="05000000000000000000" pitchFamily="2" charset="2"/>
              <a:buChar char="Ø"/>
            </a:pPr>
            <a:r>
              <a:rPr lang="fa-IR" sz="2400" dirty="0"/>
              <a:t>علائم گوارشی( درد شکمی، یبوست، اسهال، بی اختیاری دفع مدفوع)</a:t>
            </a:r>
          </a:p>
          <a:p>
            <a:pPr algn="r" rtl="1">
              <a:buFont typeface="Wingdings" panose="05000000000000000000" pitchFamily="2" charset="2"/>
              <a:buChar char="Ø"/>
            </a:pPr>
            <a:r>
              <a:rPr lang="fa-IR" sz="2400" dirty="0"/>
              <a:t>سوء تغذیه پروتئین و انرژی 30-50 درصد  </a:t>
            </a:r>
            <a:endParaRPr lang="en-US" sz="2400" dirty="0"/>
          </a:p>
        </p:txBody>
      </p:sp>
    </p:spTree>
    <p:extLst>
      <p:ext uri="{BB962C8B-B14F-4D97-AF65-F5344CB8AC3E}">
        <p14:creationId xmlns:p14="http://schemas.microsoft.com/office/powerpoint/2010/main" val="31923028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174EAA-1530-4CDF-BDA5-6BA69D9B5167}"/>
              </a:ext>
            </a:extLst>
          </p:cNvPr>
          <p:cNvSpPr>
            <a:spLocks noGrp="1"/>
          </p:cNvSpPr>
          <p:nvPr>
            <p:ph type="title"/>
          </p:nvPr>
        </p:nvSpPr>
        <p:spPr/>
        <p:txBody>
          <a:bodyPr/>
          <a:lstStyle/>
          <a:p>
            <a:pPr algn="r" rtl="1"/>
            <a:r>
              <a:rPr lang="fa-IR" dirty="0"/>
              <a:t>علل بی اشتهایی در دیالیز </a:t>
            </a:r>
            <a:r>
              <a:rPr lang="fa-IR" dirty="0" err="1"/>
              <a:t>صفاقی</a:t>
            </a:r>
            <a:r>
              <a:rPr lang="fa-IR" dirty="0"/>
              <a:t> </a:t>
            </a:r>
            <a:endParaRPr lang="en-US" dirty="0"/>
          </a:p>
        </p:txBody>
      </p:sp>
      <p:sp>
        <p:nvSpPr>
          <p:cNvPr id="3" name="Content Placeholder 2">
            <a:extLst>
              <a:ext uri="{FF2B5EF4-FFF2-40B4-BE49-F238E27FC236}">
                <a16:creationId xmlns:a16="http://schemas.microsoft.com/office/drawing/2014/main" id="{D1D5F3DF-D5C8-437B-A131-308C69359E49}"/>
              </a:ext>
            </a:extLst>
          </p:cNvPr>
          <p:cNvSpPr>
            <a:spLocks noGrp="1"/>
          </p:cNvSpPr>
          <p:nvPr>
            <p:ph idx="1"/>
          </p:nvPr>
        </p:nvSpPr>
        <p:spPr/>
        <p:txBody>
          <a:bodyPr/>
          <a:lstStyle/>
          <a:p>
            <a:pPr algn="r" rtl="1">
              <a:buFont typeface="Wingdings" panose="05000000000000000000" pitchFamily="2" charset="2"/>
              <a:buChar char="Ø"/>
            </a:pPr>
            <a:r>
              <a:rPr lang="fa-IR" dirty="0"/>
              <a:t> </a:t>
            </a:r>
            <a:r>
              <a:rPr lang="fa-IR" dirty="0" err="1">
                <a:solidFill>
                  <a:srgbClr val="FF0000"/>
                </a:solidFill>
              </a:rPr>
              <a:t>اتساع</a:t>
            </a:r>
            <a:r>
              <a:rPr lang="fa-IR" dirty="0">
                <a:solidFill>
                  <a:srgbClr val="FF0000"/>
                </a:solidFill>
              </a:rPr>
              <a:t> شکمی ناشی از مایع پریتوئن </a:t>
            </a:r>
          </a:p>
          <a:p>
            <a:pPr algn="r" rtl="1">
              <a:buFont typeface="Wingdings" panose="05000000000000000000" pitchFamily="2" charset="2"/>
              <a:buChar char="Ø"/>
            </a:pPr>
            <a:r>
              <a:rPr lang="fa-IR" dirty="0"/>
              <a:t>تزریق مایع با گلوکز بالا و سرکوب اشتها </a:t>
            </a:r>
          </a:p>
          <a:p>
            <a:pPr algn="r" rtl="1">
              <a:buFont typeface="Wingdings" panose="05000000000000000000" pitchFamily="2" charset="2"/>
              <a:buChar char="Ø"/>
            </a:pPr>
            <a:r>
              <a:rPr lang="fa-IR" dirty="0"/>
              <a:t>تزریق مایع با پروتئین بالا ایجاد احساس سیری وابسته به دوز </a:t>
            </a:r>
          </a:p>
          <a:p>
            <a:pPr algn="r" rtl="1">
              <a:buFont typeface="Wingdings" panose="05000000000000000000" pitchFamily="2" charset="2"/>
              <a:buChar char="Ø"/>
            </a:pPr>
            <a:r>
              <a:rPr lang="fa-IR" dirty="0"/>
              <a:t>عدم کفایت </a:t>
            </a:r>
            <a:r>
              <a:rPr lang="fa-IR" dirty="0" err="1"/>
              <a:t>کلیرانس</a:t>
            </a:r>
            <a:r>
              <a:rPr lang="fa-IR" dirty="0"/>
              <a:t> اوره و </a:t>
            </a:r>
            <a:r>
              <a:rPr lang="fa-IR" dirty="0" err="1"/>
              <a:t>کراتینین</a:t>
            </a:r>
            <a:endParaRPr lang="fa-IR" dirty="0"/>
          </a:p>
          <a:p>
            <a:pPr algn="r" rtl="1">
              <a:buFont typeface="Wingdings" panose="05000000000000000000" pitchFamily="2" charset="2"/>
              <a:buChar char="Ø"/>
            </a:pPr>
            <a:r>
              <a:rPr lang="fa-IR" dirty="0"/>
              <a:t>التهاب </a:t>
            </a:r>
          </a:p>
          <a:p>
            <a:pPr algn="r" rtl="1">
              <a:buFont typeface="Wingdings" panose="05000000000000000000" pitchFamily="2" charset="2"/>
              <a:buChar char="Ø"/>
            </a:pPr>
            <a:r>
              <a:rPr lang="fa-IR" dirty="0"/>
              <a:t>اختلال </a:t>
            </a:r>
            <a:r>
              <a:rPr lang="fa-IR" dirty="0" err="1"/>
              <a:t>لپتن</a:t>
            </a:r>
            <a:r>
              <a:rPr lang="fa-IR" dirty="0"/>
              <a:t> </a:t>
            </a:r>
          </a:p>
          <a:p>
            <a:pPr algn="r" rtl="1">
              <a:buFont typeface="Wingdings" panose="05000000000000000000" pitchFamily="2" charset="2"/>
              <a:buChar char="Ø"/>
            </a:pPr>
            <a:r>
              <a:rPr lang="fa-IR" dirty="0"/>
              <a:t>بیماری قلبی و عروقی همزمان </a:t>
            </a:r>
            <a:endParaRPr lang="en-US" dirty="0"/>
          </a:p>
        </p:txBody>
      </p:sp>
    </p:spTree>
    <p:extLst>
      <p:ext uri="{BB962C8B-B14F-4D97-AF65-F5344CB8AC3E}">
        <p14:creationId xmlns:p14="http://schemas.microsoft.com/office/powerpoint/2010/main" val="102040967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FA8C89-8B98-495D-93AD-56A3F3C1E4D5}"/>
              </a:ext>
            </a:extLst>
          </p:cNvPr>
          <p:cNvSpPr>
            <a:spLocks noGrp="1"/>
          </p:cNvSpPr>
          <p:nvPr>
            <p:ph type="title"/>
          </p:nvPr>
        </p:nvSpPr>
        <p:spPr/>
        <p:txBody>
          <a:bodyPr/>
          <a:lstStyle/>
          <a:p>
            <a:pPr algn="r"/>
            <a:r>
              <a:rPr lang="fa-IR" dirty="0"/>
              <a:t>اختلالات پروتئین و انرژی </a:t>
            </a:r>
            <a:endParaRPr lang="en-US" dirty="0"/>
          </a:p>
        </p:txBody>
      </p:sp>
      <p:sp>
        <p:nvSpPr>
          <p:cNvPr id="3" name="Content Placeholder 2">
            <a:extLst>
              <a:ext uri="{FF2B5EF4-FFF2-40B4-BE49-F238E27FC236}">
                <a16:creationId xmlns:a16="http://schemas.microsoft.com/office/drawing/2014/main" id="{AE4DED39-61C5-417C-A093-BD89DF41B746}"/>
              </a:ext>
            </a:extLst>
          </p:cNvPr>
          <p:cNvSpPr>
            <a:spLocks noGrp="1"/>
          </p:cNvSpPr>
          <p:nvPr>
            <p:ph idx="1"/>
          </p:nvPr>
        </p:nvSpPr>
        <p:spPr/>
        <p:txBody>
          <a:bodyPr/>
          <a:lstStyle/>
          <a:p>
            <a:pPr algn="r" rtl="1">
              <a:buFont typeface="Wingdings" panose="05000000000000000000" pitchFamily="2" charset="2"/>
              <a:buChar char="Ø"/>
            </a:pPr>
            <a:r>
              <a:rPr lang="fa-IR" dirty="0"/>
              <a:t> دفع پروتئین بیشتر از همو دیالیز است. ( متوسط 10 گرم در روز که در </a:t>
            </a:r>
            <a:r>
              <a:rPr lang="fa-IR" dirty="0" err="1"/>
              <a:t>پریتونیت</a:t>
            </a:r>
            <a:r>
              <a:rPr lang="fa-IR" dirty="0"/>
              <a:t> همزمان به 15 گرم در روز می رسد)</a:t>
            </a:r>
          </a:p>
          <a:p>
            <a:pPr algn="r" rtl="1">
              <a:buFont typeface="Wingdings" panose="05000000000000000000" pitchFamily="2" charset="2"/>
              <a:buChar char="Ø"/>
            </a:pPr>
            <a:r>
              <a:rPr lang="fa-IR" dirty="0"/>
              <a:t>در موارد مصرف نوع قندی (100-200 گرم) دریافت بالای انرژی (300-750 کیلو کالری) در روز دارند و خطر چاقی به همراه سوء تغذیه پروتئینی دارند. در سال اول 1-5 کیلوگرم افزایش وزن پیدا می کنند ولی بعد تثبیت می شود.</a:t>
            </a:r>
          </a:p>
          <a:p>
            <a:pPr marL="0" indent="0" algn="r" rtl="1">
              <a:buNone/>
            </a:pPr>
            <a:endParaRPr lang="fa-IR" dirty="0"/>
          </a:p>
          <a:p>
            <a:pPr algn="r" rtl="1">
              <a:buFont typeface="Wingdings" panose="05000000000000000000" pitchFamily="2" charset="2"/>
              <a:buChar char="Ø"/>
            </a:pPr>
            <a:r>
              <a:rPr lang="fa-IR" dirty="0"/>
              <a:t>به دلیل قند بالا خطر : </a:t>
            </a:r>
            <a:r>
              <a:rPr lang="fa-IR" dirty="0" err="1"/>
              <a:t>هیپر</a:t>
            </a:r>
            <a:r>
              <a:rPr lang="fa-IR" dirty="0"/>
              <a:t> </a:t>
            </a:r>
            <a:r>
              <a:rPr lang="fa-IR" dirty="0" err="1"/>
              <a:t>انسولینمی</a:t>
            </a:r>
            <a:r>
              <a:rPr lang="fa-IR" dirty="0"/>
              <a:t>، مقاومت به انسولین ، دیابت، </a:t>
            </a:r>
            <a:r>
              <a:rPr lang="fa-IR" dirty="0" err="1"/>
              <a:t>هیپر</a:t>
            </a:r>
            <a:r>
              <a:rPr lang="fa-IR" dirty="0"/>
              <a:t> تری </a:t>
            </a:r>
            <a:r>
              <a:rPr lang="fa-IR" dirty="0" err="1"/>
              <a:t>گلیسریدمی</a:t>
            </a:r>
            <a:r>
              <a:rPr lang="fa-IR" dirty="0"/>
              <a:t> </a:t>
            </a:r>
          </a:p>
          <a:p>
            <a:pPr algn="r" rtl="1">
              <a:buFont typeface="Wingdings" panose="05000000000000000000" pitchFamily="2" charset="2"/>
              <a:buChar char="Ø"/>
            </a:pPr>
            <a:r>
              <a:rPr lang="fa-IR" dirty="0"/>
              <a:t>کمبود آب بدن </a:t>
            </a:r>
          </a:p>
          <a:p>
            <a:pPr algn="r" rtl="1">
              <a:buFont typeface="Wingdings" panose="05000000000000000000" pitchFamily="2" charset="2"/>
              <a:buChar char="Ø"/>
            </a:pPr>
            <a:r>
              <a:rPr lang="fa-IR" dirty="0" err="1"/>
              <a:t>آنوری</a:t>
            </a:r>
            <a:r>
              <a:rPr lang="fa-IR" dirty="0"/>
              <a:t> خطر سوء تغذیه پروتئین انرژی و مرگ را افزایش میدهد. </a:t>
            </a:r>
          </a:p>
          <a:p>
            <a:pPr algn="r" rtl="1">
              <a:buFont typeface="Wingdings" panose="05000000000000000000" pitchFamily="2" charset="2"/>
              <a:buChar char="Ø"/>
            </a:pPr>
            <a:endParaRPr lang="en-US" dirty="0"/>
          </a:p>
        </p:txBody>
      </p:sp>
    </p:spTree>
    <p:extLst>
      <p:ext uri="{BB962C8B-B14F-4D97-AF65-F5344CB8AC3E}">
        <p14:creationId xmlns:p14="http://schemas.microsoft.com/office/powerpoint/2010/main" val="173615109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ext Box 2">
            <a:extLst>
              <a:ext uri="{FF2B5EF4-FFF2-40B4-BE49-F238E27FC236}">
                <a16:creationId xmlns:a16="http://schemas.microsoft.com/office/drawing/2014/main" id="{CA597A48-3ACB-4EFE-8303-6A917A334321}"/>
              </a:ext>
            </a:extLst>
          </p:cNvPr>
          <p:cNvSpPr txBox="1">
            <a:spLocks noChangeArrowheads="1"/>
          </p:cNvSpPr>
          <p:nvPr/>
        </p:nvSpPr>
        <p:spPr bwMode="auto">
          <a:xfrm>
            <a:off x="7967664" y="5805488"/>
            <a:ext cx="2447925" cy="762000"/>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fa-IR" altLang="en-US" sz="4400">
                <a:solidFill>
                  <a:srgbClr val="FFFFFF"/>
                </a:solidFill>
                <a:cs typeface="Zar" pitchFamily="2" charset="0"/>
              </a:rPr>
              <a:t>متشكرم</a:t>
            </a:r>
            <a:r>
              <a:rPr lang="fa-IR" altLang="en-US" sz="4400">
                <a:solidFill>
                  <a:srgbClr val="336699"/>
                </a:solidFill>
                <a:cs typeface="Zar" pitchFamily="2" charset="0"/>
              </a:rPr>
              <a:t> </a:t>
            </a:r>
            <a:endParaRPr lang="en-US" altLang="en-US" sz="4400">
              <a:solidFill>
                <a:srgbClr val="336699"/>
              </a:solidFill>
              <a:cs typeface="Zar" pitchFamily="2"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2">
            <a:extLst>
              <a:ext uri="{FF2B5EF4-FFF2-40B4-BE49-F238E27FC236}">
                <a16:creationId xmlns:a16="http://schemas.microsoft.com/office/drawing/2014/main" id="{7176F468-BA82-4EA0-8110-0739502DA3FE}"/>
              </a:ext>
            </a:extLst>
          </p:cNvPr>
          <p:cNvSpPr>
            <a:spLocks noGrp="1"/>
          </p:cNvSpPr>
          <p:nvPr>
            <p:ph type="ftr" sz="quarter" idx="11"/>
          </p:nvPr>
        </p:nvSpPr>
        <p:spPr/>
        <p:txBody>
          <a:bodyPr/>
          <a:lstStyle/>
          <a:p>
            <a:pPr>
              <a:defRPr/>
            </a:pPr>
            <a:r>
              <a:rPr lang="en-US"/>
              <a:t>Krauses Nutrition and diet therapy</a:t>
            </a:r>
          </a:p>
        </p:txBody>
      </p:sp>
      <p:sp>
        <p:nvSpPr>
          <p:cNvPr id="5" name="Slide Number Placeholder 3">
            <a:extLst>
              <a:ext uri="{FF2B5EF4-FFF2-40B4-BE49-F238E27FC236}">
                <a16:creationId xmlns:a16="http://schemas.microsoft.com/office/drawing/2014/main" id="{A604723A-6535-410F-96BB-61EB18298385}"/>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90FAE5C0-4F68-4115-951C-0F4A3C6CE2CA}" type="slidenum">
              <a:rPr lang="fa-IR" altLang="en-US">
                <a:latin typeface="Tahoma" panose="020B0604030504040204" pitchFamily="34" charset="0"/>
              </a:rPr>
              <a:pPr eaLnBrk="1" hangingPunct="1"/>
              <a:t>5</a:t>
            </a:fld>
            <a:endParaRPr lang="en-US" altLang="en-US">
              <a:latin typeface="Tahoma" panose="020B0604030504040204" pitchFamily="34" charset="0"/>
            </a:endParaRPr>
          </a:p>
        </p:txBody>
      </p:sp>
      <p:pic>
        <p:nvPicPr>
          <p:cNvPr id="10244" name="Picture 2">
            <a:extLst>
              <a:ext uri="{FF2B5EF4-FFF2-40B4-BE49-F238E27FC236}">
                <a16:creationId xmlns:a16="http://schemas.microsoft.com/office/drawing/2014/main" id="{51A256AD-F288-41D8-A372-F355EF6370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48075" y="188913"/>
            <a:ext cx="5418138" cy="6196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9275F8-1B68-47EA-85C1-89BB0F113073}"/>
              </a:ext>
            </a:extLst>
          </p:cNvPr>
          <p:cNvSpPr>
            <a:spLocks noGrp="1"/>
          </p:cNvSpPr>
          <p:nvPr>
            <p:ph type="title"/>
          </p:nvPr>
        </p:nvSpPr>
        <p:spPr/>
        <p:txBody>
          <a:bodyPr/>
          <a:lstStyle/>
          <a:p>
            <a:pPr algn="ctr"/>
            <a:endParaRPr lang="en-US" dirty="0"/>
          </a:p>
        </p:txBody>
      </p:sp>
      <p:sp>
        <p:nvSpPr>
          <p:cNvPr id="3" name="Content Placeholder 2">
            <a:extLst>
              <a:ext uri="{FF2B5EF4-FFF2-40B4-BE49-F238E27FC236}">
                <a16:creationId xmlns:a16="http://schemas.microsoft.com/office/drawing/2014/main" id="{41019A75-50D7-4193-B9CB-DFC7DB4ADD1B}"/>
              </a:ext>
            </a:extLst>
          </p:cNvPr>
          <p:cNvSpPr>
            <a:spLocks noGrp="1"/>
          </p:cNvSpPr>
          <p:nvPr>
            <p:ph idx="1"/>
          </p:nvPr>
        </p:nvSpPr>
        <p:spPr/>
        <p:txBody>
          <a:bodyPr/>
          <a:lstStyle/>
          <a:p>
            <a:pPr marL="0" indent="0" algn="r">
              <a:buNone/>
            </a:pPr>
            <a:endParaRPr lang="fa-IR" dirty="0"/>
          </a:p>
          <a:p>
            <a:pPr algn="r" rtl="1">
              <a:buFont typeface="Wingdings" panose="05000000000000000000" pitchFamily="2" charset="2"/>
              <a:buChar char="Ø"/>
            </a:pPr>
            <a:r>
              <a:rPr lang="fa-IR" dirty="0"/>
              <a:t>   حداقل حجم ادرار که قادر به دفع نسبتا ثابت 600 میلی </a:t>
            </a:r>
            <a:r>
              <a:rPr lang="fa-IR" dirty="0" err="1"/>
              <a:t>اسمول</a:t>
            </a:r>
            <a:r>
              <a:rPr lang="fa-IR" dirty="0"/>
              <a:t> از فراورده نهایی یا متابولیسم نهایی باشد 500 میلی لیتر است.</a:t>
            </a:r>
          </a:p>
          <a:p>
            <a:pPr algn="r" rtl="1">
              <a:buFont typeface="Wingdings" panose="05000000000000000000" pitchFamily="2" charset="2"/>
              <a:buChar char="Ø"/>
            </a:pPr>
            <a:r>
              <a:rPr lang="fa-IR" dirty="0"/>
              <a:t>به حجم کمتر از 500 میلی لیتر </a:t>
            </a:r>
            <a:r>
              <a:rPr lang="fa-IR" dirty="0" err="1"/>
              <a:t>اولیگوری</a:t>
            </a:r>
            <a:r>
              <a:rPr lang="fa-IR" dirty="0"/>
              <a:t> گویند.</a:t>
            </a:r>
          </a:p>
          <a:p>
            <a:pPr algn="r" rtl="1">
              <a:buFont typeface="Wingdings" panose="05000000000000000000" pitchFamily="2" charset="2"/>
              <a:buChar char="Ø"/>
            </a:pPr>
            <a:r>
              <a:rPr lang="fa-IR" dirty="0"/>
              <a:t>بیشترین ماده تشکیل دهنده ادرار مواد </a:t>
            </a:r>
            <a:r>
              <a:rPr lang="fa-IR" dirty="0" err="1"/>
              <a:t>نیتروژنی</a:t>
            </a:r>
            <a:r>
              <a:rPr lang="fa-IR" dirty="0"/>
              <a:t> ( متابولیسم پروتئین) است.</a:t>
            </a:r>
          </a:p>
          <a:p>
            <a:pPr algn="r" rtl="1">
              <a:buFont typeface="Wingdings" panose="05000000000000000000" pitchFamily="2" charset="2"/>
              <a:buChar char="Ø"/>
            </a:pPr>
            <a:r>
              <a:rPr lang="fa-IR" dirty="0"/>
              <a:t>اوره ادرار به میزان پروتئین غذایی بستگی دارد .</a:t>
            </a:r>
          </a:p>
          <a:p>
            <a:pPr algn="r" rtl="1">
              <a:buFont typeface="Wingdings" panose="05000000000000000000" pitchFamily="2" charset="2"/>
              <a:buChar char="Ø"/>
            </a:pPr>
            <a:r>
              <a:rPr lang="fa-IR" dirty="0"/>
              <a:t>اسید </a:t>
            </a:r>
            <a:r>
              <a:rPr lang="fa-IR" dirty="0" err="1"/>
              <a:t>اوریک</a:t>
            </a:r>
            <a:r>
              <a:rPr lang="fa-IR" dirty="0"/>
              <a:t> ، </a:t>
            </a:r>
            <a:r>
              <a:rPr lang="fa-IR" dirty="0" err="1"/>
              <a:t>کراتینین</a:t>
            </a:r>
            <a:r>
              <a:rPr lang="fa-IR" dirty="0"/>
              <a:t> و آمونیوم به مقدار کم در ادرار وجود دارد.</a:t>
            </a:r>
          </a:p>
          <a:p>
            <a:pPr algn="r" rtl="1">
              <a:buFont typeface="Wingdings" panose="05000000000000000000" pitchFamily="2" charset="2"/>
              <a:buChar char="Ø"/>
            </a:pPr>
            <a:r>
              <a:rPr lang="fa-IR" dirty="0"/>
              <a:t>عملکرد غیر دفعی کلیه شامل: تنظیم فشار خون با مکانیسم </a:t>
            </a:r>
            <a:r>
              <a:rPr lang="fa-IR" dirty="0" err="1"/>
              <a:t>رنین</a:t>
            </a:r>
            <a:r>
              <a:rPr lang="fa-IR" dirty="0"/>
              <a:t>- </a:t>
            </a:r>
            <a:r>
              <a:rPr lang="fa-IR" dirty="0" err="1"/>
              <a:t>آنژیوتانسین</a:t>
            </a:r>
            <a:r>
              <a:rPr lang="fa-IR" dirty="0"/>
              <a:t> ، تولید گلبول قرمز با اریتروپویتین، تعادل کلسیم و </a:t>
            </a:r>
            <a:r>
              <a:rPr lang="fa-IR" dirty="0" err="1"/>
              <a:t>فسفر</a:t>
            </a:r>
            <a:r>
              <a:rPr lang="fa-IR" dirty="0"/>
              <a:t> از طریق ویتامین </a:t>
            </a:r>
            <a:r>
              <a:rPr lang="en-US" dirty="0"/>
              <a:t>D</a:t>
            </a:r>
            <a:r>
              <a:rPr lang="fa-IR" dirty="0"/>
              <a:t>، </a:t>
            </a:r>
            <a:r>
              <a:rPr lang="en-US" dirty="0"/>
              <a:t>PTH</a:t>
            </a:r>
            <a:r>
              <a:rPr lang="fa-IR" dirty="0"/>
              <a:t> و </a:t>
            </a:r>
            <a:r>
              <a:rPr lang="fa-IR" dirty="0" err="1"/>
              <a:t>کلسی</a:t>
            </a:r>
            <a:r>
              <a:rPr lang="fa-IR" dirty="0"/>
              <a:t> </a:t>
            </a:r>
            <a:r>
              <a:rPr lang="fa-IR" dirty="0" err="1"/>
              <a:t>تونین</a:t>
            </a:r>
            <a:r>
              <a:rPr lang="fa-IR" dirty="0"/>
              <a:t> </a:t>
            </a:r>
          </a:p>
          <a:p>
            <a:pPr algn="r"/>
            <a:endParaRPr lang="en-US" dirty="0"/>
          </a:p>
        </p:txBody>
      </p:sp>
    </p:spTree>
    <p:extLst>
      <p:ext uri="{BB962C8B-B14F-4D97-AF65-F5344CB8AC3E}">
        <p14:creationId xmlns:p14="http://schemas.microsoft.com/office/powerpoint/2010/main" val="38570496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10A535-14D3-4FFD-B472-890CFB5C9662}"/>
              </a:ext>
            </a:extLst>
          </p:cNvPr>
          <p:cNvSpPr>
            <a:spLocks noGrp="1"/>
          </p:cNvSpPr>
          <p:nvPr>
            <p:ph type="title"/>
          </p:nvPr>
        </p:nvSpPr>
        <p:spPr/>
        <p:txBody>
          <a:bodyPr/>
          <a:lstStyle/>
          <a:p>
            <a:pPr algn="ctr"/>
            <a:r>
              <a:rPr lang="fa-IR" dirty="0"/>
              <a:t>سنگ های کلیوی </a:t>
            </a:r>
            <a:endParaRPr lang="en-US" dirty="0"/>
          </a:p>
        </p:txBody>
      </p:sp>
      <p:sp>
        <p:nvSpPr>
          <p:cNvPr id="3" name="Content Placeholder 2">
            <a:extLst>
              <a:ext uri="{FF2B5EF4-FFF2-40B4-BE49-F238E27FC236}">
                <a16:creationId xmlns:a16="http://schemas.microsoft.com/office/drawing/2014/main" id="{DA9D898A-F375-489F-B47F-D6F0C2BEFE61}"/>
              </a:ext>
            </a:extLst>
          </p:cNvPr>
          <p:cNvSpPr>
            <a:spLocks noGrp="1"/>
          </p:cNvSpPr>
          <p:nvPr>
            <p:ph idx="1"/>
          </p:nvPr>
        </p:nvSpPr>
        <p:spPr>
          <a:xfrm>
            <a:off x="1097279" y="1845733"/>
            <a:ext cx="10761567" cy="4881131"/>
          </a:xfrm>
        </p:spPr>
        <p:txBody>
          <a:bodyPr>
            <a:normAutofit lnSpcReduction="10000"/>
          </a:bodyPr>
          <a:lstStyle/>
          <a:p>
            <a:pPr algn="r" rtl="1">
              <a:buFont typeface="Wingdings" panose="05000000000000000000" pitchFamily="2" charset="2"/>
              <a:buChar char="Ø"/>
            </a:pPr>
            <a:r>
              <a:rPr lang="fa-IR" dirty="0"/>
              <a:t>  به طور عمده در سنین 50-30 سال رخ می دهد و مردان 3 برابر زنان شانس درگیری دارند. </a:t>
            </a:r>
          </a:p>
          <a:p>
            <a:pPr algn="r" rtl="1">
              <a:buFont typeface="Wingdings" panose="05000000000000000000" pitchFamily="2" charset="2"/>
              <a:buChar char="Ø"/>
            </a:pPr>
            <a:r>
              <a:rPr lang="fa-IR" dirty="0">
                <a:solidFill>
                  <a:srgbClr val="FF0000"/>
                </a:solidFill>
              </a:rPr>
              <a:t>فاکتورهای دخیل در تشکیل سنگ کلیوی </a:t>
            </a:r>
          </a:p>
          <a:p>
            <a:pPr algn="r" rtl="1">
              <a:buFont typeface="Wingdings" panose="05000000000000000000" pitchFamily="2" charset="2"/>
              <a:buChar char="§"/>
            </a:pPr>
            <a:r>
              <a:rPr lang="fa-IR" dirty="0"/>
              <a:t> حجم کم ادرار، توقف ادراری</a:t>
            </a:r>
          </a:p>
          <a:p>
            <a:pPr algn="r" rtl="1">
              <a:buFont typeface="Wingdings" panose="05000000000000000000" pitchFamily="2" charset="2"/>
              <a:buChar char="§"/>
            </a:pPr>
            <a:r>
              <a:rPr lang="fa-IR" dirty="0"/>
              <a:t>وجود </a:t>
            </a:r>
            <a:r>
              <a:rPr lang="fa-IR" dirty="0" err="1"/>
              <a:t>اگزالات</a:t>
            </a:r>
            <a:r>
              <a:rPr lang="fa-IR" dirty="0"/>
              <a:t> ، اسید </a:t>
            </a:r>
            <a:r>
              <a:rPr lang="fa-IR" dirty="0" err="1"/>
              <a:t>اوریک</a:t>
            </a:r>
            <a:r>
              <a:rPr lang="fa-IR" dirty="0"/>
              <a:t> و سدیم بالای غذا </a:t>
            </a:r>
          </a:p>
          <a:p>
            <a:pPr algn="r" rtl="1">
              <a:buFont typeface="Wingdings" panose="05000000000000000000" pitchFamily="2" charset="2"/>
              <a:buChar char="§"/>
            </a:pPr>
            <a:r>
              <a:rPr lang="en-US" dirty="0"/>
              <a:t>PH </a:t>
            </a:r>
            <a:r>
              <a:rPr lang="fa-IR" dirty="0"/>
              <a:t> اسیدی </a:t>
            </a:r>
          </a:p>
          <a:p>
            <a:pPr algn="r" rtl="1">
              <a:buFont typeface="Wingdings" panose="05000000000000000000" pitchFamily="2" charset="2"/>
              <a:buChar char="§"/>
            </a:pPr>
            <a:r>
              <a:rPr lang="fa-IR" dirty="0"/>
              <a:t>کلسیم بالای ادرار</a:t>
            </a:r>
          </a:p>
          <a:p>
            <a:pPr algn="r" rtl="1">
              <a:buFont typeface="Wingdings" panose="05000000000000000000" pitchFamily="2" charset="2"/>
              <a:buChar char="Ø"/>
            </a:pPr>
            <a:r>
              <a:rPr lang="fa-IR" dirty="0"/>
              <a:t> </a:t>
            </a:r>
            <a:r>
              <a:rPr lang="fa-IR" dirty="0">
                <a:solidFill>
                  <a:srgbClr val="FF0000"/>
                </a:solidFill>
              </a:rPr>
              <a:t>فاکتورهای کاهنده تشکیل سنگ </a:t>
            </a:r>
          </a:p>
          <a:p>
            <a:pPr algn="r" rtl="1">
              <a:buFont typeface="Wingdings" panose="05000000000000000000" pitchFamily="2" charset="2"/>
              <a:buChar char="§"/>
            </a:pPr>
            <a:r>
              <a:rPr lang="fa-IR" dirty="0"/>
              <a:t>جریان و حجم زیاد ادرار</a:t>
            </a:r>
          </a:p>
          <a:p>
            <a:pPr algn="r" rtl="1">
              <a:buFont typeface="Wingdings" panose="05000000000000000000" pitchFamily="2" charset="2"/>
              <a:buChar char="§"/>
            </a:pPr>
            <a:r>
              <a:rPr lang="fa-IR" dirty="0"/>
              <a:t>وجود سیترات در غذا </a:t>
            </a:r>
          </a:p>
          <a:p>
            <a:pPr algn="r" rtl="1">
              <a:buFont typeface="Wingdings" panose="05000000000000000000" pitchFamily="2" charset="2"/>
              <a:buChar char="§"/>
            </a:pPr>
            <a:r>
              <a:rPr lang="fa-IR" dirty="0" err="1"/>
              <a:t>گلیکو</a:t>
            </a:r>
            <a:r>
              <a:rPr lang="fa-IR" dirty="0"/>
              <a:t> پروتئین </a:t>
            </a:r>
          </a:p>
          <a:p>
            <a:pPr algn="r" rtl="1">
              <a:buFont typeface="Wingdings" panose="05000000000000000000" pitchFamily="2" charset="2"/>
              <a:buChar char="§"/>
            </a:pPr>
            <a:r>
              <a:rPr lang="fa-IR" dirty="0"/>
              <a:t>منیزیم </a:t>
            </a:r>
            <a:endParaRPr lang="en-US" dirty="0"/>
          </a:p>
        </p:txBody>
      </p:sp>
    </p:spTree>
    <p:extLst>
      <p:ext uri="{BB962C8B-B14F-4D97-AF65-F5344CB8AC3E}">
        <p14:creationId xmlns:p14="http://schemas.microsoft.com/office/powerpoint/2010/main" val="36878822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7A6398-31DB-4797-A1EA-6D0D3ED6375E}"/>
              </a:ext>
            </a:extLst>
          </p:cNvPr>
          <p:cNvSpPr>
            <a:spLocks noGrp="1"/>
          </p:cNvSpPr>
          <p:nvPr>
            <p:ph type="title"/>
          </p:nvPr>
        </p:nvSpPr>
        <p:spPr/>
        <p:txBody>
          <a:bodyPr/>
          <a:lstStyle/>
          <a:p>
            <a:pPr algn="ctr" rtl="1"/>
            <a:r>
              <a:rPr lang="fa-IR" dirty="0"/>
              <a:t>تغذیه و سنگ کلیوی </a:t>
            </a:r>
            <a:endParaRPr lang="en-US" dirty="0"/>
          </a:p>
        </p:txBody>
      </p:sp>
      <p:sp>
        <p:nvSpPr>
          <p:cNvPr id="3" name="Content Placeholder 2">
            <a:extLst>
              <a:ext uri="{FF2B5EF4-FFF2-40B4-BE49-F238E27FC236}">
                <a16:creationId xmlns:a16="http://schemas.microsoft.com/office/drawing/2014/main" id="{B68CCC03-18EC-4625-AC83-D98E22451AA6}"/>
              </a:ext>
            </a:extLst>
          </p:cNvPr>
          <p:cNvSpPr>
            <a:spLocks noGrp="1"/>
          </p:cNvSpPr>
          <p:nvPr>
            <p:ph idx="1"/>
          </p:nvPr>
        </p:nvSpPr>
        <p:spPr/>
        <p:txBody>
          <a:bodyPr/>
          <a:lstStyle/>
          <a:p>
            <a:pPr algn="r" rtl="1">
              <a:buFont typeface="Wingdings" panose="05000000000000000000" pitchFamily="2" charset="2"/>
              <a:buChar char="Ø"/>
            </a:pPr>
            <a:r>
              <a:rPr lang="fa-IR" dirty="0"/>
              <a:t> تنها راه درمان دارویی برای سنگ اسید </a:t>
            </a:r>
            <a:r>
              <a:rPr lang="fa-IR" dirty="0" err="1"/>
              <a:t>اوریکی</a:t>
            </a:r>
            <a:r>
              <a:rPr lang="fa-IR" dirty="0"/>
              <a:t> وجود دارد ، در حالیکه اصلاح رژیم غذایی تا حد زیادی تولید انواع سنگ ها را کم می کند.</a:t>
            </a:r>
          </a:p>
          <a:p>
            <a:pPr algn="r" rtl="1">
              <a:buFont typeface="Wingdings" panose="05000000000000000000" pitchFamily="2" charset="2"/>
              <a:buChar char="Ø"/>
            </a:pPr>
            <a:r>
              <a:rPr lang="fa-IR" dirty="0"/>
              <a:t>برای رقیق کردن ادرار باید حجم ادرار به  2 تا 2.5 لیتر برسد ، به همین دلیل باید 250 میلی لیتر مایعات در وعده اصلی و یا هر میان وعده باید نوشید.</a:t>
            </a:r>
          </a:p>
          <a:p>
            <a:pPr algn="r" rtl="1">
              <a:buFont typeface="Wingdings" panose="05000000000000000000" pitchFamily="2" charset="2"/>
              <a:buChar char="Ø"/>
            </a:pPr>
            <a:r>
              <a:rPr lang="fa-IR" dirty="0"/>
              <a:t>آب گریپ </a:t>
            </a:r>
            <a:r>
              <a:rPr lang="fa-IR" dirty="0" err="1"/>
              <a:t>فروت</a:t>
            </a:r>
            <a:r>
              <a:rPr lang="fa-IR" dirty="0"/>
              <a:t> با داشتن </a:t>
            </a:r>
            <a:r>
              <a:rPr lang="fa-IR" dirty="0" err="1"/>
              <a:t>اگزالات</a:t>
            </a:r>
            <a:r>
              <a:rPr lang="fa-IR" dirty="0"/>
              <a:t> بالا خطر سنگ را بالا می برد ولی با داشتن سیترات زیاد این مشکل را تا حد زیادی رفع می کند.</a:t>
            </a:r>
          </a:p>
          <a:p>
            <a:pPr algn="r" rtl="1">
              <a:buFont typeface="Wingdings" panose="05000000000000000000" pitchFamily="2" charset="2"/>
              <a:buChar char="Ø"/>
            </a:pPr>
            <a:r>
              <a:rPr lang="fa-IR" dirty="0"/>
              <a:t>چای دم کرده با شیر علی رغم بالا بودن </a:t>
            </a:r>
            <a:r>
              <a:rPr lang="fa-IR" dirty="0" err="1"/>
              <a:t>اگزالات</a:t>
            </a:r>
            <a:r>
              <a:rPr lang="fa-IR" dirty="0"/>
              <a:t> یک عامل خطر محسوب نمی شود.</a:t>
            </a:r>
          </a:p>
          <a:p>
            <a:pPr algn="r" rtl="1">
              <a:buFont typeface="Wingdings" panose="05000000000000000000" pitchFamily="2" charset="2"/>
              <a:buChar char="Ø"/>
            </a:pPr>
            <a:r>
              <a:rPr lang="fa-IR" dirty="0"/>
              <a:t>افراد چاق دفع کلیوی </a:t>
            </a:r>
            <a:r>
              <a:rPr lang="fa-IR" dirty="0" err="1"/>
              <a:t>اگزالات</a:t>
            </a:r>
            <a:r>
              <a:rPr lang="fa-IR" dirty="0"/>
              <a:t>، سدیم ، کلسیم، و اسید </a:t>
            </a:r>
            <a:r>
              <a:rPr lang="fa-IR" dirty="0" err="1"/>
              <a:t>اوریک</a:t>
            </a:r>
            <a:r>
              <a:rPr lang="fa-IR" dirty="0"/>
              <a:t> بیشتری دارند </a:t>
            </a:r>
          </a:p>
          <a:p>
            <a:pPr algn="r" rtl="1">
              <a:buFont typeface="Wingdings" panose="05000000000000000000" pitchFamily="2" charset="2"/>
              <a:buChar char="Ø"/>
            </a:pPr>
            <a:r>
              <a:rPr lang="fa-IR" dirty="0"/>
              <a:t>افراد چاق در دفع آمونیاک و </a:t>
            </a:r>
            <a:r>
              <a:rPr lang="fa-IR" dirty="0" err="1"/>
              <a:t>بافر</a:t>
            </a:r>
            <a:r>
              <a:rPr lang="fa-IR" dirty="0"/>
              <a:t> کردن هیدروژن ادراری مشکل دارند. سنگ ادراری شایع این افراد اسید </a:t>
            </a:r>
            <a:r>
              <a:rPr lang="fa-IR" dirty="0" err="1"/>
              <a:t>اوریکی</a:t>
            </a:r>
            <a:r>
              <a:rPr lang="fa-IR" dirty="0"/>
              <a:t> است. </a:t>
            </a:r>
          </a:p>
          <a:p>
            <a:pPr algn="r" rtl="1">
              <a:buFont typeface="Wingdings" panose="05000000000000000000" pitchFamily="2" charset="2"/>
              <a:buChar char="Ø"/>
            </a:pPr>
            <a:endParaRPr lang="en-US" dirty="0"/>
          </a:p>
        </p:txBody>
      </p:sp>
    </p:spTree>
    <p:extLst>
      <p:ext uri="{BB962C8B-B14F-4D97-AF65-F5344CB8AC3E}">
        <p14:creationId xmlns:p14="http://schemas.microsoft.com/office/powerpoint/2010/main" val="10043638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BBD875-3310-4002-9D3F-4278D05DBB27}"/>
              </a:ext>
            </a:extLst>
          </p:cNvPr>
          <p:cNvSpPr>
            <a:spLocks noGrp="1"/>
          </p:cNvSpPr>
          <p:nvPr>
            <p:ph type="title"/>
          </p:nvPr>
        </p:nvSpPr>
        <p:spPr/>
        <p:txBody>
          <a:bodyPr/>
          <a:lstStyle/>
          <a:p>
            <a:pPr algn="ctr"/>
            <a:r>
              <a:rPr lang="fa-IR" dirty="0"/>
              <a:t>بیماریها و سنگ کلیه </a:t>
            </a:r>
            <a:endParaRPr lang="en-US" dirty="0"/>
          </a:p>
        </p:txBody>
      </p:sp>
      <p:sp>
        <p:nvSpPr>
          <p:cNvPr id="3" name="Content Placeholder 2">
            <a:extLst>
              <a:ext uri="{FF2B5EF4-FFF2-40B4-BE49-F238E27FC236}">
                <a16:creationId xmlns:a16="http://schemas.microsoft.com/office/drawing/2014/main" id="{1874FD1E-D194-4D1A-A8C6-4E794060CEB9}"/>
              </a:ext>
            </a:extLst>
          </p:cNvPr>
          <p:cNvSpPr>
            <a:spLocks noGrp="1"/>
          </p:cNvSpPr>
          <p:nvPr>
            <p:ph idx="1"/>
          </p:nvPr>
        </p:nvSpPr>
        <p:spPr/>
        <p:txBody>
          <a:bodyPr/>
          <a:lstStyle/>
          <a:p>
            <a:pPr algn="r" rtl="1">
              <a:buFont typeface="Wingdings" panose="05000000000000000000" pitchFamily="2" charset="2"/>
              <a:buChar char="Ø"/>
            </a:pPr>
            <a:r>
              <a:rPr lang="fa-IR" dirty="0"/>
              <a:t> در دیابت تیپ دو سنگ های اسید </a:t>
            </a:r>
            <a:r>
              <a:rPr lang="fa-IR" dirty="0" err="1"/>
              <a:t>اوریکی</a:t>
            </a:r>
            <a:r>
              <a:rPr lang="fa-IR" dirty="0"/>
              <a:t> شایع تر است. </a:t>
            </a:r>
          </a:p>
          <a:p>
            <a:pPr algn="r" rtl="1">
              <a:buFont typeface="Wingdings" panose="05000000000000000000" pitchFamily="2" charset="2"/>
              <a:buChar char="Ø"/>
            </a:pPr>
            <a:r>
              <a:rPr lang="fa-IR" dirty="0" err="1"/>
              <a:t>هیپرانسولینمی</a:t>
            </a:r>
            <a:r>
              <a:rPr lang="fa-IR" dirty="0"/>
              <a:t> در ایجاد سنگ کلسیم از طریق دفع کلسیم ادراری دخیل باشد . </a:t>
            </a:r>
          </a:p>
          <a:p>
            <a:pPr algn="r" rtl="1">
              <a:buFont typeface="Wingdings" panose="05000000000000000000" pitchFamily="2" charset="2"/>
              <a:buChar char="Ø"/>
            </a:pPr>
            <a:r>
              <a:rPr lang="fa-IR" dirty="0"/>
              <a:t>سوء جذب ناشی از روش های </a:t>
            </a:r>
            <a:r>
              <a:rPr lang="fa-IR" dirty="0" err="1"/>
              <a:t>باریاتیک</a:t>
            </a:r>
            <a:r>
              <a:rPr lang="fa-IR" dirty="0"/>
              <a:t> مثل </a:t>
            </a:r>
            <a:r>
              <a:rPr lang="fa-IR" dirty="0" err="1"/>
              <a:t>بای</a:t>
            </a:r>
            <a:r>
              <a:rPr lang="fa-IR" dirty="0"/>
              <a:t> پس شانس سنگ را بالا می برد.</a:t>
            </a:r>
          </a:p>
          <a:p>
            <a:pPr algn="r" rtl="1">
              <a:buFont typeface="Wingdings" panose="05000000000000000000" pitchFamily="2" charset="2"/>
              <a:buChar char="Ø"/>
            </a:pPr>
            <a:r>
              <a:rPr lang="fa-IR" dirty="0" err="1"/>
              <a:t>گاستروستومی</a:t>
            </a:r>
            <a:r>
              <a:rPr lang="fa-IR" dirty="0"/>
              <a:t> و عمل </a:t>
            </a:r>
            <a:r>
              <a:rPr lang="fa-IR" dirty="0" err="1"/>
              <a:t>باندینگ</a:t>
            </a:r>
            <a:r>
              <a:rPr lang="fa-IR" dirty="0"/>
              <a:t> معده با افزایش خطر سنگ همراه نیست.</a:t>
            </a:r>
          </a:p>
          <a:p>
            <a:pPr algn="r" rtl="1">
              <a:buFont typeface="Wingdings" panose="05000000000000000000" pitchFamily="2" charset="2"/>
              <a:buChar char="Ø"/>
            </a:pPr>
            <a:endParaRPr lang="fa-IR" dirty="0"/>
          </a:p>
          <a:p>
            <a:pPr algn="r" rtl="1">
              <a:buFont typeface="Wingdings" panose="05000000000000000000" pitchFamily="2" charset="2"/>
              <a:buChar char="Ø"/>
            </a:pPr>
            <a:endParaRPr lang="fa-IR" dirty="0"/>
          </a:p>
          <a:p>
            <a:pPr algn="r" rtl="1">
              <a:buFont typeface="Wingdings" panose="05000000000000000000" pitchFamily="2" charset="2"/>
              <a:buChar char="Ø"/>
            </a:pPr>
            <a:endParaRPr lang="en-US" dirty="0"/>
          </a:p>
        </p:txBody>
      </p:sp>
    </p:spTree>
    <p:extLst>
      <p:ext uri="{BB962C8B-B14F-4D97-AF65-F5344CB8AC3E}">
        <p14:creationId xmlns:p14="http://schemas.microsoft.com/office/powerpoint/2010/main" val="1992029441"/>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439</TotalTime>
  <Words>3747</Words>
  <Application>Microsoft Office PowerPoint</Application>
  <PresentationFormat>Widescreen</PresentationFormat>
  <Paragraphs>204</Paragraphs>
  <Slides>45</Slides>
  <Notes>1</Notes>
  <HiddenSlides>3</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45</vt:i4>
      </vt:variant>
    </vt:vector>
  </HeadingPairs>
  <TitlesOfParts>
    <vt:vector size="51" baseType="lpstr">
      <vt:lpstr>Arial</vt:lpstr>
      <vt:lpstr>Calibri</vt:lpstr>
      <vt:lpstr>Calibri Light</vt:lpstr>
      <vt:lpstr>Tahoma</vt:lpstr>
      <vt:lpstr>Wingdings</vt:lpstr>
      <vt:lpstr>Retrospect</vt:lpstr>
      <vt:lpstr>تغذیه در بیماریهای کلیوی</vt:lpstr>
      <vt:lpstr>کارکرد کلیه</vt:lpstr>
      <vt:lpstr>PowerPoint Presentation</vt:lpstr>
      <vt:lpstr>PowerPoint Presentation</vt:lpstr>
      <vt:lpstr>PowerPoint Presentation</vt:lpstr>
      <vt:lpstr>PowerPoint Presentation</vt:lpstr>
      <vt:lpstr>سنگ های کلیوی </vt:lpstr>
      <vt:lpstr>تغذیه و سنگ کلیوی </vt:lpstr>
      <vt:lpstr>بیماریها و سنگ کلیه </vt:lpstr>
      <vt:lpstr>سنگ های کلسیمی</vt:lpstr>
      <vt:lpstr>تاثیر رژیم غذایی برPH ادرار </vt:lpstr>
      <vt:lpstr>سنگ های اگزالات </vt:lpstr>
      <vt:lpstr>سنگ های اسید اوریکی </vt:lpstr>
      <vt:lpstr>نارسایی حاد کلیوی </vt:lpstr>
      <vt:lpstr>سوء تغذیه پروتئین و انرژی </vt:lpstr>
      <vt:lpstr>هداف اصلی مداخلات تغذیه ای </vt:lpstr>
      <vt:lpstr> نارسایی حاد کلیه </vt:lpstr>
      <vt:lpstr>PowerPoint Presentation</vt:lpstr>
      <vt:lpstr>PowerPoint Presentation</vt:lpstr>
      <vt:lpstr>نیازهای درشت مغذی ها در بیماران با  نارسایی حاد کلیه </vt:lpstr>
      <vt:lpstr>PowerPoint Presentation</vt:lpstr>
      <vt:lpstr>ریز مغذیها و ویتامین های محلول در آب  </vt:lpstr>
      <vt:lpstr>ویتامین های محلول در چربی </vt:lpstr>
      <vt:lpstr>هدف حمایت تغذیه ای </vt:lpstr>
      <vt:lpstr>نحوه تغذیه </vt:lpstr>
      <vt:lpstr>خلاصه </vt:lpstr>
      <vt:lpstr>کمبود پروتئین انرژی در CKD</vt:lpstr>
      <vt:lpstr>مدیریت مراقبت های تغذیه ای در CKD</vt:lpstr>
      <vt:lpstr>نیازهای انرژی</vt:lpstr>
      <vt:lpstr>PowerPoint Presentation</vt:lpstr>
      <vt:lpstr>کنترل هیپرفسفاتمی</vt:lpstr>
      <vt:lpstr>کنترل هیپو کلسیمی </vt:lpstr>
      <vt:lpstr>PowerPoint Presentation</vt:lpstr>
      <vt:lpstr>PowerPoint Presentation</vt:lpstr>
      <vt:lpstr>PowerPoint Presentation</vt:lpstr>
      <vt:lpstr>ویتامین های محلول در آب </vt:lpstr>
      <vt:lpstr>PowerPoint Presentation</vt:lpstr>
      <vt:lpstr>ویتامین های محلول در چربی </vt:lpstr>
      <vt:lpstr>مواد معدنی </vt:lpstr>
      <vt:lpstr>نحوه تغذیه بیمارستانی </vt:lpstr>
      <vt:lpstr>خلاصه روش درمان بیمارستانی </vt:lpstr>
      <vt:lpstr>عوارض دیالیز صفاقی </vt:lpstr>
      <vt:lpstr>علل بی اشتهایی در دیالیز صفاقی </vt:lpstr>
      <vt:lpstr>اختلالات پروتئین و انرژی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Administrator</dc:creator>
  <cp:lastModifiedBy>Administrator</cp:lastModifiedBy>
  <cp:revision>48</cp:revision>
  <dcterms:created xsi:type="dcterms:W3CDTF">2020-12-24T06:03:12Z</dcterms:created>
  <dcterms:modified xsi:type="dcterms:W3CDTF">2021-08-13T07:38:22Z</dcterms:modified>
</cp:coreProperties>
</file>