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42"/>
  </p:notesMasterIdLst>
  <p:sldIdLst>
    <p:sldId id="256" r:id="rId2"/>
    <p:sldId id="258" r:id="rId3"/>
    <p:sldId id="278" r:id="rId4"/>
    <p:sldId id="259" r:id="rId5"/>
    <p:sldId id="260" r:id="rId6"/>
    <p:sldId id="261" r:id="rId7"/>
    <p:sldId id="262" r:id="rId8"/>
    <p:sldId id="267" r:id="rId9"/>
    <p:sldId id="322" r:id="rId10"/>
    <p:sldId id="269" r:id="rId11"/>
    <p:sldId id="272" r:id="rId12"/>
    <p:sldId id="280" r:id="rId13"/>
    <p:sldId id="314" r:id="rId14"/>
    <p:sldId id="279" r:id="rId15"/>
    <p:sldId id="277" r:id="rId16"/>
    <p:sldId id="315" r:id="rId17"/>
    <p:sldId id="316" r:id="rId18"/>
    <p:sldId id="317" r:id="rId19"/>
    <p:sldId id="318" r:id="rId20"/>
    <p:sldId id="319" r:id="rId21"/>
    <p:sldId id="320" r:id="rId22"/>
    <p:sldId id="257" r:id="rId23"/>
    <p:sldId id="283" r:id="rId24"/>
    <p:sldId id="266" r:id="rId25"/>
    <p:sldId id="290" r:id="rId26"/>
    <p:sldId id="294" r:id="rId27"/>
    <p:sldId id="295" r:id="rId28"/>
    <p:sldId id="298" r:id="rId29"/>
    <p:sldId id="300" r:id="rId30"/>
    <p:sldId id="301" r:id="rId31"/>
    <p:sldId id="323" r:id="rId32"/>
    <p:sldId id="296" r:id="rId33"/>
    <p:sldId id="324" r:id="rId34"/>
    <p:sldId id="297" r:id="rId35"/>
    <p:sldId id="308" r:id="rId36"/>
    <p:sldId id="325" r:id="rId37"/>
    <p:sldId id="327" r:id="rId38"/>
    <p:sldId id="321" r:id="rId39"/>
    <p:sldId id="328" r:id="rId40"/>
    <p:sldId id="329"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735" autoAdjust="0"/>
    <p:restoredTop sz="86463" autoAdjust="0"/>
  </p:normalViewPr>
  <p:slideViewPr>
    <p:cSldViewPr>
      <p:cViewPr varScale="1">
        <p:scale>
          <a:sx n="99" d="100"/>
          <a:sy n="99" d="100"/>
        </p:scale>
        <p:origin x="413" y="77"/>
      </p:cViewPr>
      <p:guideLst>
        <p:guide orient="horz" pos="2160"/>
        <p:guide pos="2880"/>
      </p:guideLst>
    </p:cSldViewPr>
  </p:slideViewPr>
  <p:outlineViewPr>
    <p:cViewPr>
      <p:scale>
        <a:sx n="33" d="100"/>
        <a:sy n="33" d="100"/>
      </p:scale>
      <p:origin x="132" y="29072"/>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8173C6-FA2A-489C-91C7-023734CCCF82}" type="doc">
      <dgm:prSet loTypeId="urn:microsoft.com/office/officeart/2011/layout/InterconnectedBlockProcess" loCatId="process" qsTypeId="urn:microsoft.com/office/officeart/2005/8/quickstyle/simple1" qsCatId="simple" csTypeId="urn:microsoft.com/office/officeart/2005/8/colors/accent1_2" csCatId="accent1" phldr="1"/>
      <dgm:spPr/>
      <dgm:t>
        <a:bodyPr/>
        <a:lstStyle/>
        <a:p>
          <a:endParaRPr lang="en-US"/>
        </a:p>
      </dgm:t>
    </dgm:pt>
    <dgm:pt modelId="{E697C7A3-877B-4D65-91A2-317E9AB72C6D}">
      <dgm:prSet phldrT="[Text]" custT="1"/>
      <dgm:spPr/>
      <dgm:t>
        <a:bodyPr/>
        <a:lstStyle/>
        <a:p>
          <a:r>
            <a:rPr lang="fa-IR" sz="1800" dirty="0">
              <a:cs typeface="B Nazanin" panose="00000400000000000000" pitchFamily="2" charset="-78"/>
            </a:rPr>
            <a:t>روده ای</a:t>
          </a:r>
          <a:endParaRPr lang="en-US" sz="1800" dirty="0">
            <a:cs typeface="B Nazanin" panose="00000400000000000000" pitchFamily="2" charset="-78"/>
          </a:endParaRPr>
        </a:p>
      </dgm:t>
    </dgm:pt>
    <dgm:pt modelId="{73086D9E-C672-49AC-A956-471D537D43CD}" type="parTrans" cxnId="{693CAC5A-A9B6-422D-AC22-044CEFCA1D11}">
      <dgm:prSet/>
      <dgm:spPr/>
      <dgm:t>
        <a:bodyPr/>
        <a:lstStyle/>
        <a:p>
          <a:endParaRPr lang="en-US"/>
        </a:p>
      </dgm:t>
    </dgm:pt>
    <dgm:pt modelId="{ED2B3756-E706-4B90-8012-2C2050AA8D00}" type="sibTrans" cxnId="{693CAC5A-A9B6-422D-AC22-044CEFCA1D11}">
      <dgm:prSet/>
      <dgm:spPr/>
      <dgm:t>
        <a:bodyPr/>
        <a:lstStyle/>
        <a:p>
          <a:endParaRPr lang="en-US"/>
        </a:p>
      </dgm:t>
    </dgm:pt>
    <dgm:pt modelId="{615B7CCB-AD8F-45A4-B4F5-7C0BF7BC5ED3}">
      <dgm:prSet phldrT="[Text]" custT="1"/>
      <dgm:spPr/>
      <dgm:t>
        <a:bodyPr/>
        <a:lstStyle/>
        <a:p>
          <a:r>
            <a:rPr lang="fa-IR" sz="1800" dirty="0">
              <a:cs typeface="B Nazanin" panose="00000400000000000000" pitchFamily="2" charset="-78"/>
            </a:rPr>
            <a:t>پنومونی</a:t>
          </a:r>
          <a:endParaRPr lang="en-US" sz="1800" dirty="0">
            <a:cs typeface="B Nazanin" panose="00000400000000000000" pitchFamily="2" charset="-78"/>
          </a:endParaRPr>
        </a:p>
      </dgm:t>
    </dgm:pt>
    <dgm:pt modelId="{20277B42-F071-4438-ACCE-4FFBC0A96844}" type="parTrans" cxnId="{094D39FC-FB07-4B00-A834-17C05844D778}">
      <dgm:prSet/>
      <dgm:spPr/>
      <dgm:t>
        <a:bodyPr/>
        <a:lstStyle/>
        <a:p>
          <a:endParaRPr lang="en-US"/>
        </a:p>
      </dgm:t>
    </dgm:pt>
    <dgm:pt modelId="{4007ACCB-EC8A-4448-8CBD-B87A854B163E}" type="sibTrans" cxnId="{094D39FC-FB07-4B00-A834-17C05844D778}">
      <dgm:prSet/>
      <dgm:spPr/>
      <dgm:t>
        <a:bodyPr/>
        <a:lstStyle/>
        <a:p>
          <a:endParaRPr lang="en-US"/>
        </a:p>
      </dgm:t>
    </dgm:pt>
    <dgm:pt modelId="{301917E4-C347-44E3-8BCD-43586CCE8112}">
      <dgm:prSet phldrT="[Text]" custT="1"/>
      <dgm:spPr/>
      <dgm:t>
        <a:bodyPr/>
        <a:lstStyle/>
        <a:p>
          <a:r>
            <a:rPr lang="fa-IR" sz="1800" dirty="0">
              <a:cs typeface="B Nazanin" panose="00000400000000000000" pitchFamily="2" charset="-78"/>
            </a:rPr>
            <a:t>غیرروده ای</a:t>
          </a:r>
          <a:endParaRPr lang="en-US" sz="1800" dirty="0">
            <a:cs typeface="B Nazanin" panose="00000400000000000000" pitchFamily="2" charset="-78"/>
          </a:endParaRPr>
        </a:p>
      </dgm:t>
    </dgm:pt>
    <dgm:pt modelId="{1B2DB1F1-94EE-4F1A-9783-CB1059AF0AAE}" type="parTrans" cxnId="{AB1DB7D3-5751-4D5F-8213-ADD9D165780A}">
      <dgm:prSet/>
      <dgm:spPr/>
      <dgm:t>
        <a:bodyPr/>
        <a:lstStyle/>
        <a:p>
          <a:endParaRPr lang="en-US"/>
        </a:p>
      </dgm:t>
    </dgm:pt>
    <dgm:pt modelId="{6EDED4E2-55E7-4A7D-BCA5-992F5ACA7D26}" type="sibTrans" cxnId="{AB1DB7D3-5751-4D5F-8213-ADD9D165780A}">
      <dgm:prSet/>
      <dgm:spPr/>
      <dgm:t>
        <a:bodyPr/>
        <a:lstStyle/>
        <a:p>
          <a:endParaRPr lang="en-US"/>
        </a:p>
      </dgm:t>
    </dgm:pt>
    <dgm:pt modelId="{97CD7793-E58C-42C5-8F9B-BD9F91853E2A}">
      <dgm:prSet phldrT="[Text]" custT="1"/>
      <dgm:spPr/>
      <dgm:t>
        <a:bodyPr/>
        <a:lstStyle/>
        <a:p>
          <a:r>
            <a:rPr lang="fa-IR" sz="1800" dirty="0">
              <a:cs typeface="B Nazanin" panose="00000400000000000000" pitchFamily="2" charset="-78"/>
            </a:rPr>
            <a:t>شیگلا</a:t>
          </a:r>
        </a:p>
        <a:p>
          <a:r>
            <a:rPr lang="fa-IR" sz="1800" dirty="0">
              <a:cs typeface="B Nazanin" panose="00000400000000000000" pitchFamily="2" charset="-78"/>
            </a:rPr>
            <a:t>آمیبیاز</a:t>
          </a:r>
        </a:p>
        <a:p>
          <a:r>
            <a:rPr lang="fa-IR" sz="1800" dirty="0">
              <a:cs typeface="B Nazanin" panose="00000400000000000000" pitchFamily="2" charset="-78"/>
            </a:rPr>
            <a:t>ژیاردیازیس</a:t>
          </a:r>
          <a:endParaRPr lang="en-US" sz="1800" dirty="0">
            <a:cs typeface="B Nazanin" panose="00000400000000000000" pitchFamily="2" charset="-78"/>
          </a:endParaRPr>
        </a:p>
      </dgm:t>
    </dgm:pt>
    <dgm:pt modelId="{C791B617-3279-47D9-BFC2-9F46B5CC82E9}" type="parTrans" cxnId="{BCF64A0D-6979-4E72-9783-42D0B1458088}">
      <dgm:prSet/>
      <dgm:spPr/>
      <dgm:t>
        <a:bodyPr/>
        <a:lstStyle/>
        <a:p>
          <a:endParaRPr lang="en-US"/>
        </a:p>
      </dgm:t>
    </dgm:pt>
    <dgm:pt modelId="{1B4CAA6C-E045-42C4-A3C3-B416205CD7FF}" type="sibTrans" cxnId="{BCF64A0D-6979-4E72-9783-42D0B1458088}">
      <dgm:prSet/>
      <dgm:spPr/>
      <dgm:t>
        <a:bodyPr/>
        <a:lstStyle/>
        <a:p>
          <a:endParaRPr lang="en-US"/>
        </a:p>
      </dgm:t>
    </dgm:pt>
    <dgm:pt modelId="{0517C8E3-676B-4537-8FDE-A456645307B4}">
      <dgm:prSet phldrT="[Text]" custT="1"/>
      <dgm:spPr/>
      <dgm:t>
        <a:bodyPr/>
        <a:lstStyle/>
        <a:p>
          <a:r>
            <a:rPr lang="fa-IR" sz="1800" dirty="0">
              <a:cs typeface="B Nazanin" panose="00000400000000000000" pitchFamily="2" charset="-78"/>
            </a:rPr>
            <a:t>سپسیس</a:t>
          </a:r>
          <a:endParaRPr lang="en-US" sz="1800" dirty="0">
            <a:cs typeface="B Nazanin" panose="00000400000000000000" pitchFamily="2" charset="-78"/>
          </a:endParaRPr>
        </a:p>
      </dgm:t>
    </dgm:pt>
    <dgm:pt modelId="{40B220A1-963A-4E70-A707-1A078B614100}" type="parTrans" cxnId="{D37140AC-1A30-4BAB-BABB-45446043109F}">
      <dgm:prSet/>
      <dgm:spPr/>
      <dgm:t>
        <a:bodyPr/>
        <a:lstStyle/>
        <a:p>
          <a:endParaRPr lang="en-US"/>
        </a:p>
      </dgm:t>
    </dgm:pt>
    <dgm:pt modelId="{ED734508-9F9D-49E5-8824-D4E06E87493D}" type="sibTrans" cxnId="{D37140AC-1A30-4BAB-BABB-45446043109F}">
      <dgm:prSet/>
      <dgm:spPr/>
      <dgm:t>
        <a:bodyPr/>
        <a:lstStyle/>
        <a:p>
          <a:endParaRPr lang="en-US"/>
        </a:p>
      </dgm:t>
    </dgm:pt>
    <dgm:pt modelId="{BCF53D61-F5F7-4036-8279-35F1B7E306A9}">
      <dgm:prSet phldrT="[Text]" custT="1"/>
      <dgm:spPr/>
      <dgm:t>
        <a:bodyPr/>
        <a:lstStyle/>
        <a:p>
          <a:r>
            <a:rPr lang="fa-IR" sz="1800" dirty="0">
              <a:cs typeface="B Nazanin" panose="00000400000000000000" pitchFamily="2" charset="-78"/>
            </a:rPr>
            <a:t>عفونت دستگاه ادراری</a:t>
          </a:r>
          <a:endParaRPr lang="en-US" sz="1800" dirty="0">
            <a:cs typeface="B Nazanin" panose="00000400000000000000" pitchFamily="2" charset="-78"/>
          </a:endParaRPr>
        </a:p>
      </dgm:t>
    </dgm:pt>
    <dgm:pt modelId="{605F9DB8-A1E5-47D9-A879-6CF21365005E}" type="parTrans" cxnId="{4EAEE557-24BE-4D6B-950D-22678DC1CCBA}">
      <dgm:prSet/>
      <dgm:spPr/>
      <dgm:t>
        <a:bodyPr/>
        <a:lstStyle/>
        <a:p>
          <a:endParaRPr lang="en-US"/>
        </a:p>
      </dgm:t>
    </dgm:pt>
    <dgm:pt modelId="{87BAF10D-60D5-4C26-B546-865E2B8F70BF}" type="sibTrans" cxnId="{4EAEE557-24BE-4D6B-950D-22678DC1CCBA}">
      <dgm:prSet/>
      <dgm:spPr/>
      <dgm:t>
        <a:bodyPr/>
        <a:lstStyle/>
        <a:p>
          <a:endParaRPr lang="en-US"/>
        </a:p>
      </dgm:t>
    </dgm:pt>
    <dgm:pt modelId="{DDEF09D6-C3F5-411B-BE1D-FA7A6A0C649D}">
      <dgm:prSet phldrT="[Text]" custT="1"/>
      <dgm:spPr/>
      <dgm:t>
        <a:bodyPr/>
        <a:lstStyle/>
        <a:p>
          <a:r>
            <a:rPr lang="fa-IR" sz="1800" dirty="0">
              <a:cs typeface="B Nazanin" panose="00000400000000000000" pitchFamily="2" charset="-78"/>
            </a:rPr>
            <a:t>عفونت گوش میانی</a:t>
          </a:r>
          <a:endParaRPr lang="en-US" sz="1800" dirty="0">
            <a:cs typeface="B Nazanin" panose="00000400000000000000" pitchFamily="2" charset="-78"/>
          </a:endParaRPr>
        </a:p>
      </dgm:t>
    </dgm:pt>
    <dgm:pt modelId="{F4EB83CC-C828-42BB-A40A-104D0790383A}" type="parTrans" cxnId="{BFBA2E94-005B-4AF6-99C9-673D329685B9}">
      <dgm:prSet/>
      <dgm:spPr/>
      <dgm:t>
        <a:bodyPr/>
        <a:lstStyle/>
        <a:p>
          <a:endParaRPr lang="en-US"/>
        </a:p>
      </dgm:t>
    </dgm:pt>
    <dgm:pt modelId="{F6B7ADAD-8CF8-492E-AC00-E2D0F32F789F}" type="sibTrans" cxnId="{BFBA2E94-005B-4AF6-99C9-673D329685B9}">
      <dgm:prSet/>
      <dgm:spPr/>
      <dgm:t>
        <a:bodyPr/>
        <a:lstStyle/>
        <a:p>
          <a:endParaRPr lang="en-US"/>
        </a:p>
      </dgm:t>
    </dgm:pt>
    <dgm:pt modelId="{DA765928-142D-4062-9A93-43A37A584A0A}" type="pres">
      <dgm:prSet presAssocID="{6E8173C6-FA2A-489C-91C7-023734CCCF82}" presName="Name0" presStyleCnt="0">
        <dgm:presLayoutVars>
          <dgm:chMax val="7"/>
          <dgm:chPref val="5"/>
          <dgm:dir/>
          <dgm:animOne val="branch"/>
          <dgm:animLvl val="lvl"/>
        </dgm:presLayoutVars>
      </dgm:prSet>
      <dgm:spPr/>
    </dgm:pt>
    <dgm:pt modelId="{E66D6716-319D-4B20-8A1B-54AD8810C778}" type="pres">
      <dgm:prSet presAssocID="{301917E4-C347-44E3-8BCD-43586CCE8112}" presName="ChildAccent2" presStyleCnt="0"/>
      <dgm:spPr/>
    </dgm:pt>
    <dgm:pt modelId="{8C8E0FB9-A39B-425B-9BA1-24AC54541F23}" type="pres">
      <dgm:prSet presAssocID="{301917E4-C347-44E3-8BCD-43586CCE8112}" presName="ChildAccent" presStyleLbl="alignImgPlace1" presStyleIdx="0" presStyleCnt="2"/>
      <dgm:spPr/>
    </dgm:pt>
    <dgm:pt modelId="{A9140436-6CE6-4465-A8BF-B4BC717CB342}" type="pres">
      <dgm:prSet presAssocID="{301917E4-C347-44E3-8BCD-43586CCE8112}" presName="Child2" presStyleLbl="revTx" presStyleIdx="0" presStyleCnt="0">
        <dgm:presLayoutVars>
          <dgm:chMax val="0"/>
          <dgm:chPref val="0"/>
          <dgm:bulletEnabled val="1"/>
        </dgm:presLayoutVars>
      </dgm:prSet>
      <dgm:spPr/>
    </dgm:pt>
    <dgm:pt modelId="{663020F6-0347-49E3-AD07-705FA236CD0E}" type="pres">
      <dgm:prSet presAssocID="{301917E4-C347-44E3-8BCD-43586CCE8112}" presName="Parent2" presStyleLbl="node1" presStyleIdx="0" presStyleCnt="2">
        <dgm:presLayoutVars>
          <dgm:chMax val="2"/>
          <dgm:chPref val="1"/>
          <dgm:bulletEnabled val="1"/>
        </dgm:presLayoutVars>
      </dgm:prSet>
      <dgm:spPr/>
    </dgm:pt>
    <dgm:pt modelId="{555F2A9F-FF71-43D0-AD46-01F18C31DACB}" type="pres">
      <dgm:prSet presAssocID="{E697C7A3-877B-4D65-91A2-317E9AB72C6D}" presName="ChildAccent1" presStyleCnt="0"/>
      <dgm:spPr/>
    </dgm:pt>
    <dgm:pt modelId="{3686F1C7-4A3D-484C-919A-5804AE407842}" type="pres">
      <dgm:prSet presAssocID="{E697C7A3-877B-4D65-91A2-317E9AB72C6D}" presName="ChildAccent" presStyleLbl="alignImgPlace1" presStyleIdx="1" presStyleCnt="2"/>
      <dgm:spPr/>
    </dgm:pt>
    <dgm:pt modelId="{73CC6A42-82F7-4EB6-82C8-77FC2AA6AD46}" type="pres">
      <dgm:prSet presAssocID="{E697C7A3-877B-4D65-91A2-317E9AB72C6D}" presName="Child1" presStyleLbl="revTx" presStyleIdx="0" presStyleCnt="0">
        <dgm:presLayoutVars>
          <dgm:chMax val="0"/>
          <dgm:chPref val="0"/>
          <dgm:bulletEnabled val="1"/>
        </dgm:presLayoutVars>
      </dgm:prSet>
      <dgm:spPr/>
    </dgm:pt>
    <dgm:pt modelId="{28AF1B2F-8D96-448B-A114-7087D9F2F814}" type="pres">
      <dgm:prSet presAssocID="{E697C7A3-877B-4D65-91A2-317E9AB72C6D}" presName="Parent1" presStyleLbl="node1" presStyleIdx="1" presStyleCnt="2">
        <dgm:presLayoutVars>
          <dgm:chMax val="2"/>
          <dgm:chPref val="1"/>
          <dgm:bulletEnabled val="1"/>
        </dgm:presLayoutVars>
      </dgm:prSet>
      <dgm:spPr/>
    </dgm:pt>
  </dgm:ptLst>
  <dgm:cxnLst>
    <dgm:cxn modelId="{A5A69400-EC42-42EB-8113-33921892235D}" type="presOf" srcId="{0517C8E3-676B-4537-8FDE-A456645307B4}" destId="{3686F1C7-4A3D-484C-919A-5804AE407842}" srcOrd="0" destOrd="1" presId="urn:microsoft.com/office/officeart/2011/layout/InterconnectedBlockProcess"/>
    <dgm:cxn modelId="{D4AD8D09-1A1A-4EA3-B808-D57B593ED007}" type="presOf" srcId="{0517C8E3-676B-4537-8FDE-A456645307B4}" destId="{73CC6A42-82F7-4EB6-82C8-77FC2AA6AD46}" srcOrd="1" destOrd="1" presId="urn:microsoft.com/office/officeart/2011/layout/InterconnectedBlockProcess"/>
    <dgm:cxn modelId="{BCF64A0D-6979-4E72-9783-42D0B1458088}" srcId="{301917E4-C347-44E3-8BCD-43586CCE8112}" destId="{97CD7793-E58C-42C5-8F9B-BD9F91853E2A}" srcOrd="0" destOrd="0" parTransId="{C791B617-3279-47D9-BFC2-9F46B5CC82E9}" sibTransId="{1B4CAA6C-E045-42C4-A3C3-B416205CD7FF}"/>
    <dgm:cxn modelId="{049D7B0D-9253-413A-A483-2E658BCD2817}" type="presOf" srcId="{DDEF09D6-C3F5-411B-BE1D-FA7A6A0C649D}" destId="{73CC6A42-82F7-4EB6-82C8-77FC2AA6AD46}" srcOrd="1" destOrd="3" presId="urn:microsoft.com/office/officeart/2011/layout/InterconnectedBlockProcess"/>
    <dgm:cxn modelId="{5AD78D0E-1E8E-46F8-9139-CBC54CE8528E}" type="presOf" srcId="{6E8173C6-FA2A-489C-91C7-023734CCCF82}" destId="{DA765928-142D-4062-9A93-43A37A584A0A}" srcOrd="0" destOrd="0" presId="urn:microsoft.com/office/officeart/2011/layout/InterconnectedBlockProcess"/>
    <dgm:cxn modelId="{86D8391D-0B99-4DCE-9A15-1A5D0B47224D}" type="presOf" srcId="{301917E4-C347-44E3-8BCD-43586CCE8112}" destId="{663020F6-0347-49E3-AD07-705FA236CD0E}" srcOrd="0" destOrd="0" presId="urn:microsoft.com/office/officeart/2011/layout/InterconnectedBlockProcess"/>
    <dgm:cxn modelId="{BAB76F6E-C25F-4850-8BB9-7F114EC98183}" type="presOf" srcId="{DDEF09D6-C3F5-411B-BE1D-FA7A6A0C649D}" destId="{3686F1C7-4A3D-484C-919A-5804AE407842}" srcOrd="0" destOrd="3" presId="urn:microsoft.com/office/officeart/2011/layout/InterconnectedBlockProcess"/>
    <dgm:cxn modelId="{82FCDA51-2D78-4171-93B1-759AB7C01ECF}" type="presOf" srcId="{E697C7A3-877B-4D65-91A2-317E9AB72C6D}" destId="{28AF1B2F-8D96-448B-A114-7087D9F2F814}" srcOrd="0" destOrd="0" presId="urn:microsoft.com/office/officeart/2011/layout/InterconnectedBlockProcess"/>
    <dgm:cxn modelId="{4EAEE557-24BE-4D6B-950D-22678DC1CCBA}" srcId="{E697C7A3-877B-4D65-91A2-317E9AB72C6D}" destId="{BCF53D61-F5F7-4036-8279-35F1B7E306A9}" srcOrd="2" destOrd="0" parTransId="{605F9DB8-A1E5-47D9-A879-6CF21365005E}" sibTransId="{87BAF10D-60D5-4C26-B546-865E2B8F70BF}"/>
    <dgm:cxn modelId="{693CAC5A-A9B6-422D-AC22-044CEFCA1D11}" srcId="{6E8173C6-FA2A-489C-91C7-023734CCCF82}" destId="{E697C7A3-877B-4D65-91A2-317E9AB72C6D}" srcOrd="0" destOrd="0" parTransId="{73086D9E-C672-49AC-A956-471D537D43CD}" sibTransId="{ED2B3756-E706-4B90-8012-2C2050AA8D00}"/>
    <dgm:cxn modelId="{BFBA2E94-005B-4AF6-99C9-673D329685B9}" srcId="{E697C7A3-877B-4D65-91A2-317E9AB72C6D}" destId="{DDEF09D6-C3F5-411B-BE1D-FA7A6A0C649D}" srcOrd="3" destOrd="0" parTransId="{F4EB83CC-C828-42BB-A40A-104D0790383A}" sibTransId="{F6B7ADAD-8CF8-492E-AC00-E2D0F32F789F}"/>
    <dgm:cxn modelId="{C5E23198-5464-4FFC-8175-07A119719B8C}" type="presOf" srcId="{615B7CCB-AD8F-45A4-B4F5-7C0BF7BC5ED3}" destId="{3686F1C7-4A3D-484C-919A-5804AE407842}" srcOrd="0" destOrd="0" presId="urn:microsoft.com/office/officeart/2011/layout/InterconnectedBlockProcess"/>
    <dgm:cxn modelId="{D37140AC-1A30-4BAB-BABB-45446043109F}" srcId="{E697C7A3-877B-4D65-91A2-317E9AB72C6D}" destId="{0517C8E3-676B-4537-8FDE-A456645307B4}" srcOrd="1" destOrd="0" parTransId="{40B220A1-963A-4E70-A707-1A078B614100}" sibTransId="{ED734508-9F9D-49E5-8824-D4E06E87493D}"/>
    <dgm:cxn modelId="{34D685B7-F2DC-4632-9CDF-95B5E59D9B43}" type="presOf" srcId="{615B7CCB-AD8F-45A4-B4F5-7C0BF7BC5ED3}" destId="{73CC6A42-82F7-4EB6-82C8-77FC2AA6AD46}" srcOrd="1" destOrd="0" presId="urn:microsoft.com/office/officeart/2011/layout/InterconnectedBlockProcess"/>
    <dgm:cxn modelId="{E3301CC1-FF27-43D0-857C-E93121F5B18C}" type="presOf" srcId="{BCF53D61-F5F7-4036-8279-35F1B7E306A9}" destId="{3686F1C7-4A3D-484C-919A-5804AE407842}" srcOrd="0" destOrd="2" presId="urn:microsoft.com/office/officeart/2011/layout/InterconnectedBlockProcess"/>
    <dgm:cxn modelId="{ECA92CC8-C899-4423-8B1F-8D6C534DD87F}" type="presOf" srcId="{BCF53D61-F5F7-4036-8279-35F1B7E306A9}" destId="{73CC6A42-82F7-4EB6-82C8-77FC2AA6AD46}" srcOrd="1" destOrd="2" presId="urn:microsoft.com/office/officeart/2011/layout/InterconnectedBlockProcess"/>
    <dgm:cxn modelId="{AB1DB7D3-5751-4D5F-8213-ADD9D165780A}" srcId="{6E8173C6-FA2A-489C-91C7-023734CCCF82}" destId="{301917E4-C347-44E3-8BCD-43586CCE8112}" srcOrd="1" destOrd="0" parTransId="{1B2DB1F1-94EE-4F1A-9783-CB1059AF0AAE}" sibTransId="{6EDED4E2-55E7-4A7D-BCA5-992F5ACA7D26}"/>
    <dgm:cxn modelId="{A2DA8ED5-B462-481E-8C6A-A517CEC50AC3}" type="presOf" srcId="{97CD7793-E58C-42C5-8F9B-BD9F91853E2A}" destId="{8C8E0FB9-A39B-425B-9BA1-24AC54541F23}" srcOrd="0" destOrd="0" presId="urn:microsoft.com/office/officeart/2011/layout/InterconnectedBlockProcess"/>
    <dgm:cxn modelId="{094D39FC-FB07-4B00-A834-17C05844D778}" srcId="{E697C7A3-877B-4D65-91A2-317E9AB72C6D}" destId="{615B7CCB-AD8F-45A4-B4F5-7C0BF7BC5ED3}" srcOrd="0" destOrd="0" parTransId="{20277B42-F071-4438-ACCE-4FFBC0A96844}" sibTransId="{4007ACCB-EC8A-4448-8CBD-B87A854B163E}"/>
    <dgm:cxn modelId="{CB4428FF-43FA-4D8A-9339-CA4485029FB1}" type="presOf" srcId="{97CD7793-E58C-42C5-8F9B-BD9F91853E2A}" destId="{A9140436-6CE6-4465-A8BF-B4BC717CB342}" srcOrd="1" destOrd="0" presId="urn:microsoft.com/office/officeart/2011/layout/InterconnectedBlockProcess"/>
    <dgm:cxn modelId="{5A319D1E-73AE-4D5E-8E33-62D7DFE0230B}" type="presParOf" srcId="{DA765928-142D-4062-9A93-43A37A584A0A}" destId="{E66D6716-319D-4B20-8A1B-54AD8810C778}" srcOrd="0" destOrd="0" presId="urn:microsoft.com/office/officeart/2011/layout/InterconnectedBlockProcess"/>
    <dgm:cxn modelId="{80207DB0-B74F-4CD0-82AE-41EA8468099F}" type="presParOf" srcId="{E66D6716-319D-4B20-8A1B-54AD8810C778}" destId="{8C8E0FB9-A39B-425B-9BA1-24AC54541F23}" srcOrd="0" destOrd="0" presId="urn:microsoft.com/office/officeart/2011/layout/InterconnectedBlockProcess"/>
    <dgm:cxn modelId="{8B9CE376-D7C1-4D25-9E23-221168D40F7E}" type="presParOf" srcId="{DA765928-142D-4062-9A93-43A37A584A0A}" destId="{A9140436-6CE6-4465-A8BF-B4BC717CB342}" srcOrd="1" destOrd="0" presId="urn:microsoft.com/office/officeart/2011/layout/InterconnectedBlockProcess"/>
    <dgm:cxn modelId="{2727F989-7C7C-4E50-8709-7F352EBD048B}" type="presParOf" srcId="{DA765928-142D-4062-9A93-43A37A584A0A}" destId="{663020F6-0347-49E3-AD07-705FA236CD0E}" srcOrd="2" destOrd="0" presId="urn:microsoft.com/office/officeart/2011/layout/InterconnectedBlockProcess"/>
    <dgm:cxn modelId="{64166FD5-A680-4710-A9BF-434321F9E71E}" type="presParOf" srcId="{DA765928-142D-4062-9A93-43A37A584A0A}" destId="{555F2A9F-FF71-43D0-AD46-01F18C31DACB}" srcOrd="3" destOrd="0" presId="urn:microsoft.com/office/officeart/2011/layout/InterconnectedBlockProcess"/>
    <dgm:cxn modelId="{B1C99735-D496-403C-9C3E-7252663981DF}" type="presParOf" srcId="{555F2A9F-FF71-43D0-AD46-01F18C31DACB}" destId="{3686F1C7-4A3D-484C-919A-5804AE407842}" srcOrd="0" destOrd="0" presId="urn:microsoft.com/office/officeart/2011/layout/InterconnectedBlockProcess"/>
    <dgm:cxn modelId="{505CBAED-6BA0-437B-998C-A4AA1970171D}" type="presParOf" srcId="{DA765928-142D-4062-9A93-43A37A584A0A}" destId="{73CC6A42-82F7-4EB6-82C8-77FC2AA6AD46}" srcOrd="4" destOrd="0" presId="urn:microsoft.com/office/officeart/2011/layout/InterconnectedBlockProcess"/>
    <dgm:cxn modelId="{1BF9D171-F020-48C3-BAF7-99D74BCC9032}" type="presParOf" srcId="{DA765928-142D-4062-9A93-43A37A584A0A}" destId="{28AF1B2F-8D96-448B-A114-7087D9F2F814}" srcOrd="5" destOrd="0" presId="urn:microsoft.com/office/officeart/2011/layout/Interconnected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0FB9-A39B-425B-9BA1-24AC54541F23}">
      <dsp:nvSpPr>
        <dsp:cNvPr id="0" name=""/>
        <dsp:cNvSpPr/>
      </dsp:nvSpPr>
      <dsp:spPr>
        <a:xfrm>
          <a:off x="1724159" y="409947"/>
          <a:ext cx="1033001" cy="2131573"/>
        </a:xfrm>
        <a:prstGeom prst="wedgeRectCallout">
          <a:avLst>
            <a:gd name="adj1" fmla="val 0"/>
            <a:gd name="adj2" fmla="val 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r" defTabSz="800100">
            <a:lnSpc>
              <a:spcPct val="90000"/>
            </a:lnSpc>
            <a:spcBef>
              <a:spcPct val="0"/>
            </a:spcBef>
            <a:spcAft>
              <a:spcPct val="35000"/>
            </a:spcAft>
            <a:buNone/>
          </a:pPr>
          <a:r>
            <a:rPr lang="fa-IR" sz="1800" kern="1200" dirty="0">
              <a:cs typeface="B Nazanin" panose="00000400000000000000" pitchFamily="2" charset="-78"/>
            </a:rPr>
            <a:t>شیگلا</a:t>
          </a:r>
        </a:p>
        <a:p>
          <a:pPr marL="0" lvl="0" indent="0" algn="r" defTabSz="800100">
            <a:lnSpc>
              <a:spcPct val="90000"/>
            </a:lnSpc>
            <a:spcBef>
              <a:spcPct val="0"/>
            </a:spcBef>
            <a:spcAft>
              <a:spcPct val="35000"/>
            </a:spcAft>
            <a:buNone/>
          </a:pPr>
          <a:r>
            <a:rPr lang="fa-IR" sz="1800" kern="1200" dirty="0">
              <a:cs typeface="B Nazanin" panose="00000400000000000000" pitchFamily="2" charset="-78"/>
            </a:rPr>
            <a:t>آمیبیاز</a:t>
          </a:r>
        </a:p>
        <a:p>
          <a:pPr marL="0" lvl="0" indent="0" algn="r" defTabSz="800100">
            <a:lnSpc>
              <a:spcPct val="90000"/>
            </a:lnSpc>
            <a:spcBef>
              <a:spcPct val="0"/>
            </a:spcBef>
            <a:spcAft>
              <a:spcPct val="35000"/>
            </a:spcAft>
            <a:buNone/>
          </a:pPr>
          <a:r>
            <a:rPr lang="fa-IR" sz="1800" kern="1200" dirty="0">
              <a:cs typeface="B Nazanin" panose="00000400000000000000" pitchFamily="2" charset="-78"/>
            </a:rPr>
            <a:t>ژیاردیازیس</a:t>
          </a:r>
          <a:endParaRPr lang="en-US" sz="1800" kern="1200" dirty="0">
            <a:cs typeface="B Nazanin" panose="00000400000000000000" pitchFamily="2" charset="-78"/>
          </a:endParaRPr>
        </a:p>
      </dsp:txBody>
      <dsp:txXfrm>
        <a:off x="1855350" y="409947"/>
        <a:ext cx="901810" cy="2131573"/>
      </dsp:txXfrm>
    </dsp:sp>
    <dsp:sp modelId="{663020F6-0347-49E3-AD07-705FA236CD0E}">
      <dsp:nvSpPr>
        <dsp:cNvPr id="0" name=""/>
        <dsp:cNvSpPr/>
      </dsp:nvSpPr>
      <dsp:spPr>
        <a:xfrm>
          <a:off x="1724159" y="0"/>
          <a:ext cx="1033001" cy="40994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Nazanin" panose="00000400000000000000" pitchFamily="2" charset="-78"/>
            </a:rPr>
            <a:t>غیرروده ای</a:t>
          </a:r>
          <a:endParaRPr lang="en-US" sz="1800" kern="1200" dirty="0">
            <a:cs typeface="B Nazanin" panose="00000400000000000000" pitchFamily="2" charset="-78"/>
          </a:endParaRPr>
        </a:p>
      </dsp:txBody>
      <dsp:txXfrm>
        <a:off x="1724159" y="0"/>
        <a:ext cx="1033001" cy="409947"/>
      </dsp:txXfrm>
    </dsp:sp>
    <dsp:sp modelId="{3686F1C7-4A3D-484C-919A-5804AE407842}">
      <dsp:nvSpPr>
        <dsp:cNvPr id="0" name=""/>
        <dsp:cNvSpPr/>
      </dsp:nvSpPr>
      <dsp:spPr>
        <a:xfrm>
          <a:off x="691158" y="409947"/>
          <a:ext cx="1033001" cy="1967645"/>
        </a:xfrm>
        <a:prstGeom prst="wedgeRectCallout">
          <a:avLst>
            <a:gd name="adj1" fmla="val 62500"/>
            <a:gd name="adj2" fmla="val 2083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r" defTabSz="800100">
            <a:lnSpc>
              <a:spcPct val="90000"/>
            </a:lnSpc>
            <a:spcBef>
              <a:spcPct val="0"/>
            </a:spcBef>
            <a:spcAft>
              <a:spcPct val="35000"/>
            </a:spcAft>
            <a:buNone/>
          </a:pPr>
          <a:r>
            <a:rPr lang="fa-IR" sz="1800" kern="1200" dirty="0">
              <a:cs typeface="B Nazanin" panose="00000400000000000000" pitchFamily="2" charset="-78"/>
            </a:rPr>
            <a:t>پنومونی</a:t>
          </a:r>
          <a:endParaRPr lang="en-US" sz="1800" kern="1200" dirty="0">
            <a:cs typeface="B Nazanin" panose="00000400000000000000" pitchFamily="2" charset="-78"/>
          </a:endParaRPr>
        </a:p>
        <a:p>
          <a:pPr marL="0" lvl="0" indent="0" algn="r" defTabSz="800100">
            <a:lnSpc>
              <a:spcPct val="90000"/>
            </a:lnSpc>
            <a:spcBef>
              <a:spcPct val="0"/>
            </a:spcBef>
            <a:spcAft>
              <a:spcPct val="35000"/>
            </a:spcAft>
            <a:buNone/>
          </a:pPr>
          <a:r>
            <a:rPr lang="fa-IR" sz="1800" kern="1200" dirty="0">
              <a:cs typeface="B Nazanin" panose="00000400000000000000" pitchFamily="2" charset="-78"/>
            </a:rPr>
            <a:t>سپسیس</a:t>
          </a:r>
          <a:endParaRPr lang="en-US" sz="1800" kern="1200" dirty="0">
            <a:cs typeface="B Nazanin" panose="00000400000000000000" pitchFamily="2" charset="-78"/>
          </a:endParaRPr>
        </a:p>
        <a:p>
          <a:pPr marL="0" lvl="0" indent="0" algn="r" defTabSz="800100">
            <a:lnSpc>
              <a:spcPct val="90000"/>
            </a:lnSpc>
            <a:spcBef>
              <a:spcPct val="0"/>
            </a:spcBef>
            <a:spcAft>
              <a:spcPct val="35000"/>
            </a:spcAft>
            <a:buNone/>
          </a:pPr>
          <a:r>
            <a:rPr lang="fa-IR" sz="1800" kern="1200" dirty="0">
              <a:cs typeface="B Nazanin" panose="00000400000000000000" pitchFamily="2" charset="-78"/>
            </a:rPr>
            <a:t>عفونت دستگاه ادراری</a:t>
          </a:r>
          <a:endParaRPr lang="en-US" sz="1800" kern="1200" dirty="0">
            <a:cs typeface="B Nazanin" panose="00000400000000000000" pitchFamily="2" charset="-78"/>
          </a:endParaRPr>
        </a:p>
        <a:p>
          <a:pPr marL="0" lvl="0" indent="0" algn="r" defTabSz="800100">
            <a:lnSpc>
              <a:spcPct val="90000"/>
            </a:lnSpc>
            <a:spcBef>
              <a:spcPct val="0"/>
            </a:spcBef>
            <a:spcAft>
              <a:spcPct val="35000"/>
            </a:spcAft>
            <a:buNone/>
          </a:pPr>
          <a:r>
            <a:rPr lang="fa-IR" sz="1800" kern="1200" dirty="0">
              <a:cs typeface="B Nazanin" panose="00000400000000000000" pitchFamily="2" charset="-78"/>
            </a:rPr>
            <a:t>عفونت گوش میانی</a:t>
          </a:r>
          <a:endParaRPr lang="en-US" sz="1800" kern="1200" dirty="0">
            <a:cs typeface="B Nazanin" panose="00000400000000000000" pitchFamily="2" charset="-78"/>
          </a:endParaRPr>
        </a:p>
      </dsp:txBody>
      <dsp:txXfrm>
        <a:off x="822349" y="409947"/>
        <a:ext cx="901810" cy="1967645"/>
      </dsp:txXfrm>
    </dsp:sp>
    <dsp:sp modelId="{28AF1B2F-8D96-448B-A114-7087D9F2F814}">
      <dsp:nvSpPr>
        <dsp:cNvPr id="0" name=""/>
        <dsp:cNvSpPr/>
      </dsp:nvSpPr>
      <dsp:spPr>
        <a:xfrm>
          <a:off x="691158" y="82091"/>
          <a:ext cx="1033001" cy="32785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Nazanin" panose="00000400000000000000" pitchFamily="2" charset="-78"/>
            </a:rPr>
            <a:t>روده ای</a:t>
          </a:r>
          <a:endParaRPr lang="en-US" sz="1800" kern="1200" dirty="0">
            <a:cs typeface="B Nazanin" panose="00000400000000000000" pitchFamily="2" charset="-78"/>
          </a:endParaRPr>
        </a:p>
      </dsp:txBody>
      <dsp:txXfrm>
        <a:off x="691158" y="82091"/>
        <a:ext cx="1033001" cy="327856"/>
      </dsp:txXfrm>
    </dsp:sp>
  </dsp:spTree>
</dsp:drawing>
</file>

<file path=ppt/diagrams/layout1.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68AA1E-2EA0-4585-9ACF-C1F1850E9923}" type="datetimeFigureOut">
              <a:rPr lang="en-US" smtClean="0"/>
              <a:pPr/>
              <a:t>4/15/2022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81AF72-2B70-453F-B720-EC0045E6E9DE}" type="slidenum">
              <a:rPr lang="en-US" smtClean="0"/>
              <a:pPr/>
              <a:t>‹#›</a:t>
            </a:fld>
            <a:endParaRPr lang="en-US"/>
          </a:p>
        </p:txBody>
      </p:sp>
    </p:spTree>
    <p:extLst>
      <p:ext uri="{BB962C8B-B14F-4D97-AF65-F5344CB8AC3E}">
        <p14:creationId xmlns:p14="http://schemas.microsoft.com/office/powerpoint/2010/main" val="1523157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1660911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3994579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37BCD7E-A9D2-4A56-9D2E-53456BBB57D7}" type="slidenum">
              <a:rPr lang="fa-IR" smtClean="0"/>
              <a:pPr/>
              <a:t>‹#›</a:t>
            </a:fld>
            <a:endParaRPr lang="fa-I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67145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6" name="Footer Placeholder 5"/>
          <p:cNvSpPr>
            <a:spLocks noGrp="1"/>
          </p:cNvSpPr>
          <p:nvPr>
            <p:ph type="ftr" sz="quarter" idx="11"/>
          </p:nvPr>
        </p:nvSpPr>
        <p:spPr/>
        <p:txBody>
          <a:bodyPr/>
          <a:lstStyle/>
          <a:p>
            <a:endParaRPr lang="fa-I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2907952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6" name="Footer Placeholder 5"/>
          <p:cNvSpPr>
            <a:spLocks noGrp="1"/>
          </p:cNvSpPr>
          <p:nvPr>
            <p:ph type="ftr" sz="quarter" idx="11"/>
          </p:nvPr>
        </p:nvSpPr>
        <p:spPr/>
        <p:txBody>
          <a:bodyPr/>
          <a:lstStyle/>
          <a:p>
            <a:endParaRPr lang="fa-I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7BCD7E-A9D2-4A56-9D2E-53456BBB57D7}" type="slidenum">
              <a:rPr lang="fa-IR" smtClean="0"/>
              <a:pPr/>
              <a:t>‹#›</a:t>
            </a:fld>
            <a:endParaRPr lang="fa-I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43567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3520706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787005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1944309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187368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5" name="Footer Placeholder 4"/>
          <p:cNvSpPr>
            <a:spLocks noGrp="1"/>
          </p:cNvSpPr>
          <p:nvPr>
            <p:ph type="ftr" sz="quarter" idx="11"/>
          </p:nvPr>
        </p:nvSpPr>
        <p:spPr/>
        <p:txBody>
          <a:bodyPr/>
          <a:lstStyle/>
          <a:p>
            <a:endParaRPr lang="fa-I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2837168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6" name="Footer Placeholder 5"/>
          <p:cNvSpPr>
            <a:spLocks noGrp="1"/>
          </p:cNvSpPr>
          <p:nvPr>
            <p:ph type="ftr" sz="quarter" idx="11"/>
          </p:nvPr>
        </p:nvSpPr>
        <p:spPr/>
        <p:txBody>
          <a:bodyPr/>
          <a:lstStyle/>
          <a:p>
            <a:endParaRPr lang="fa-I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4007309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8" name="Footer Placeholder 7"/>
          <p:cNvSpPr>
            <a:spLocks noGrp="1"/>
          </p:cNvSpPr>
          <p:nvPr>
            <p:ph type="ftr" sz="quarter" idx="11"/>
          </p:nvPr>
        </p:nvSpPr>
        <p:spPr/>
        <p:txBody>
          <a:bodyPr/>
          <a:lstStyle/>
          <a:p>
            <a:endParaRPr lang="fa-I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3272224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4" name="Footer Placeholder 3"/>
          <p:cNvSpPr>
            <a:spLocks noGrp="1"/>
          </p:cNvSpPr>
          <p:nvPr>
            <p:ph type="ftr" sz="quarter" idx="11"/>
          </p:nvPr>
        </p:nvSpPr>
        <p:spPr/>
        <p:txBody>
          <a:bodyPr/>
          <a:lstStyle/>
          <a:p>
            <a:endParaRPr lang="fa-I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1804646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3" name="Footer Placeholder 2"/>
          <p:cNvSpPr>
            <a:spLocks noGrp="1"/>
          </p:cNvSpPr>
          <p:nvPr>
            <p:ph type="ftr" sz="quarter" idx="11"/>
          </p:nvPr>
        </p:nvSpPr>
        <p:spPr/>
        <p:txBody>
          <a:bodyPr/>
          <a:lstStyle/>
          <a:p>
            <a:endParaRPr lang="fa-I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1061858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301806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296E11-EAA2-45BF-BE20-AD1131D4ED2E}" type="datetimeFigureOut">
              <a:rPr lang="fa-IR" smtClean="0"/>
              <a:pPr/>
              <a:t>14/09/1443</a:t>
            </a:fld>
            <a:endParaRPr lang="fa-IR"/>
          </a:p>
        </p:txBody>
      </p:sp>
      <p:sp>
        <p:nvSpPr>
          <p:cNvPr id="6" name="Footer Placeholder 5"/>
          <p:cNvSpPr>
            <a:spLocks noGrp="1"/>
          </p:cNvSpPr>
          <p:nvPr>
            <p:ph type="ftr" sz="quarter" idx="11"/>
          </p:nvPr>
        </p:nvSpPr>
        <p:spPr/>
        <p:txBody>
          <a:bodyPr/>
          <a:lstStyle/>
          <a:p>
            <a:endParaRPr lang="fa-I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7BCD7E-A9D2-4A56-9D2E-53456BBB57D7}" type="slidenum">
              <a:rPr lang="fa-IR" smtClean="0"/>
              <a:pPr/>
              <a:t>‹#›</a:t>
            </a:fld>
            <a:endParaRPr lang="fa-IR"/>
          </a:p>
        </p:txBody>
      </p:sp>
    </p:spTree>
    <p:extLst>
      <p:ext uri="{BB962C8B-B14F-4D97-AF65-F5344CB8AC3E}">
        <p14:creationId xmlns:p14="http://schemas.microsoft.com/office/powerpoint/2010/main" val="106236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AA296E11-EAA2-45BF-BE20-AD1131D4ED2E}" type="datetimeFigureOut">
              <a:rPr lang="fa-IR" smtClean="0"/>
              <a:pPr/>
              <a:t>14/09/1443</a:t>
            </a:fld>
            <a:endParaRPr lang="fa-I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a-I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E37BCD7E-A9D2-4A56-9D2E-53456BBB57D7}" type="slidenum">
              <a:rPr lang="fa-IR" smtClean="0"/>
              <a:pPr/>
              <a:t>‹#›</a:t>
            </a:fld>
            <a:endParaRPr lang="fa-IR"/>
          </a:p>
        </p:txBody>
      </p:sp>
    </p:spTree>
    <p:extLst>
      <p:ext uri="{BB962C8B-B14F-4D97-AF65-F5344CB8AC3E}">
        <p14:creationId xmlns:p14="http://schemas.microsoft.com/office/powerpoint/2010/main" val="9428029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tebyan.net/newindex.aspx?pid=11858" TargetMode="External"/><Relationship Id="rId2" Type="http://schemas.openxmlformats.org/officeDocument/2006/relationships/hyperlink" Target="http://www.tebyan.net/newindex.aspx?pid=243" TargetMode="External"/><Relationship Id="rId1" Type="http://schemas.openxmlformats.org/officeDocument/2006/relationships/slideLayout" Target="../slideLayouts/slideLayout2.xml"/><Relationship Id="rId4" Type="http://schemas.openxmlformats.org/officeDocument/2006/relationships/hyperlink" Target="http://www.tebyan.net/newindex.aspx?pid=124634"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tebyan.net/newindex.aspx?pid=44109" TargetMode="External"/><Relationship Id="rId2" Type="http://schemas.openxmlformats.org/officeDocument/2006/relationships/hyperlink" Target="http://www.tebyan.net/newindex.aspx?pid=108403" TargetMode="External"/><Relationship Id="rId1" Type="http://schemas.openxmlformats.org/officeDocument/2006/relationships/slideLayout" Target="../slideLayouts/slideLayout2.xml"/><Relationship Id="rId4" Type="http://schemas.openxmlformats.org/officeDocument/2006/relationships/hyperlink" Target="http://www.tebyan.net/newindex.aspx?pid=9956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762000"/>
            <a:ext cx="6633385" cy="2222441"/>
          </a:xfrm>
        </p:spPr>
        <p:txBody>
          <a:bodyPr>
            <a:normAutofit/>
          </a:bodyPr>
          <a:lstStyle/>
          <a:p>
            <a:pPr algn="ctr"/>
            <a:r>
              <a:rPr lang="fa-IR" sz="4400" dirty="0"/>
              <a:t>اصول تغذیه صحیح در گوارش گروه پرستاری  </a:t>
            </a:r>
          </a:p>
        </p:txBody>
      </p:sp>
      <p:sp>
        <p:nvSpPr>
          <p:cNvPr id="3" name="Subtitle 2"/>
          <p:cNvSpPr>
            <a:spLocks noGrp="1"/>
          </p:cNvSpPr>
          <p:nvPr>
            <p:ph type="subTitle" idx="1"/>
          </p:nvPr>
        </p:nvSpPr>
        <p:spPr/>
        <p:txBody>
          <a:bodyPr/>
          <a:lstStyle/>
          <a:p>
            <a:pPr algn="r"/>
            <a:r>
              <a:rPr lang="fa-IR" dirty="0"/>
              <a:t>دکتر فرخنده رزم پور </a:t>
            </a:r>
          </a:p>
          <a:p>
            <a:pPr algn="r"/>
            <a:r>
              <a:rPr lang="fa-IR" dirty="0"/>
              <a:t>متخصص تغذیه بالینی </a:t>
            </a:r>
          </a:p>
        </p:txBody>
      </p:sp>
    </p:spTree>
    <p:extLst>
      <p:ext uri="{BB962C8B-B14F-4D97-AF65-F5344CB8AC3E}">
        <p14:creationId xmlns:p14="http://schemas.microsoft.com/office/powerpoint/2010/main" val="132263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solidFill>
                  <a:schemeClr val="accent2"/>
                </a:solidFill>
              </a:rPr>
              <a:t>اهداف رژیم درمانی در این اختلال</a:t>
            </a:r>
            <a:br>
              <a:rPr lang="fa-IR" sz="3600" dirty="0"/>
            </a:br>
            <a:endParaRPr lang="en-US" sz="3600" dirty="0"/>
          </a:p>
        </p:txBody>
      </p:sp>
      <p:sp>
        <p:nvSpPr>
          <p:cNvPr id="3" name="Content Placeholder 2"/>
          <p:cNvSpPr>
            <a:spLocks noGrp="1"/>
          </p:cNvSpPr>
          <p:nvPr>
            <p:ph idx="1"/>
          </p:nvPr>
        </p:nvSpPr>
        <p:spPr/>
        <p:txBody>
          <a:bodyPr/>
          <a:lstStyle/>
          <a:p>
            <a:pPr marL="0" indent="0" algn="r" rtl="1">
              <a:buNone/>
            </a:pPr>
            <a:r>
              <a:rPr lang="fa-IR" dirty="0">
                <a:cs typeface="B Zar" panose="00000400000000000000" pitchFamily="2" charset="-78"/>
              </a:rPr>
              <a:t>1)	جلوگیری از انسداد گلو و مسیر تنفسی به وسیله‌ی غذاها و نوشیدنی‌ها</a:t>
            </a:r>
          </a:p>
          <a:p>
            <a:pPr marL="0" indent="0" algn="r" rtl="1">
              <a:buNone/>
            </a:pPr>
            <a:r>
              <a:rPr lang="fa-IR" dirty="0">
                <a:cs typeface="B Zar" panose="00000400000000000000" pitchFamily="2" charset="-78"/>
              </a:rPr>
              <a:t>2)	معرفی غذاهایی که  تقویت  کننده‌ی سیستم بلع هستند.</a:t>
            </a:r>
          </a:p>
          <a:p>
            <a:pPr marL="0" indent="0" algn="r" rtl="1">
              <a:buNone/>
            </a:pPr>
            <a:r>
              <a:rPr lang="fa-IR" dirty="0">
                <a:cs typeface="B Zar" panose="00000400000000000000" pitchFamily="2" charset="-78"/>
              </a:rPr>
              <a:t>3)	حفظ وزن مطلوب بدن و جلوگیری از کاهش وزن</a:t>
            </a:r>
          </a:p>
          <a:p>
            <a:pPr marL="0" indent="0" algn="r" rtl="1">
              <a:buNone/>
            </a:pPr>
            <a:r>
              <a:rPr lang="fa-IR" dirty="0">
                <a:cs typeface="B Zar" panose="00000400000000000000" pitchFamily="2" charset="-78"/>
              </a:rPr>
              <a:t>4)	در شرایط پیشرفت اختلال، تشویق بیمار به استقلال در غذا خوردن</a:t>
            </a:r>
          </a:p>
          <a:p>
            <a:pPr marL="0" indent="0" algn="r" rtl="1">
              <a:buNone/>
            </a:pPr>
            <a:r>
              <a:rPr lang="fa-IR" dirty="0">
                <a:cs typeface="B Zar" panose="00000400000000000000" pitchFamily="2" charset="-78"/>
              </a:rPr>
              <a:t>5)   در صورت امکان درمان بیماری زمینه ای</a:t>
            </a:r>
          </a:p>
          <a:p>
            <a:pPr marL="0" indent="0" algn="r" rtl="1">
              <a:buNone/>
            </a:pPr>
            <a:r>
              <a:rPr lang="fa-IR" dirty="0">
                <a:cs typeface="B Zar" panose="00000400000000000000" pitchFamily="2" charset="-78"/>
              </a:rPr>
              <a:t>6)   استفاده از تکنیک های کمکی جهت کاهش اختلال</a:t>
            </a:r>
          </a:p>
          <a:p>
            <a:pPr marL="114300" indent="0" algn="r" rtl="1">
              <a:buNone/>
            </a:pPr>
            <a:endParaRPr lang="en-US" dirty="0"/>
          </a:p>
        </p:txBody>
      </p:sp>
      <p:sp>
        <p:nvSpPr>
          <p:cNvPr id="5" name="Slide Number Placeholder 4"/>
          <p:cNvSpPr>
            <a:spLocks noGrp="1"/>
          </p:cNvSpPr>
          <p:nvPr>
            <p:ph type="sldNum" sz="quarter" idx="12"/>
          </p:nvPr>
        </p:nvSpPr>
        <p:spPr/>
        <p:txBody>
          <a:bodyPr/>
          <a:lstStyle/>
          <a:p>
            <a:fld id="{3AB017CB-9C60-4E17-A618-6FA6AFA418CD}" type="slidenum">
              <a:rPr lang="en-US" smtClean="0"/>
              <a:pPr/>
              <a:t>10</a:t>
            </a:fld>
            <a:endParaRPr lang="en-US"/>
          </a:p>
        </p:txBody>
      </p:sp>
    </p:spTree>
    <p:extLst>
      <p:ext uri="{BB962C8B-B14F-4D97-AF65-F5344CB8AC3E}">
        <p14:creationId xmlns:p14="http://schemas.microsoft.com/office/powerpoint/2010/main" val="1056730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sz="2800" b="1" dirty="0">
                <a:solidFill>
                  <a:schemeClr val="accent2"/>
                </a:solidFill>
                <a:latin typeface="Times New Roman"/>
                <a:ea typeface="Times New Roman"/>
                <a:cs typeface="B Zar"/>
              </a:rPr>
              <a:t>توصیه‌های تغذیه‌ای و رژیم غذایی </a:t>
            </a:r>
            <a:br>
              <a:rPr lang="en-US" sz="2400" dirty="0">
                <a:ea typeface="Calibri"/>
                <a:cs typeface="Arial"/>
              </a:rPr>
            </a:br>
            <a:endParaRPr lang="en-US" sz="2800" dirty="0"/>
          </a:p>
        </p:txBody>
      </p:sp>
      <p:sp>
        <p:nvSpPr>
          <p:cNvPr id="3" name="Content Placeholder 2"/>
          <p:cNvSpPr>
            <a:spLocks noGrp="1"/>
          </p:cNvSpPr>
          <p:nvPr>
            <p:ph idx="1"/>
          </p:nvPr>
        </p:nvSpPr>
        <p:spPr>
          <a:xfrm>
            <a:off x="457200" y="2286000"/>
            <a:ext cx="8305800" cy="4267200"/>
          </a:xfrm>
        </p:spPr>
        <p:txBody>
          <a:bodyPr>
            <a:noAutofit/>
          </a:bodyPr>
          <a:lstStyle/>
          <a:p>
            <a:pPr marL="0" marR="0" indent="0" algn="r" rtl="1">
              <a:lnSpc>
                <a:spcPct val="115000"/>
              </a:lnSpc>
              <a:spcBef>
                <a:spcPts val="0"/>
              </a:spcBef>
              <a:spcAft>
                <a:spcPts val="0"/>
              </a:spcAft>
              <a:buNone/>
            </a:pPr>
            <a:r>
              <a:rPr lang="en-US" dirty="0">
                <a:solidFill>
                  <a:srgbClr val="FF0080"/>
                </a:solidFill>
                <a:latin typeface="Times New Roman"/>
                <a:ea typeface="Times New Roman"/>
                <a:cs typeface="B Zar" panose="00000400000000000000" pitchFamily="2" charset="-78"/>
              </a:rPr>
              <a:t>*</a:t>
            </a:r>
            <a:r>
              <a:rPr lang="en-US" dirty="0">
                <a:latin typeface="Times New Roman"/>
                <a:ea typeface="Times New Roman"/>
                <a:cs typeface="B Zar" panose="00000400000000000000" pitchFamily="2" charset="-78"/>
              </a:rPr>
              <a:t> </a:t>
            </a:r>
            <a:r>
              <a:rPr lang="ar-SA" dirty="0">
                <a:latin typeface="Times New Roman"/>
                <a:ea typeface="Times New Roman"/>
                <a:cs typeface="B Zar" panose="00000400000000000000" pitchFamily="2" charset="-78"/>
              </a:rPr>
              <a:t>در گروه چربی‌ها کره، مارگارین، خامه ترش، پنیر خامه‌ای، مایونز و سس سفید با دقت در غلظت آن‌ها پیشنهاد می‌شود</a:t>
            </a:r>
            <a:r>
              <a:rPr lang="en-US" dirty="0">
                <a:latin typeface="Times New Roman"/>
                <a:ea typeface="Times New Roman"/>
                <a:cs typeface="B Zar" panose="00000400000000000000" pitchFamily="2" charset="-78"/>
              </a:rPr>
              <a:t>. </a:t>
            </a:r>
            <a:endParaRPr lang="en-US" dirty="0">
              <a:ea typeface="Calibri"/>
              <a:cs typeface="B Zar" panose="00000400000000000000" pitchFamily="2" charset="-78"/>
            </a:endParaRPr>
          </a:p>
          <a:p>
            <a:pPr marL="0" marR="0" indent="0" algn="r" rtl="1">
              <a:lnSpc>
                <a:spcPct val="115000"/>
              </a:lnSpc>
              <a:spcBef>
                <a:spcPts val="0"/>
              </a:spcBef>
              <a:spcAft>
                <a:spcPts val="1000"/>
              </a:spcAft>
              <a:buNone/>
            </a:pPr>
            <a:r>
              <a:rPr lang="en-US" dirty="0">
                <a:solidFill>
                  <a:srgbClr val="FF0080"/>
                </a:solidFill>
                <a:latin typeface="Times New Roman"/>
                <a:ea typeface="Times New Roman"/>
                <a:cs typeface="B Zar" panose="00000400000000000000" pitchFamily="2" charset="-78"/>
              </a:rPr>
              <a:t>*</a:t>
            </a:r>
            <a:r>
              <a:rPr lang="en-US" dirty="0">
                <a:latin typeface="Times New Roman"/>
                <a:ea typeface="Times New Roman"/>
                <a:cs typeface="B Zar" panose="00000400000000000000" pitchFamily="2" charset="-78"/>
              </a:rPr>
              <a:t> </a:t>
            </a:r>
            <a:r>
              <a:rPr lang="ar-SA" dirty="0">
                <a:latin typeface="Times New Roman"/>
                <a:ea typeface="Times New Roman"/>
                <a:cs typeface="B Zar" panose="00000400000000000000" pitchFamily="2" charset="-78"/>
              </a:rPr>
              <a:t>در مورد </a:t>
            </a:r>
            <a:r>
              <a:rPr lang="ar-SA" u="sng" dirty="0">
                <a:solidFill>
                  <a:srgbClr val="0000FF"/>
                </a:solidFill>
                <a:latin typeface="Times New Roman"/>
                <a:ea typeface="Times New Roman"/>
                <a:cs typeface="B Zar" panose="00000400000000000000" pitchFamily="2" charset="-78"/>
                <a:hlinkClick r:id="rId2"/>
              </a:rPr>
              <a:t>میوه‌ها</a:t>
            </a:r>
            <a:r>
              <a:rPr lang="ar-SA" dirty="0">
                <a:latin typeface="Times New Roman"/>
                <a:ea typeface="Times New Roman"/>
                <a:cs typeface="B Zar" panose="00000400000000000000" pitchFamily="2" charset="-78"/>
              </a:rPr>
              <a:t>، آب میوه‌ها بدون دانه و یا ته‌مانده‌ی میوه مصرف شود</a:t>
            </a:r>
            <a:r>
              <a:rPr lang="en-US" dirty="0">
                <a:latin typeface="Times New Roman"/>
                <a:ea typeface="Times New Roman"/>
                <a:cs typeface="B Zar" panose="00000400000000000000" pitchFamily="2" charset="-78"/>
              </a:rPr>
              <a:t>.</a:t>
            </a:r>
            <a:endParaRPr lang="en-US" dirty="0">
              <a:ea typeface="Calibri"/>
              <a:cs typeface="B Zar" panose="00000400000000000000" pitchFamily="2" charset="-78"/>
            </a:endParaRPr>
          </a:p>
          <a:p>
            <a:pPr marL="0" marR="0" indent="0" algn="r" rtl="1">
              <a:lnSpc>
                <a:spcPct val="115000"/>
              </a:lnSpc>
              <a:spcBef>
                <a:spcPts val="0"/>
              </a:spcBef>
              <a:spcAft>
                <a:spcPts val="1000"/>
              </a:spcAft>
              <a:buNone/>
            </a:pPr>
            <a:r>
              <a:rPr lang="en-US" dirty="0">
                <a:solidFill>
                  <a:srgbClr val="FF0080"/>
                </a:solidFill>
                <a:latin typeface="Times New Roman"/>
                <a:ea typeface="Times New Roman"/>
                <a:cs typeface="B Zar" panose="00000400000000000000" pitchFamily="2" charset="-78"/>
              </a:rPr>
              <a:t>*</a:t>
            </a:r>
            <a:r>
              <a:rPr lang="en-US" dirty="0">
                <a:latin typeface="Times New Roman"/>
                <a:ea typeface="Times New Roman"/>
                <a:cs typeface="B Zar" panose="00000400000000000000" pitchFamily="2" charset="-78"/>
              </a:rPr>
              <a:t> </a:t>
            </a:r>
            <a:r>
              <a:rPr lang="ar-SA" dirty="0">
                <a:latin typeface="Times New Roman"/>
                <a:ea typeface="Times New Roman"/>
                <a:cs typeface="B Zar" panose="00000400000000000000" pitchFamily="2" charset="-78"/>
              </a:rPr>
              <a:t>گوشت‌های نرم و پوره شده و جوان مصرف شود. گوشت‌های پیر، سفت و رشته‌ای هستند و در بلع این افراد، ایجاد مشکل می‌کنند. ماهی و مرغ</a:t>
            </a:r>
            <a:r>
              <a:rPr lang="ar-SA" dirty="0">
                <a:ea typeface="Times New Roman"/>
                <a:cs typeface="B Zar" panose="00000400000000000000" pitchFamily="2" charset="-78"/>
              </a:rPr>
              <a:t> </a:t>
            </a:r>
            <a:r>
              <a:rPr lang="ar-SA" dirty="0">
                <a:latin typeface="Times New Roman"/>
                <a:ea typeface="Times New Roman"/>
                <a:cs typeface="B Zar" panose="00000400000000000000" pitchFamily="2" charset="-78"/>
              </a:rPr>
              <a:t>در تکه‌های ریز و نرم استفاده شود و تخم مرغ حتماً پخته و مخلوط با یک ماده‌ی نرم مانند ماست یا سُس داده شود</a:t>
            </a:r>
            <a:r>
              <a:rPr lang="ar-SA" dirty="0">
                <a:ea typeface="Times New Roman"/>
                <a:cs typeface="B Zar" panose="00000400000000000000" pitchFamily="2" charset="-78"/>
              </a:rPr>
              <a:t> </a:t>
            </a:r>
            <a:r>
              <a:rPr lang="ar-SA" dirty="0">
                <a:latin typeface="Times New Roman"/>
                <a:ea typeface="Times New Roman"/>
                <a:cs typeface="B Zar" panose="00000400000000000000" pitchFamily="2" charset="-78"/>
              </a:rPr>
              <a:t> تا از خشکی آن و ایجاد انسداد</a:t>
            </a:r>
            <a:r>
              <a:rPr lang="ar-SA" dirty="0">
                <a:ea typeface="Times New Roman"/>
                <a:cs typeface="B Zar" panose="00000400000000000000" pitchFamily="2" charset="-78"/>
              </a:rPr>
              <a:t> </a:t>
            </a:r>
            <a:r>
              <a:rPr lang="ar-SA" dirty="0">
                <a:latin typeface="Times New Roman"/>
                <a:ea typeface="Times New Roman"/>
                <a:cs typeface="B Zar" panose="00000400000000000000" pitchFamily="2" charset="-78"/>
              </a:rPr>
              <a:t>جلوگیری شود</a:t>
            </a:r>
            <a:r>
              <a:rPr lang="en-US" dirty="0">
                <a:latin typeface="Times New Roman"/>
                <a:ea typeface="Times New Roman"/>
                <a:cs typeface="B Zar" panose="00000400000000000000" pitchFamily="2" charset="-78"/>
              </a:rPr>
              <a:t>.</a:t>
            </a:r>
            <a:endParaRPr lang="en-US" dirty="0">
              <a:ea typeface="Calibri"/>
              <a:cs typeface="B Zar" panose="00000400000000000000" pitchFamily="2" charset="-78"/>
            </a:endParaRPr>
          </a:p>
          <a:p>
            <a:pPr marL="0" marR="0" indent="0" algn="r" rtl="1">
              <a:lnSpc>
                <a:spcPct val="115000"/>
              </a:lnSpc>
              <a:spcBef>
                <a:spcPts val="0"/>
              </a:spcBef>
              <a:spcAft>
                <a:spcPts val="1000"/>
              </a:spcAft>
              <a:buNone/>
            </a:pPr>
            <a:r>
              <a:rPr lang="en-US" dirty="0">
                <a:solidFill>
                  <a:srgbClr val="FF0080"/>
                </a:solidFill>
                <a:latin typeface="Times New Roman"/>
                <a:ea typeface="Times New Roman"/>
                <a:cs typeface="B Zar" panose="00000400000000000000" pitchFamily="2" charset="-78"/>
              </a:rPr>
              <a:t>*</a:t>
            </a:r>
            <a:r>
              <a:rPr lang="en-US" dirty="0">
                <a:latin typeface="Times New Roman"/>
                <a:ea typeface="Times New Roman"/>
                <a:cs typeface="B Zar" panose="00000400000000000000" pitchFamily="2" charset="-78"/>
              </a:rPr>
              <a:t> </a:t>
            </a:r>
            <a:r>
              <a:rPr lang="ar-SA" dirty="0">
                <a:latin typeface="Times New Roman"/>
                <a:ea typeface="Times New Roman"/>
                <a:cs typeface="B Zar" panose="00000400000000000000" pitchFamily="2" charset="-78"/>
              </a:rPr>
              <a:t>با انتخاب دقیق غذاها از نظر غلظت و نرمی (غذاهای پوره شده به جای مایعات غلیظ) از ورود غذا به مسیر تنفسی، پیشگیری نمایید. می‌توان با </a:t>
            </a:r>
            <a:r>
              <a:rPr lang="ar-SA" dirty="0">
                <a:solidFill>
                  <a:schemeClr val="tx1"/>
                </a:solidFill>
                <a:latin typeface="Times New Roman"/>
                <a:ea typeface="Times New Roman"/>
                <a:cs typeface="B Zar" panose="00000400000000000000" pitchFamily="2" charset="-78"/>
                <a:hlinkClick r:id="rId3">
                  <a:extLst>
                    <a:ext uri="{A12FA001-AC4F-418D-AE19-62706E023703}">
                      <ahyp:hlinkClr xmlns:ahyp="http://schemas.microsoft.com/office/drawing/2018/hyperlinkcolor" val="tx"/>
                    </a:ext>
                  </a:extLst>
                </a:hlinkClick>
              </a:rPr>
              <a:t>عسل</a:t>
            </a:r>
            <a:r>
              <a:rPr lang="ar-SA" dirty="0">
                <a:solidFill>
                  <a:schemeClr val="tx1"/>
                </a:solidFill>
                <a:latin typeface="Times New Roman"/>
                <a:ea typeface="Times New Roman"/>
                <a:cs typeface="B Zar" panose="00000400000000000000" pitchFamily="2" charset="-78"/>
              </a:rPr>
              <a:t>، پودر شیرخشک، </a:t>
            </a:r>
            <a:r>
              <a:rPr lang="ar-SA" dirty="0">
                <a:solidFill>
                  <a:schemeClr val="tx1"/>
                </a:solidFill>
                <a:latin typeface="Times New Roman"/>
                <a:ea typeface="Times New Roman"/>
                <a:cs typeface="B Zar" panose="00000400000000000000" pitchFamily="2" charset="-78"/>
                <a:hlinkClick r:id="rId4">
                  <a:extLst>
                    <a:ext uri="{A12FA001-AC4F-418D-AE19-62706E023703}">
                      <ahyp:hlinkClr xmlns:ahyp="http://schemas.microsoft.com/office/drawing/2018/hyperlinkcolor" val="tx"/>
                    </a:ext>
                  </a:extLst>
                </a:hlinkClick>
              </a:rPr>
              <a:t>سیب زمینی پخته</a:t>
            </a:r>
            <a:r>
              <a:rPr lang="en-US" dirty="0">
                <a:solidFill>
                  <a:schemeClr val="tx1"/>
                </a:solidFill>
                <a:latin typeface="Times New Roman"/>
                <a:ea typeface="Times New Roman"/>
                <a:cs typeface="B Zar" panose="00000400000000000000" pitchFamily="2" charset="-78"/>
              </a:rPr>
              <a:t> </a:t>
            </a:r>
            <a:r>
              <a:rPr lang="ar-SA" dirty="0">
                <a:solidFill>
                  <a:schemeClr val="tx1"/>
                </a:solidFill>
                <a:latin typeface="Times New Roman"/>
                <a:ea typeface="Times New Roman"/>
                <a:cs typeface="B Zar" panose="00000400000000000000" pitchFamily="2" charset="-78"/>
              </a:rPr>
              <a:t>و </a:t>
            </a:r>
            <a:r>
              <a:rPr lang="ar-SA" dirty="0">
                <a:latin typeface="Times New Roman"/>
                <a:ea typeface="Times New Roman"/>
                <a:cs typeface="B Zar" panose="00000400000000000000" pitchFamily="2" charset="-78"/>
              </a:rPr>
              <a:t>رنده شده و یا پودر مغزها، غلظت غذاها را افزایش داد</a:t>
            </a:r>
            <a:r>
              <a:rPr lang="en-US" dirty="0">
                <a:latin typeface="Times New Roman"/>
                <a:ea typeface="Times New Roman"/>
                <a:cs typeface="B Zar" panose="00000400000000000000" pitchFamily="2" charset="-78"/>
              </a:rPr>
              <a:t>.</a:t>
            </a:r>
            <a:endParaRPr lang="en-US" dirty="0">
              <a:ea typeface="Calibri"/>
              <a:cs typeface="B Zar" panose="00000400000000000000" pitchFamily="2" charset="-78"/>
            </a:endParaRPr>
          </a:p>
          <a:p>
            <a:pPr marL="0" marR="0" indent="0" algn="r" rtl="1">
              <a:lnSpc>
                <a:spcPct val="115000"/>
              </a:lnSpc>
              <a:spcBef>
                <a:spcPts val="0"/>
              </a:spcBef>
              <a:spcAft>
                <a:spcPts val="1000"/>
              </a:spcAft>
              <a:buNone/>
            </a:pPr>
            <a:r>
              <a:rPr lang="en-US" dirty="0">
                <a:solidFill>
                  <a:srgbClr val="FF0080"/>
                </a:solidFill>
                <a:latin typeface="Times New Roman"/>
                <a:ea typeface="Times New Roman"/>
                <a:cs typeface="B Zar" panose="00000400000000000000" pitchFamily="2" charset="-78"/>
              </a:rPr>
              <a:t>*</a:t>
            </a:r>
            <a:r>
              <a:rPr lang="en-US" dirty="0">
                <a:latin typeface="Times New Roman"/>
                <a:ea typeface="Times New Roman"/>
                <a:cs typeface="B Zar" panose="00000400000000000000" pitchFamily="2" charset="-78"/>
              </a:rPr>
              <a:t> </a:t>
            </a:r>
            <a:r>
              <a:rPr lang="ar-SA" dirty="0">
                <a:latin typeface="Times New Roman"/>
                <a:ea typeface="Times New Roman"/>
                <a:cs typeface="B Zar" panose="00000400000000000000" pitchFamily="2" charset="-78"/>
              </a:rPr>
              <a:t>فراموش نکنید غذاهایی مانند ژله و ژلاتین در دمای بدن به حالت مایع درآمده و ممکن است ایجاد مشکل کند</a:t>
            </a:r>
            <a:r>
              <a:rPr lang="en-US" dirty="0">
                <a:latin typeface="Times New Roman"/>
                <a:ea typeface="Times New Roman"/>
                <a:cs typeface="B Zar" panose="00000400000000000000" pitchFamily="2" charset="-78"/>
              </a:rPr>
              <a:t>.</a:t>
            </a:r>
            <a:endParaRPr lang="en-US" dirty="0">
              <a:ea typeface="Calibri"/>
              <a:cs typeface="B Zar" panose="00000400000000000000" pitchFamily="2" charset="-78"/>
            </a:endParaRPr>
          </a:p>
          <a:p>
            <a:pPr marL="0" marR="0" indent="0" algn="r" rtl="1">
              <a:lnSpc>
                <a:spcPct val="115000"/>
              </a:lnSpc>
              <a:spcBef>
                <a:spcPts val="0"/>
              </a:spcBef>
              <a:spcAft>
                <a:spcPts val="1000"/>
              </a:spcAft>
              <a:buNone/>
            </a:pPr>
            <a:r>
              <a:rPr lang="en-US" dirty="0">
                <a:solidFill>
                  <a:srgbClr val="FF0080"/>
                </a:solidFill>
                <a:latin typeface="Times New Roman"/>
                <a:ea typeface="Times New Roman"/>
                <a:cs typeface="B Zar" panose="00000400000000000000" pitchFamily="2" charset="-78"/>
              </a:rPr>
              <a:t>* </a:t>
            </a:r>
            <a:r>
              <a:rPr lang="ar-SA" dirty="0">
                <a:latin typeface="Times New Roman"/>
                <a:ea typeface="Times New Roman"/>
                <a:cs typeface="B Zar" panose="00000400000000000000" pitchFamily="2" charset="-78"/>
              </a:rPr>
              <a:t>برنامه غذایی با گذشت زمان به سمت غذاهای نرم</a:t>
            </a:r>
            <a:r>
              <a:rPr lang="ar-SA" dirty="0">
                <a:ea typeface="Times New Roman"/>
                <a:cs typeface="B Zar" panose="00000400000000000000" pitchFamily="2" charset="-78"/>
              </a:rPr>
              <a:t> </a:t>
            </a:r>
            <a:r>
              <a:rPr lang="ar-SA" dirty="0">
                <a:latin typeface="Times New Roman"/>
                <a:ea typeface="Times New Roman"/>
                <a:cs typeface="B Zar" panose="00000400000000000000" pitchFamily="2" charset="-78"/>
              </a:rPr>
              <a:t>پیش رود</a:t>
            </a:r>
            <a:r>
              <a:rPr lang="en-US" dirty="0">
                <a:latin typeface="Times New Roman"/>
                <a:ea typeface="Times New Roman"/>
                <a:cs typeface="B Zar" panose="00000400000000000000" pitchFamily="2" charset="-78"/>
              </a:rPr>
              <a:t>.</a:t>
            </a:r>
            <a:endParaRPr lang="en-US" dirty="0">
              <a:ea typeface="Calibri"/>
              <a:cs typeface="B Zar" panose="00000400000000000000" pitchFamily="2" charset="-78"/>
            </a:endParaRPr>
          </a:p>
        </p:txBody>
      </p:sp>
      <p:sp>
        <p:nvSpPr>
          <p:cNvPr id="5" name="Slide Number Placeholder 4"/>
          <p:cNvSpPr>
            <a:spLocks noGrp="1"/>
          </p:cNvSpPr>
          <p:nvPr>
            <p:ph type="sldNum" sz="quarter" idx="12"/>
          </p:nvPr>
        </p:nvSpPr>
        <p:spPr/>
        <p:txBody>
          <a:bodyPr/>
          <a:lstStyle/>
          <a:p>
            <a:fld id="{3AB017CB-9C60-4E17-A618-6FA6AFA418CD}" type="slidenum">
              <a:rPr lang="en-US" smtClean="0"/>
              <a:pPr/>
              <a:t>11</a:t>
            </a:fld>
            <a:endParaRPr lang="en-US"/>
          </a:p>
        </p:txBody>
      </p:sp>
    </p:spTree>
    <p:extLst>
      <p:ext uri="{BB962C8B-B14F-4D97-AF65-F5344CB8AC3E}">
        <p14:creationId xmlns:p14="http://schemas.microsoft.com/office/powerpoint/2010/main" val="4258142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F541F-7158-4B05-9035-761B39A3D1E8}"/>
              </a:ext>
            </a:extLst>
          </p:cNvPr>
          <p:cNvSpPr>
            <a:spLocks noGrp="1"/>
          </p:cNvSpPr>
          <p:nvPr>
            <p:ph type="title"/>
          </p:nvPr>
        </p:nvSpPr>
        <p:spPr>
          <a:xfrm>
            <a:off x="1954078" y="186586"/>
            <a:ext cx="6589199" cy="1280890"/>
          </a:xfrm>
        </p:spPr>
        <p:txBody>
          <a:bodyPr/>
          <a:lstStyle/>
          <a:p>
            <a:endParaRPr lang="en-US"/>
          </a:p>
        </p:txBody>
      </p:sp>
      <p:sp>
        <p:nvSpPr>
          <p:cNvPr id="3" name="Content Placeholder 2">
            <a:extLst>
              <a:ext uri="{FF2B5EF4-FFF2-40B4-BE49-F238E27FC236}">
                <a16:creationId xmlns:a16="http://schemas.microsoft.com/office/drawing/2014/main" id="{3637FEB5-3CD4-4FE5-8FAF-0BC0FD173179}"/>
              </a:ext>
            </a:extLst>
          </p:cNvPr>
          <p:cNvSpPr>
            <a:spLocks noGrp="1"/>
          </p:cNvSpPr>
          <p:nvPr>
            <p:ph idx="1"/>
          </p:nvPr>
        </p:nvSpPr>
        <p:spPr>
          <a:xfrm>
            <a:off x="1905000" y="1447800"/>
            <a:ext cx="6781800" cy="4495800"/>
          </a:xfrm>
        </p:spPr>
        <p:txBody>
          <a:bodyPr>
            <a:noAutofit/>
          </a:bodyPr>
          <a:lstStyle/>
          <a:p>
            <a:pPr marR="0" algn="r" rtl="1">
              <a:lnSpc>
                <a:spcPct val="115000"/>
              </a:lnSpc>
              <a:spcBef>
                <a:spcPts val="0"/>
              </a:spcBef>
              <a:spcAft>
                <a:spcPts val="1000"/>
              </a:spcAft>
              <a:buFont typeface="Wingdings" panose="05000000000000000000" pitchFamily="2" charset="2"/>
              <a:buChar char="Ø"/>
            </a:pPr>
            <a:r>
              <a:rPr lang="ar-SA" dirty="0">
                <a:latin typeface="Times New Roman"/>
                <a:ea typeface="Times New Roman"/>
                <a:cs typeface="B Zar"/>
              </a:rPr>
              <a:t>از نوشیدنی‌های بسیار داغ، قهوه، چای غلیظ، آب‌میوه‌های ترش، غذاهای خشک مانند کراکرها،</a:t>
            </a:r>
            <a:r>
              <a:rPr lang="ar-SA" dirty="0">
                <a:ea typeface="Times New Roman"/>
                <a:cs typeface="Times New Roman"/>
              </a:rPr>
              <a:t> </a:t>
            </a:r>
            <a:r>
              <a:rPr lang="ar-SA" dirty="0">
                <a:latin typeface="Times New Roman"/>
                <a:ea typeface="Times New Roman"/>
                <a:cs typeface="B Zar"/>
              </a:rPr>
              <a:t>ماهی‌های استخوانی، مواد چسبنده مانند موز، </a:t>
            </a:r>
            <a:r>
              <a:rPr lang="ar-SA" dirty="0">
                <a:solidFill>
                  <a:srgbClr val="0000FF"/>
                </a:solidFill>
                <a:latin typeface="Times New Roman"/>
                <a:ea typeface="Times New Roman"/>
                <a:cs typeface="B Zar"/>
                <a:hlinkClick r:id="rId2"/>
              </a:rPr>
              <a:t>کره بادام زمینی </a:t>
            </a:r>
            <a:r>
              <a:rPr lang="ar-SA" dirty="0">
                <a:latin typeface="Times New Roman"/>
                <a:ea typeface="Times New Roman"/>
                <a:cs typeface="B Zar"/>
              </a:rPr>
              <a:t>و غذاهای ادویه دار خودداری کنید</a:t>
            </a:r>
            <a:r>
              <a:rPr lang="en-US" dirty="0">
                <a:latin typeface="Times New Roman"/>
                <a:ea typeface="Times New Roman"/>
                <a:cs typeface="B Zar"/>
              </a:rPr>
              <a:t>.</a:t>
            </a:r>
            <a:endParaRPr lang="en-US" dirty="0">
              <a:ea typeface="Calibri"/>
              <a:cs typeface="Arial"/>
            </a:endParaRPr>
          </a:p>
          <a:p>
            <a:pPr marR="0" algn="r" rtl="1">
              <a:lnSpc>
                <a:spcPct val="115000"/>
              </a:lnSpc>
              <a:spcBef>
                <a:spcPts val="0"/>
              </a:spcBef>
              <a:spcAft>
                <a:spcPts val="1000"/>
              </a:spcAft>
              <a:buFont typeface="Wingdings" panose="05000000000000000000" pitchFamily="2" charset="2"/>
              <a:buChar char="Ø"/>
            </a:pPr>
            <a:r>
              <a:rPr lang="ar-SA" dirty="0">
                <a:latin typeface="Times New Roman"/>
                <a:ea typeface="Times New Roman"/>
                <a:cs typeface="B Zar"/>
              </a:rPr>
              <a:t>در صورت عدم مصرف غلات کامل، میوه‌ها و سبزی‌ها، رژیم غذایی را از لحاظ کمبود فیبر و ویتامین‌ها از جمله </a:t>
            </a:r>
            <a:r>
              <a:rPr lang="ar-SA" u="sng" dirty="0">
                <a:solidFill>
                  <a:srgbClr val="0000FF"/>
                </a:solidFill>
                <a:latin typeface="Times New Roman"/>
                <a:ea typeface="Times New Roman"/>
                <a:cs typeface="B Zar"/>
                <a:hlinkClick r:id="rId3"/>
              </a:rPr>
              <a:t>ویتامین ث</a:t>
            </a:r>
            <a:r>
              <a:rPr lang="en-US" dirty="0">
                <a:latin typeface="Times New Roman"/>
                <a:ea typeface="Times New Roman"/>
                <a:cs typeface="B Zar"/>
              </a:rPr>
              <a:t> </a:t>
            </a:r>
            <a:r>
              <a:rPr lang="ar-SA" dirty="0">
                <a:latin typeface="Times New Roman"/>
                <a:ea typeface="Times New Roman"/>
                <a:cs typeface="B Zar"/>
              </a:rPr>
              <a:t>کنترل کنید</a:t>
            </a:r>
            <a:r>
              <a:rPr lang="en-US" dirty="0">
                <a:latin typeface="Times New Roman"/>
                <a:ea typeface="Times New Roman"/>
                <a:cs typeface="B Zar"/>
              </a:rPr>
              <a:t>. </a:t>
            </a:r>
            <a:endParaRPr lang="fa-IR" dirty="0">
              <a:ea typeface="Times New Roman"/>
              <a:cs typeface="Arial"/>
            </a:endParaRPr>
          </a:p>
          <a:p>
            <a:pPr marR="0" algn="r" rtl="1">
              <a:lnSpc>
                <a:spcPct val="115000"/>
              </a:lnSpc>
              <a:spcBef>
                <a:spcPts val="0"/>
              </a:spcBef>
              <a:spcAft>
                <a:spcPts val="1000"/>
              </a:spcAft>
              <a:buFont typeface="Wingdings" panose="05000000000000000000" pitchFamily="2" charset="2"/>
              <a:buChar char="Ø"/>
            </a:pPr>
            <a:r>
              <a:rPr lang="ar-SA" dirty="0">
                <a:latin typeface="Times New Roman"/>
                <a:ea typeface="Times New Roman"/>
                <a:cs typeface="B Zar"/>
              </a:rPr>
              <a:t>به برخی مواد غذایی مانند ذرت بوداده، غلات سبوس دار، مغز</a:t>
            </a:r>
            <a:r>
              <a:rPr lang="fa-IR" dirty="0">
                <a:latin typeface="Times New Roman"/>
                <a:ea typeface="Times New Roman"/>
                <a:cs typeface="B Zar"/>
              </a:rPr>
              <a:t>ها</a:t>
            </a:r>
            <a:r>
              <a:rPr lang="ar-SA" dirty="0">
                <a:latin typeface="Times New Roman"/>
                <a:ea typeface="Times New Roman"/>
                <a:cs typeface="B Zar"/>
              </a:rPr>
              <a:t>، پنیر ، میوه‌ی با پوست، کرفس، </a:t>
            </a:r>
            <a:r>
              <a:rPr lang="ar-SA" u="sng" dirty="0">
                <a:solidFill>
                  <a:srgbClr val="0000FF"/>
                </a:solidFill>
                <a:latin typeface="Times New Roman"/>
                <a:ea typeface="Times New Roman"/>
                <a:cs typeface="B Zar"/>
                <a:hlinkClick r:id="rId4"/>
              </a:rPr>
              <a:t>آناناس</a:t>
            </a:r>
            <a:r>
              <a:rPr lang="en-US" dirty="0">
                <a:latin typeface="Times New Roman"/>
                <a:ea typeface="Times New Roman"/>
                <a:cs typeface="B Zar"/>
              </a:rPr>
              <a:t> </a:t>
            </a:r>
            <a:r>
              <a:rPr lang="ar-SA" dirty="0">
                <a:latin typeface="Times New Roman"/>
                <a:ea typeface="Times New Roman"/>
                <a:cs typeface="B Zar"/>
              </a:rPr>
              <a:t>و سایر میوه‌هایی که فیبر سفت‌تری دارند </a:t>
            </a:r>
            <a:r>
              <a:rPr lang="fa-IR" dirty="0">
                <a:latin typeface="Times New Roman"/>
                <a:ea typeface="Times New Roman"/>
                <a:cs typeface="B Zar"/>
              </a:rPr>
              <a:t>دقت شود.</a:t>
            </a:r>
          </a:p>
          <a:p>
            <a:pPr marR="0" algn="r" rtl="1">
              <a:lnSpc>
                <a:spcPct val="115000"/>
              </a:lnSpc>
              <a:spcBef>
                <a:spcPts val="0"/>
              </a:spcBef>
              <a:spcAft>
                <a:spcPts val="1000"/>
              </a:spcAft>
              <a:buFont typeface="Wingdings" panose="05000000000000000000" pitchFamily="2" charset="2"/>
              <a:buChar char="Ø"/>
            </a:pPr>
            <a:r>
              <a:rPr lang="ar-SA" dirty="0">
                <a:latin typeface="Times New Roman"/>
                <a:ea typeface="Times New Roman"/>
                <a:cs typeface="B Zar"/>
              </a:rPr>
              <a:t>و هم‌زمانی بعضی غذاها با هم مانند گوشت و غذاهای خشک که باعث چسبندگی می‌شوند مانند کره بادام زمینی، موز، سیب زمینی پوره شده باید بسیار دقت شود چرا که به راحتی باعث برگشت غذا و ورود مواد به ریه (آسپیراسیون) می‌شوند</a:t>
            </a:r>
            <a:r>
              <a:rPr lang="en-US" dirty="0">
                <a:latin typeface="Times New Roman"/>
                <a:ea typeface="Times New Roman"/>
                <a:cs typeface="B Zar"/>
              </a:rPr>
              <a:t>. </a:t>
            </a:r>
            <a:endParaRPr lang="fa-IR" dirty="0">
              <a:latin typeface="Times New Roman"/>
              <a:ea typeface="Times New Roman"/>
              <a:cs typeface="B Zar"/>
            </a:endParaRPr>
          </a:p>
          <a:p>
            <a:pPr marR="0" algn="r" rtl="1">
              <a:lnSpc>
                <a:spcPct val="115000"/>
              </a:lnSpc>
              <a:spcBef>
                <a:spcPts val="0"/>
              </a:spcBef>
              <a:spcAft>
                <a:spcPts val="1000"/>
              </a:spcAft>
              <a:buFont typeface="Wingdings" panose="05000000000000000000" pitchFamily="2" charset="2"/>
              <a:buChar char="Ø"/>
            </a:pPr>
            <a:r>
              <a:rPr lang="fa-IR" dirty="0">
                <a:ea typeface="Calibri"/>
                <a:cs typeface="Arial"/>
              </a:rPr>
              <a:t>برای افرادی که حس دهانی آن‌ها بسیار کم شده، از غذاهای سردتر استفاده کنید.</a:t>
            </a:r>
          </a:p>
          <a:p>
            <a:pPr marR="0" algn="r" rtl="1">
              <a:lnSpc>
                <a:spcPct val="115000"/>
              </a:lnSpc>
              <a:spcBef>
                <a:spcPts val="0"/>
              </a:spcBef>
              <a:spcAft>
                <a:spcPts val="1000"/>
              </a:spcAft>
              <a:buFont typeface="Wingdings" panose="05000000000000000000" pitchFamily="2" charset="2"/>
              <a:buChar char="Ø"/>
            </a:pPr>
            <a:endParaRPr lang="en-US" dirty="0">
              <a:ea typeface="Calibri"/>
              <a:cs typeface="Arial"/>
            </a:endParaRPr>
          </a:p>
          <a:p>
            <a:pPr marL="0" marR="0" indent="0" algn="r" rtl="1">
              <a:lnSpc>
                <a:spcPct val="115000"/>
              </a:lnSpc>
              <a:spcBef>
                <a:spcPts val="0"/>
              </a:spcBef>
              <a:spcAft>
                <a:spcPts val="1000"/>
              </a:spcAft>
              <a:buNone/>
            </a:pPr>
            <a:endParaRPr lang="en-US" dirty="0"/>
          </a:p>
        </p:txBody>
      </p:sp>
    </p:spTree>
    <p:extLst>
      <p:ext uri="{BB962C8B-B14F-4D97-AF65-F5344CB8AC3E}">
        <p14:creationId xmlns:p14="http://schemas.microsoft.com/office/powerpoint/2010/main" val="3673981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149B3-C52E-49A1-8178-837ECA0A51DA}"/>
              </a:ext>
            </a:extLst>
          </p:cNvPr>
          <p:cNvSpPr>
            <a:spLocks noGrp="1"/>
          </p:cNvSpPr>
          <p:nvPr>
            <p:ph type="title"/>
          </p:nvPr>
        </p:nvSpPr>
        <p:spPr/>
        <p:txBody>
          <a:bodyPr/>
          <a:lstStyle/>
          <a:p>
            <a:pPr algn="ctr"/>
            <a:r>
              <a:rPr lang="fa-IR" dirty="0">
                <a:solidFill>
                  <a:schemeClr val="accent1">
                    <a:lumMod val="60000"/>
                    <a:lumOff val="40000"/>
                  </a:schemeClr>
                </a:solidFill>
              </a:rPr>
              <a:t>رفلاکس مری</a:t>
            </a:r>
            <a:endParaRPr lang="en-US"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FBBB096B-77F9-4028-9DE2-3DC83704D8EA}"/>
              </a:ext>
            </a:extLst>
          </p:cNvPr>
          <p:cNvSpPr>
            <a:spLocks noGrp="1"/>
          </p:cNvSpPr>
          <p:nvPr>
            <p:ph idx="1"/>
          </p:nvPr>
        </p:nvSpPr>
        <p:spPr>
          <a:xfrm>
            <a:off x="1942415" y="2133600"/>
            <a:ext cx="6515785" cy="4343400"/>
          </a:xfrm>
        </p:spPr>
        <p:txBody>
          <a:bodyPr>
            <a:noAutofit/>
          </a:bodyPr>
          <a:lstStyle/>
          <a:p>
            <a:pPr algn="r" rtl="1"/>
            <a:r>
              <a:rPr lang="fa-IR" sz="2000" dirty="0">
                <a:cs typeface="B Nazanin" panose="00000400000000000000" pitchFamily="2" charset="-78"/>
              </a:rPr>
              <a:t>از اختلالات مری و ورودی معده است. </a:t>
            </a:r>
            <a:endParaRPr lang="en-US" sz="2000" dirty="0">
              <a:cs typeface="B Nazanin" panose="00000400000000000000" pitchFamily="2" charset="-78"/>
            </a:endParaRPr>
          </a:p>
          <a:p>
            <a:pPr algn="r" rtl="1"/>
            <a:r>
              <a:rPr lang="fa-IR" sz="2000" dirty="0" err="1">
                <a:cs typeface="B Nazanin" panose="00000400000000000000" pitchFamily="2" charset="-78"/>
              </a:rPr>
              <a:t>گاها</a:t>
            </a:r>
            <a:r>
              <a:rPr lang="fa-IR" sz="2000" dirty="0">
                <a:cs typeface="B Nazanin" panose="00000400000000000000" pitchFamily="2" charset="-78"/>
              </a:rPr>
              <a:t> در افراد سالم هم اتفاق می افتد.</a:t>
            </a:r>
          </a:p>
          <a:p>
            <a:pPr algn="r" rtl="1"/>
            <a:r>
              <a:rPr lang="fa-IR" sz="2000" dirty="0">
                <a:cs typeface="B Nazanin" panose="00000400000000000000" pitchFamily="2" charset="-78"/>
              </a:rPr>
              <a:t>با علائم سوزش سر دل، درد، اسپاسم، باد گلو  و در موارد شدید درد پشت سینه و قلبی است. </a:t>
            </a:r>
          </a:p>
          <a:p>
            <a:pPr algn="r" rtl="1"/>
            <a:r>
              <a:rPr lang="fa-IR" sz="2000" dirty="0">
                <a:cs typeface="B Nazanin" panose="00000400000000000000" pitchFamily="2" charset="-78"/>
              </a:rPr>
              <a:t>خطر رفلاکس با فتق اسفنکتر یا کاهش قدرت اسفنکتر تحتانی مری، تاخیر در تخلیه معده و استفراغ مکرر افزایش می یابد.</a:t>
            </a:r>
          </a:p>
          <a:p>
            <a:pPr algn="r" rtl="1"/>
            <a:r>
              <a:rPr lang="fa-IR" sz="2000" dirty="0">
                <a:cs typeface="B Nazanin" panose="00000400000000000000" pitchFamily="2" charset="-78"/>
              </a:rPr>
              <a:t>فشار </a:t>
            </a:r>
            <a:r>
              <a:rPr lang="fa-IR" sz="2000" dirty="0" err="1">
                <a:cs typeface="B Nazanin" panose="00000400000000000000" pitchFamily="2" charset="-78"/>
              </a:rPr>
              <a:t>اسفنکتر</a:t>
            </a:r>
            <a:r>
              <a:rPr lang="fa-IR" sz="2000" dirty="0">
                <a:cs typeface="B Nazanin" panose="00000400000000000000" pitchFamily="2" charset="-78"/>
              </a:rPr>
              <a:t> مری تحت تاثیر عوامل مختلفی مانند استعمال دخانیات، رژیم غذایی که عضلات صاف را </a:t>
            </a:r>
            <a:r>
              <a:rPr lang="fa-IR" sz="2000" dirty="0" err="1">
                <a:cs typeface="B Nazanin" panose="00000400000000000000" pitchFamily="2" charset="-78"/>
              </a:rPr>
              <a:t>منبسط</a:t>
            </a:r>
            <a:r>
              <a:rPr lang="fa-IR" sz="2000" dirty="0">
                <a:cs typeface="B Nazanin" panose="00000400000000000000" pitchFamily="2" charset="-78"/>
              </a:rPr>
              <a:t> کند و </a:t>
            </a:r>
            <a:r>
              <a:rPr lang="fa-IR" sz="2000" dirty="0" err="1">
                <a:cs typeface="B Nazanin" panose="00000400000000000000" pitchFamily="2" charset="-78"/>
              </a:rPr>
              <a:t>اسکلرودرما</a:t>
            </a:r>
            <a:r>
              <a:rPr lang="fa-IR" sz="2000" dirty="0">
                <a:cs typeface="B Nazanin" panose="00000400000000000000" pitchFamily="2" charset="-78"/>
              </a:rPr>
              <a:t> کاهش می یابد .</a:t>
            </a:r>
          </a:p>
          <a:p>
            <a:pPr algn="r" rtl="1"/>
            <a:r>
              <a:rPr lang="fa-IR" sz="2000" dirty="0">
                <a:cs typeface="B Nazanin" panose="00000400000000000000" pitchFamily="2" charset="-78"/>
              </a:rPr>
              <a:t>حاملگی، مصرف قرص ضد بارداری و مرحله آخر سیکل قاعدگی و مصرف داروهای </a:t>
            </a:r>
            <a:r>
              <a:rPr lang="fa-IR" sz="2000" dirty="0" err="1">
                <a:cs typeface="B Nazanin" panose="00000400000000000000" pitchFamily="2" charset="-78"/>
              </a:rPr>
              <a:t>آسپرین</a:t>
            </a:r>
            <a:r>
              <a:rPr lang="fa-IR" sz="2000" dirty="0">
                <a:cs typeface="B Nazanin" panose="00000400000000000000" pitchFamily="2" charset="-78"/>
              </a:rPr>
              <a:t> و داروهای ضد </a:t>
            </a:r>
            <a:r>
              <a:rPr lang="fa-IR" sz="2000" dirty="0" err="1">
                <a:cs typeface="B Nazanin" panose="00000400000000000000" pitchFamily="2" charset="-78"/>
              </a:rPr>
              <a:t>التهابی</a:t>
            </a:r>
            <a:r>
              <a:rPr lang="fa-IR" sz="2000" dirty="0">
                <a:cs typeface="B Nazanin" panose="00000400000000000000" pitchFamily="2" charset="-78"/>
              </a:rPr>
              <a:t> غیر استروییدی فشار </a:t>
            </a:r>
            <a:r>
              <a:rPr lang="fa-IR" sz="2000" dirty="0" err="1">
                <a:cs typeface="B Nazanin" panose="00000400000000000000" pitchFamily="2" charset="-78"/>
              </a:rPr>
              <a:t>اسفنکتر</a:t>
            </a:r>
            <a:r>
              <a:rPr lang="fa-IR" sz="2000" dirty="0">
                <a:cs typeface="B Nazanin" panose="00000400000000000000" pitchFamily="2" charset="-78"/>
              </a:rPr>
              <a:t> تحتانی مری را کاهش می دهد.</a:t>
            </a:r>
            <a:endParaRPr lang="en-US" sz="2000" dirty="0">
              <a:cs typeface="B Nazanin" panose="00000400000000000000" pitchFamily="2" charset="-78"/>
            </a:endParaRPr>
          </a:p>
        </p:txBody>
      </p:sp>
    </p:spTree>
    <p:extLst>
      <p:ext uri="{BB962C8B-B14F-4D97-AF65-F5344CB8AC3E}">
        <p14:creationId xmlns:p14="http://schemas.microsoft.com/office/powerpoint/2010/main" val="3506786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2800" dirty="0">
                <a:solidFill>
                  <a:schemeClr val="accent1">
                    <a:lumMod val="60000"/>
                    <a:lumOff val="40000"/>
                  </a:schemeClr>
                </a:solidFill>
              </a:rPr>
              <a:t>تغذیه صحیح در دیس پپسی و</a:t>
            </a:r>
            <a:r>
              <a:rPr lang="en-US" sz="2800" dirty="0">
                <a:solidFill>
                  <a:schemeClr val="accent1">
                    <a:lumMod val="60000"/>
                    <a:lumOff val="40000"/>
                  </a:schemeClr>
                </a:solidFill>
              </a:rPr>
              <a:t> </a:t>
            </a:r>
            <a:r>
              <a:rPr lang="fa-IR" sz="2800" dirty="0">
                <a:solidFill>
                  <a:schemeClr val="accent1">
                    <a:lumMod val="60000"/>
                    <a:lumOff val="40000"/>
                  </a:schemeClr>
                </a:solidFill>
              </a:rPr>
              <a:t>رفلاکس</a:t>
            </a:r>
            <a:endParaRPr lang="en-US" sz="3200" dirty="0">
              <a:solidFill>
                <a:schemeClr val="accent1">
                  <a:lumMod val="60000"/>
                  <a:lumOff val="40000"/>
                </a:schemeClr>
              </a:solidFill>
            </a:endParaRPr>
          </a:p>
        </p:txBody>
      </p:sp>
      <p:sp>
        <p:nvSpPr>
          <p:cNvPr id="3" name="Content Placeholder 2"/>
          <p:cNvSpPr>
            <a:spLocks noGrp="1"/>
          </p:cNvSpPr>
          <p:nvPr>
            <p:ph idx="1"/>
          </p:nvPr>
        </p:nvSpPr>
        <p:spPr/>
        <p:txBody>
          <a:bodyPr>
            <a:normAutofit fontScale="85000" lnSpcReduction="20000"/>
          </a:bodyPr>
          <a:lstStyle/>
          <a:p>
            <a:pPr algn="r" rtl="1"/>
            <a:r>
              <a:rPr lang="fa-IR" dirty="0"/>
              <a:t>غذای کم چرب با میزان کمتر از 30% چربی در کاهش علائم این بیماران مفید است.</a:t>
            </a:r>
            <a:r>
              <a:rPr lang="en-US" dirty="0"/>
              <a:t> </a:t>
            </a:r>
            <a:endParaRPr lang="fa-IR" dirty="0"/>
          </a:p>
          <a:p>
            <a:pPr algn="r" rtl="1"/>
            <a:r>
              <a:rPr lang="fa-IR" dirty="0"/>
              <a:t>حجم غذای مصرفی کم شود.</a:t>
            </a:r>
          </a:p>
          <a:p>
            <a:pPr algn="r" rtl="1"/>
            <a:r>
              <a:rPr lang="fa-IR" dirty="0"/>
              <a:t>اجتناب از مصرف غذا حداقل 3 تا 4 ساعت قبل از خواب </a:t>
            </a:r>
          </a:p>
          <a:p>
            <a:pPr algn="r" rtl="1"/>
            <a:r>
              <a:rPr lang="fa-IR" dirty="0"/>
              <a:t>اجتناب از مصرف </a:t>
            </a:r>
            <a:r>
              <a:rPr lang="fa-IR" dirty="0" err="1"/>
              <a:t>نعنا</a:t>
            </a:r>
            <a:r>
              <a:rPr lang="fa-IR" dirty="0"/>
              <a:t> و پونه </a:t>
            </a:r>
          </a:p>
          <a:p>
            <a:pPr algn="r" rtl="1"/>
            <a:r>
              <a:rPr lang="fa-IR" dirty="0"/>
              <a:t>از مصرف غذاهای با کافئین زیاد پرهیز شود.</a:t>
            </a:r>
          </a:p>
          <a:p>
            <a:pPr algn="r" rtl="1"/>
            <a:r>
              <a:rPr lang="fa-IR" dirty="0"/>
              <a:t>از مصرف الکل خصوصا به صورت ناشتا پرهیز شود.</a:t>
            </a:r>
          </a:p>
          <a:p>
            <a:pPr algn="r" rtl="1"/>
            <a:r>
              <a:rPr lang="fa-IR" dirty="0"/>
              <a:t>سیگار نکشند.</a:t>
            </a:r>
          </a:p>
          <a:p>
            <a:pPr algn="r" rtl="1"/>
            <a:r>
              <a:rPr lang="fa-IR" dirty="0"/>
              <a:t>مصرف کربوهیدرات ها وآبمیوه های اسیدی محدود شود.</a:t>
            </a:r>
          </a:p>
          <a:p>
            <a:pPr algn="r" rtl="1"/>
            <a:r>
              <a:rPr lang="fa-IR" dirty="0"/>
              <a:t>شکلات چرب محدود گردد.</a:t>
            </a:r>
          </a:p>
          <a:p>
            <a:pPr algn="r" rtl="1"/>
            <a:r>
              <a:rPr lang="fa-IR" dirty="0"/>
              <a:t>مصرف یک رژیم غذایی کامل و پر فیبر </a:t>
            </a:r>
          </a:p>
          <a:p>
            <a:pPr algn="r" rtl="1"/>
            <a:r>
              <a:rPr lang="fa-IR" dirty="0"/>
              <a:t>کاهش وزن در افراد با چاقی شکمی</a:t>
            </a:r>
          </a:p>
          <a:p>
            <a:pPr algn="r" rtl="1"/>
            <a:endParaRPr lang="fa-IR" dirty="0"/>
          </a:p>
          <a:p>
            <a:pPr algn="r" rtl="1"/>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dirty="0">
                <a:solidFill>
                  <a:schemeClr val="accent1">
                    <a:lumMod val="60000"/>
                    <a:lumOff val="40000"/>
                  </a:schemeClr>
                </a:solidFill>
                <a:cs typeface="B Nazanin" panose="00000400000000000000" pitchFamily="2" charset="-78"/>
              </a:rPr>
              <a:t>چه تغذیه ای در کاهش تهوع واستفراغ موثر است ؟</a:t>
            </a:r>
            <a:endParaRPr lang="en-US" sz="3200" dirty="0">
              <a:solidFill>
                <a:schemeClr val="accent1">
                  <a:lumMod val="60000"/>
                  <a:lumOff val="40000"/>
                </a:schemeClr>
              </a:solidFill>
              <a:cs typeface="B Nazanin" panose="00000400000000000000" pitchFamily="2" charset="-78"/>
            </a:endParaRPr>
          </a:p>
        </p:txBody>
      </p:sp>
      <p:sp>
        <p:nvSpPr>
          <p:cNvPr id="3" name="Content Placeholder 2"/>
          <p:cNvSpPr>
            <a:spLocks noGrp="1"/>
          </p:cNvSpPr>
          <p:nvPr>
            <p:ph idx="1"/>
          </p:nvPr>
        </p:nvSpPr>
        <p:spPr/>
        <p:txBody>
          <a:bodyPr>
            <a:normAutofit fontScale="92500"/>
          </a:bodyPr>
          <a:lstStyle/>
          <a:p>
            <a:pPr algn="r" rtl="1">
              <a:buFont typeface="Wingdings" panose="05000000000000000000" pitchFamily="2" charset="2"/>
              <a:buChar char="Ø"/>
            </a:pPr>
            <a:r>
              <a:rPr lang="fa-IR" sz="2400" dirty="0">
                <a:cs typeface="B Nazanin" panose="00000400000000000000" pitchFamily="2" charset="-78"/>
              </a:rPr>
              <a:t>نوشیدن مایعات سرد بهتر از مایعات داغ تحمل می شود.</a:t>
            </a:r>
          </a:p>
          <a:p>
            <a:pPr algn="r" rtl="1">
              <a:buFont typeface="Wingdings" panose="05000000000000000000" pitchFamily="2" charset="2"/>
              <a:buChar char="Ø"/>
            </a:pPr>
            <a:r>
              <a:rPr lang="fa-IR" sz="2400" dirty="0">
                <a:cs typeface="B Nazanin" panose="00000400000000000000" pitchFamily="2" charset="-78"/>
              </a:rPr>
              <a:t>از نوشیدن آب زیاد بین غذا ممانعت شود.</a:t>
            </a:r>
          </a:p>
          <a:p>
            <a:pPr algn="r" rtl="1">
              <a:buFont typeface="Wingdings" panose="05000000000000000000" pitchFamily="2" charset="2"/>
              <a:buChar char="Ø"/>
            </a:pPr>
            <a:r>
              <a:rPr lang="fa-IR" sz="2400" dirty="0">
                <a:cs typeface="B Nazanin" panose="00000400000000000000" pitchFamily="2" charset="-78"/>
              </a:rPr>
              <a:t>از ترکیبات خشک مثل کراکل ونان سوخاری در وعده صبح شروع گردد.</a:t>
            </a:r>
          </a:p>
          <a:p>
            <a:pPr algn="r" rtl="1">
              <a:buFont typeface="Wingdings" panose="05000000000000000000" pitchFamily="2" charset="2"/>
              <a:buChar char="Ø"/>
            </a:pPr>
            <a:r>
              <a:rPr lang="fa-IR" sz="2400" dirty="0">
                <a:cs typeface="B Nazanin" panose="00000400000000000000" pitchFamily="2" charset="-78"/>
              </a:rPr>
              <a:t>از مواد با ادویه زیاد وبوی تند ممانعت شود.</a:t>
            </a:r>
          </a:p>
          <a:p>
            <a:pPr algn="r" rtl="1">
              <a:buFont typeface="Wingdings" panose="05000000000000000000" pitchFamily="2" charset="2"/>
              <a:buChar char="Ø"/>
            </a:pPr>
            <a:r>
              <a:rPr lang="fa-IR" sz="2400" dirty="0">
                <a:cs typeface="B Nazanin" panose="00000400000000000000" pitchFamily="2" charset="-78"/>
              </a:rPr>
              <a:t>افزودن پیاز، سیروسبزیجات با بوی تند پرهیز گردد.</a:t>
            </a:r>
          </a:p>
          <a:p>
            <a:pPr algn="r" rtl="1">
              <a:buFont typeface="Wingdings" panose="05000000000000000000" pitchFamily="2" charset="2"/>
              <a:buChar char="Ø"/>
            </a:pPr>
            <a:r>
              <a:rPr lang="fa-IR" sz="2400" dirty="0">
                <a:cs typeface="B Nazanin" panose="00000400000000000000" pitchFamily="2" charset="-78"/>
              </a:rPr>
              <a:t>غذاهای چرب وسرخ کرده و قهوه رفلاکس وتهوع را تشدید می کند .</a:t>
            </a:r>
            <a:endParaRPr lang="en-US" sz="2400" dirty="0">
              <a:cs typeface="B Nazanin" panose="00000400000000000000" pitchFamily="2" charset="-78"/>
            </a:endParaRPr>
          </a:p>
          <a:p>
            <a:pPr algn="r" rtl="1">
              <a:buFont typeface="Wingdings" panose="05000000000000000000" pitchFamily="2" charset="2"/>
              <a:buChar char="Ø"/>
            </a:pPr>
            <a:r>
              <a:rPr lang="fa-IR" sz="2400" dirty="0">
                <a:cs typeface="B Nazanin" panose="00000400000000000000" pitchFamily="2" charset="-78"/>
              </a:rPr>
              <a:t>از بوییدن غذا در طول پخت ممانعت گردد.</a:t>
            </a:r>
            <a:endParaRPr lang="en-US" sz="2400" dirty="0">
              <a:cs typeface="B Nazanin" panose="00000400000000000000" pitchFamily="2"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DE2A-B839-4740-97C6-4A4E5D08F021}"/>
              </a:ext>
            </a:extLst>
          </p:cNvPr>
          <p:cNvSpPr>
            <a:spLocks noGrp="1"/>
          </p:cNvSpPr>
          <p:nvPr>
            <p:ph type="title"/>
          </p:nvPr>
        </p:nvSpPr>
        <p:spPr/>
        <p:txBody>
          <a:bodyPr/>
          <a:lstStyle/>
          <a:p>
            <a:pPr algn="ctr"/>
            <a:r>
              <a:rPr lang="fa-IR" dirty="0">
                <a:solidFill>
                  <a:schemeClr val="accent1">
                    <a:lumMod val="60000"/>
                    <a:lumOff val="40000"/>
                  </a:schemeClr>
                </a:solidFill>
                <a:cs typeface="B Nazanin" panose="00000400000000000000" pitchFamily="2" charset="-78"/>
              </a:rPr>
              <a:t>زخم پپتیک</a:t>
            </a:r>
            <a:endParaRPr lang="en-US" dirty="0">
              <a:solidFill>
                <a:schemeClr val="accent1">
                  <a:lumMod val="60000"/>
                  <a:lumOff val="40000"/>
                </a:schemeClr>
              </a:solidFill>
              <a:cs typeface="B Nazanin" panose="00000400000000000000" pitchFamily="2" charset="-78"/>
            </a:endParaRPr>
          </a:p>
        </p:txBody>
      </p:sp>
      <p:sp>
        <p:nvSpPr>
          <p:cNvPr id="3" name="Content Placeholder 2">
            <a:extLst>
              <a:ext uri="{FF2B5EF4-FFF2-40B4-BE49-F238E27FC236}">
                <a16:creationId xmlns:a16="http://schemas.microsoft.com/office/drawing/2014/main" id="{007B0D9F-DCB9-4FA3-95DC-BBF9C958FA37}"/>
              </a:ext>
            </a:extLst>
          </p:cNvPr>
          <p:cNvSpPr>
            <a:spLocks noGrp="1"/>
          </p:cNvSpPr>
          <p:nvPr>
            <p:ph idx="1"/>
          </p:nvPr>
        </p:nvSpPr>
        <p:spPr/>
        <p:txBody>
          <a:bodyPr/>
          <a:lstStyle/>
          <a:p>
            <a:pPr algn="r" rtl="1"/>
            <a:r>
              <a:rPr lang="fa-IR" dirty="0">
                <a:cs typeface="B Nazanin" panose="00000400000000000000" pitchFamily="2" charset="-78"/>
              </a:rPr>
              <a:t>زخم معده در اثر عفونت و ناهنجاریهای عصبی و شیمیایی ایجاد می شود.</a:t>
            </a:r>
          </a:p>
          <a:p>
            <a:pPr algn="r" rtl="1"/>
            <a:r>
              <a:rPr lang="fa-IR" dirty="0">
                <a:cs typeface="B Nazanin" panose="00000400000000000000" pitchFamily="2" charset="-78"/>
              </a:rPr>
              <a:t>شایع ترین دلیل آن عفونت با هلیکوباکتر پیلوری است.</a:t>
            </a:r>
          </a:p>
          <a:p>
            <a:pPr algn="r" rtl="1"/>
            <a:r>
              <a:rPr lang="fa-IR" dirty="0">
                <a:cs typeface="B Nazanin" panose="00000400000000000000" pitchFamily="2" charset="-78"/>
              </a:rPr>
              <a:t>این باکتری گرم منفی و تاژکدار به اسید معده مقاوم بوده و به خاطر آنزیم اوره از محیط معده را قلیایی کرده و آماده التهاب و زخم می شود.</a:t>
            </a:r>
          </a:p>
          <a:p>
            <a:pPr algn="r" rtl="1"/>
            <a:r>
              <a:rPr lang="fa-IR" dirty="0">
                <a:cs typeface="B Nazanin" panose="00000400000000000000" pitchFamily="2" charset="-78"/>
              </a:rPr>
              <a:t>مصرف آسپیرین و دیگر </a:t>
            </a:r>
            <a:r>
              <a:rPr lang="en-US" dirty="0">
                <a:cs typeface="B Nazanin" panose="00000400000000000000" pitchFamily="2" charset="-78"/>
              </a:rPr>
              <a:t>NSAIDS</a:t>
            </a:r>
            <a:r>
              <a:rPr lang="fa-IR" dirty="0">
                <a:cs typeface="B Nazanin" panose="00000400000000000000" pitchFamily="2" charset="-78"/>
              </a:rPr>
              <a:t>ها و مصرف الکل و تنباکو سبب کاهش مقاومت مخاطی می شود.</a:t>
            </a:r>
          </a:p>
          <a:p>
            <a:pPr algn="r" rtl="1"/>
            <a:r>
              <a:rPr lang="fa-IR" dirty="0">
                <a:cs typeface="B Nazanin" panose="00000400000000000000" pitchFamily="2" charset="-78"/>
              </a:rPr>
              <a:t>گاستریت مزمن که در افراد سالمند شایع است با از بین رفتن سلولهای کناری و کاهش ترشح اسید و فاکتور داخلی منجر به کاهش ویتامین</a:t>
            </a:r>
            <a:r>
              <a:rPr lang="en-US" dirty="0">
                <a:cs typeface="B Nazanin" panose="00000400000000000000" pitchFamily="2" charset="-78"/>
              </a:rPr>
              <a:t>B12</a:t>
            </a:r>
            <a:r>
              <a:rPr lang="fa-IR" dirty="0">
                <a:cs typeface="B Nazanin" panose="00000400000000000000" pitchFamily="2" charset="-78"/>
              </a:rPr>
              <a:t> و هموسیستئین می شود.</a:t>
            </a: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845034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F74D9-60F1-4A65-9471-E22825089699}"/>
              </a:ext>
            </a:extLst>
          </p:cNvPr>
          <p:cNvSpPr>
            <a:spLocks noGrp="1"/>
          </p:cNvSpPr>
          <p:nvPr>
            <p:ph type="title"/>
          </p:nvPr>
        </p:nvSpPr>
        <p:spPr>
          <a:xfrm>
            <a:off x="1945201" y="624110"/>
            <a:ext cx="6586413" cy="899890"/>
          </a:xfrm>
        </p:spPr>
        <p:txBody>
          <a:bodyPr/>
          <a:lstStyle/>
          <a:p>
            <a:pPr algn="ctr"/>
            <a:r>
              <a:rPr lang="fa-IR" dirty="0">
                <a:solidFill>
                  <a:schemeClr val="accent1">
                    <a:lumMod val="60000"/>
                    <a:lumOff val="40000"/>
                  </a:schemeClr>
                </a:solidFill>
                <a:cs typeface="B Nazanin" panose="00000400000000000000" pitchFamily="2" charset="-78"/>
              </a:rPr>
              <a:t>تغذیه در زخم های پپتیک</a:t>
            </a:r>
            <a:endParaRPr lang="en-US" dirty="0">
              <a:solidFill>
                <a:schemeClr val="accent1">
                  <a:lumMod val="60000"/>
                  <a:lumOff val="40000"/>
                </a:schemeClr>
              </a:solidFill>
              <a:cs typeface="B Nazanin" panose="00000400000000000000" pitchFamily="2" charset="-78"/>
            </a:endParaRPr>
          </a:p>
        </p:txBody>
      </p:sp>
      <p:sp>
        <p:nvSpPr>
          <p:cNvPr id="3" name="Content Placeholder 2">
            <a:extLst>
              <a:ext uri="{FF2B5EF4-FFF2-40B4-BE49-F238E27FC236}">
                <a16:creationId xmlns:a16="http://schemas.microsoft.com/office/drawing/2014/main" id="{10B7CC7B-E136-4997-855B-CAE32209D393}"/>
              </a:ext>
            </a:extLst>
          </p:cNvPr>
          <p:cNvSpPr>
            <a:spLocks noGrp="1"/>
          </p:cNvSpPr>
          <p:nvPr>
            <p:ph idx="1"/>
          </p:nvPr>
        </p:nvSpPr>
        <p:spPr>
          <a:xfrm>
            <a:off x="1942415" y="1676400"/>
            <a:ext cx="6589199" cy="5029200"/>
          </a:xfrm>
        </p:spPr>
        <p:txBody>
          <a:bodyPr>
            <a:normAutofit/>
          </a:bodyPr>
          <a:lstStyle/>
          <a:p>
            <a:pPr algn="r" rtl="1">
              <a:buFont typeface="Wingdings" panose="05000000000000000000" pitchFamily="2" charset="2"/>
              <a:buChar char="Ø"/>
            </a:pPr>
            <a:r>
              <a:rPr lang="fa-IR" sz="2000" dirty="0">
                <a:cs typeface="B Zar" panose="00000400000000000000" pitchFamily="2" charset="-78"/>
              </a:rPr>
              <a:t>غذاهای پروتئینی موقتا معده را بافری می کنند اما سبب ترشح گاسترین و پپسین نیز می شود به همین دلیل روش درمانی مناسبی نمی باشد.</a:t>
            </a:r>
          </a:p>
          <a:p>
            <a:pPr algn="r" rtl="1">
              <a:buFont typeface="Wingdings" panose="05000000000000000000" pitchFamily="2" charset="2"/>
              <a:buChar char="Ø"/>
            </a:pPr>
            <a:r>
              <a:rPr lang="en-US" sz="2000" dirty="0">
                <a:cs typeface="B Zar" panose="00000400000000000000" pitchFamily="2" charset="-78"/>
              </a:rPr>
              <a:t>PH</a:t>
            </a:r>
            <a:r>
              <a:rPr lang="fa-IR" sz="2000" dirty="0">
                <a:cs typeface="B Zar" panose="00000400000000000000" pitchFamily="2" charset="-78"/>
              </a:rPr>
              <a:t> غذاها اهمیت چندانی ندارد مگر اینکه فرد زخم همزمان در دهان و مری نیز داشته باشد.</a:t>
            </a:r>
          </a:p>
          <a:p>
            <a:pPr algn="r" rtl="1">
              <a:buFont typeface="Wingdings" panose="05000000000000000000" pitchFamily="2" charset="2"/>
              <a:buChar char="Ø"/>
            </a:pPr>
            <a:r>
              <a:rPr lang="fa-IR" sz="2000" dirty="0" err="1">
                <a:cs typeface="B Zar" panose="00000400000000000000" pitchFamily="2" charset="-78"/>
              </a:rPr>
              <a:t>مصرغ</a:t>
            </a:r>
            <a:r>
              <a:rPr lang="fa-IR" sz="2000" dirty="0">
                <a:cs typeface="B Zar" panose="00000400000000000000" pitchFamily="2" charset="-78"/>
              </a:rPr>
              <a:t> قهوه و کافئین و همچنین مقادیر زیاد ادویه </a:t>
            </a:r>
            <a:r>
              <a:rPr lang="fa-IR" sz="2000" dirty="0" err="1">
                <a:cs typeface="B Zar" panose="00000400000000000000" pitchFamily="2" charset="-78"/>
              </a:rPr>
              <a:t>جات</a:t>
            </a:r>
            <a:r>
              <a:rPr lang="fa-IR" sz="2000" dirty="0">
                <a:cs typeface="B Zar" panose="00000400000000000000" pitchFamily="2" charset="-78"/>
              </a:rPr>
              <a:t>  ترشح اسید را تحریک می کند.</a:t>
            </a:r>
          </a:p>
          <a:p>
            <a:pPr algn="r" rtl="1">
              <a:buFont typeface="Wingdings" panose="05000000000000000000" pitchFamily="2" charset="2"/>
              <a:buChar char="Ø"/>
            </a:pPr>
            <a:r>
              <a:rPr lang="fa-IR" sz="2000" dirty="0">
                <a:cs typeface="B Zar" panose="00000400000000000000" pitchFamily="2" charset="-78"/>
              </a:rPr>
              <a:t>از انجاییکه مصرف کم فلفل قرمز چیلی باعث تحریک تولید موکوس می شود از اسیب مخاطی محافظت می کند.</a:t>
            </a:r>
          </a:p>
          <a:p>
            <a:pPr algn="r" rtl="1">
              <a:buFont typeface="Wingdings" panose="05000000000000000000" pitchFamily="2" charset="2"/>
              <a:buChar char="Ø"/>
            </a:pPr>
            <a:r>
              <a:rPr lang="fa-IR" sz="2000" dirty="0">
                <a:cs typeface="B Zar" panose="00000400000000000000" pitchFamily="2" charset="-78"/>
              </a:rPr>
              <a:t>مصرف زردچوبه با مهار سیستم </a:t>
            </a:r>
            <a:r>
              <a:rPr lang="en-US" sz="2000" dirty="0">
                <a:cs typeface="B Zar" panose="00000400000000000000" pitchFamily="2" charset="-78"/>
              </a:rPr>
              <a:t>NK-KB</a:t>
            </a:r>
            <a:r>
              <a:rPr lang="fa-IR" sz="2000" dirty="0">
                <a:cs typeface="B Zar" panose="00000400000000000000" pitchFamily="2" charset="-78"/>
              </a:rPr>
              <a:t> می تواند از سرطان ناشی از هلیکوباکتر پیشگیری نماید.</a:t>
            </a:r>
          </a:p>
          <a:p>
            <a:pPr algn="r" rtl="1">
              <a:buFont typeface="Wingdings" panose="05000000000000000000" pitchFamily="2" charset="2"/>
              <a:buChar char="Ø"/>
            </a:pPr>
            <a:r>
              <a:rPr lang="fa-IR" sz="2000" dirty="0">
                <a:cs typeface="B Zar" panose="00000400000000000000" pitchFamily="2" charset="-78"/>
              </a:rPr>
              <a:t>مواد غذایی مفید در ریشه کن کردن باکتری هلیکوباکتر: گل کلم، کشمش سیاه، کلم تخمیر شده، چای سبز و پرو بیوتیک های لاکتو باسیل و بیفیدوباکتر </a:t>
            </a:r>
          </a:p>
          <a:p>
            <a:pPr algn="r" rtl="1">
              <a:buFont typeface="Wingdings" panose="05000000000000000000" pitchFamily="2" charset="2"/>
              <a:buChar char="Ø"/>
            </a:pPr>
            <a:r>
              <a:rPr lang="fa-IR" sz="2000" dirty="0">
                <a:cs typeface="B Zar" panose="00000400000000000000" pitchFamily="2" charset="-78"/>
              </a:rPr>
              <a:t>برای چندین دهه از شیر و خامه برای درمان استفاده می شد.</a:t>
            </a:r>
          </a:p>
          <a:p>
            <a:pPr algn="r" rtl="1"/>
            <a:endParaRPr lang="fa-IR" sz="2000" dirty="0">
              <a:cs typeface="B Nazanin" panose="00000400000000000000" pitchFamily="2" charset="-78"/>
            </a:endParaRPr>
          </a:p>
          <a:p>
            <a:pPr algn="r" rtl="1"/>
            <a:endParaRPr lang="fa-IR" sz="2000" dirty="0">
              <a:cs typeface="B Nazanin" panose="00000400000000000000" pitchFamily="2" charset="-78"/>
            </a:endParaRPr>
          </a:p>
          <a:p>
            <a:pPr algn="r" rtl="1"/>
            <a:endParaRPr lang="en-US" sz="2000" dirty="0">
              <a:cs typeface="B Nazanin" panose="00000400000000000000" pitchFamily="2" charset="-78"/>
            </a:endParaRPr>
          </a:p>
        </p:txBody>
      </p:sp>
    </p:spTree>
    <p:extLst>
      <p:ext uri="{BB962C8B-B14F-4D97-AF65-F5344CB8AC3E}">
        <p14:creationId xmlns:p14="http://schemas.microsoft.com/office/powerpoint/2010/main" val="1367150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0EBEB-4B1B-4DE5-84F4-53E7A3FAC49E}"/>
              </a:ext>
            </a:extLst>
          </p:cNvPr>
          <p:cNvSpPr>
            <a:spLocks noGrp="1"/>
          </p:cNvSpPr>
          <p:nvPr>
            <p:ph type="title"/>
          </p:nvPr>
        </p:nvSpPr>
        <p:spPr/>
        <p:txBody>
          <a:bodyPr/>
          <a:lstStyle/>
          <a:p>
            <a:pPr algn="ctr"/>
            <a:r>
              <a:rPr lang="fa-IR" dirty="0">
                <a:solidFill>
                  <a:schemeClr val="accent1">
                    <a:lumMod val="60000"/>
                    <a:lumOff val="40000"/>
                  </a:schemeClr>
                </a:solidFill>
              </a:rPr>
              <a:t>سندرم </a:t>
            </a:r>
            <a:r>
              <a:rPr lang="fa-IR" dirty="0" err="1">
                <a:solidFill>
                  <a:schemeClr val="accent1">
                    <a:lumMod val="60000"/>
                    <a:lumOff val="40000"/>
                  </a:schemeClr>
                </a:solidFill>
              </a:rPr>
              <a:t>دامپینگ</a:t>
            </a:r>
            <a:endParaRPr lang="en-US"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B9805754-845F-4A66-9169-0D2390E5689C}"/>
              </a:ext>
            </a:extLst>
          </p:cNvPr>
          <p:cNvSpPr>
            <a:spLocks noGrp="1"/>
          </p:cNvSpPr>
          <p:nvPr>
            <p:ph idx="1"/>
          </p:nvPr>
        </p:nvSpPr>
        <p:spPr/>
        <p:txBody>
          <a:bodyPr/>
          <a:lstStyle/>
          <a:p>
            <a:pPr algn="r" rtl="1"/>
            <a:r>
              <a:rPr lang="fa-IR" sz="2000" dirty="0">
                <a:cs typeface="B Nazanin" panose="00000400000000000000" pitchFamily="2" charset="-78"/>
              </a:rPr>
              <a:t>این سندرم عموما به علت بر هم خوردن نظم در تخلیه معده به دوازده است.</a:t>
            </a:r>
          </a:p>
          <a:p>
            <a:pPr algn="r" rtl="1"/>
            <a:r>
              <a:rPr lang="fa-IR" sz="2000" dirty="0">
                <a:cs typeface="B Nazanin" panose="00000400000000000000" pitchFamily="2" charset="-78"/>
              </a:rPr>
              <a:t>عموما بعد از جراحی اتفاق می افتد؛ بعد از جراحی کوچک 5 % و بعد از جراحی </a:t>
            </a:r>
            <a:r>
              <a:rPr lang="fa-IR" sz="2000" dirty="0" err="1">
                <a:cs typeface="B Nazanin" panose="00000400000000000000" pitchFamily="2" charset="-78"/>
              </a:rPr>
              <a:t>گاسترکتومی</a:t>
            </a:r>
            <a:r>
              <a:rPr lang="fa-IR" sz="2000" dirty="0">
                <a:cs typeface="B Nazanin" panose="00000400000000000000" pitchFamily="2" charset="-78"/>
              </a:rPr>
              <a:t> تا 40%</a:t>
            </a:r>
          </a:p>
          <a:p>
            <a:pPr algn="r" rtl="1"/>
            <a:r>
              <a:rPr lang="fa-IR" sz="2000" dirty="0" err="1">
                <a:cs typeface="B Nazanin" panose="00000400000000000000" pitchFamily="2" charset="-78"/>
              </a:rPr>
              <a:t>گاها</a:t>
            </a:r>
            <a:r>
              <a:rPr lang="fa-IR" sz="2000" dirty="0">
                <a:cs typeface="B Nazanin" panose="00000400000000000000" pitchFamily="2" charset="-78"/>
              </a:rPr>
              <a:t>" بدون سابقه جراحی در افرادی که میزان زیادی گلوکز ناگهان وارد روده شود نیز اتفاق می افتد.</a:t>
            </a:r>
          </a:p>
          <a:p>
            <a:pPr algn="r" rtl="1"/>
            <a:r>
              <a:rPr lang="fa-IR" sz="2000" dirty="0" err="1">
                <a:cs typeface="B Nazanin" panose="00000400000000000000" pitchFamily="2" charset="-78"/>
              </a:rPr>
              <a:t>هیپو</a:t>
            </a:r>
            <a:r>
              <a:rPr lang="fa-IR" sz="2000" dirty="0">
                <a:cs typeface="B Nazanin" panose="00000400000000000000" pitchFamily="2" charset="-78"/>
              </a:rPr>
              <a:t> </a:t>
            </a:r>
            <a:r>
              <a:rPr lang="fa-IR" sz="2000" dirty="0" err="1">
                <a:cs typeface="B Nazanin" panose="00000400000000000000" pitchFamily="2" charset="-78"/>
              </a:rPr>
              <a:t>گلیسمی</a:t>
            </a:r>
            <a:r>
              <a:rPr lang="fa-IR" sz="2000" dirty="0">
                <a:cs typeface="B Nazanin" panose="00000400000000000000" pitchFamily="2" charset="-78"/>
              </a:rPr>
              <a:t> ناشی از مصرف </a:t>
            </a:r>
            <a:r>
              <a:rPr lang="fa-IR" sz="2000" dirty="0" err="1">
                <a:cs typeface="B Nazanin" panose="00000400000000000000" pitchFamily="2" charset="-78"/>
              </a:rPr>
              <a:t>کربو</a:t>
            </a:r>
            <a:r>
              <a:rPr lang="fa-IR" sz="2000" dirty="0">
                <a:cs typeface="B Nazanin" panose="00000400000000000000" pitchFamily="2" charset="-78"/>
              </a:rPr>
              <a:t> </a:t>
            </a:r>
            <a:r>
              <a:rPr lang="fa-IR" sz="2000" dirty="0" err="1">
                <a:cs typeface="B Nazanin" panose="00000400000000000000" pitchFamily="2" charset="-78"/>
              </a:rPr>
              <a:t>هیدرات</a:t>
            </a:r>
            <a:r>
              <a:rPr lang="fa-IR" sz="2000" dirty="0">
                <a:cs typeface="B Nazanin" panose="00000400000000000000" pitchFamily="2" charset="-78"/>
              </a:rPr>
              <a:t> های ساده بعد از عمل معده اتفاق می افتد.</a:t>
            </a:r>
          </a:p>
          <a:p>
            <a:pPr algn="r" rtl="1"/>
            <a:endParaRPr lang="fa-IR" sz="2000" dirty="0">
              <a:cs typeface="B Nazanin" panose="00000400000000000000" pitchFamily="2" charset="-78"/>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1976329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B7635-71B7-4686-B650-469B28054C1E}"/>
              </a:ext>
            </a:extLst>
          </p:cNvPr>
          <p:cNvSpPr>
            <a:spLocks noGrp="1"/>
          </p:cNvSpPr>
          <p:nvPr>
            <p:ph type="title"/>
          </p:nvPr>
        </p:nvSpPr>
        <p:spPr/>
        <p:txBody>
          <a:bodyPr/>
          <a:lstStyle/>
          <a:p>
            <a:pPr algn="ctr"/>
            <a:r>
              <a:rPr lang="fa-IR" dirty="0">
                <a:solidFill>
                  <a:schemeClr val="accent1">
                    <a:lumMod val="60000"/>
                    <a:lumOff val="40000"/>
                  </a:schemeClr>
                </a:solidFill>
              </a:rPr>
              <a:t>مراحل سندرم  </a:t>
            </a:r>
            <a:r>
              <a:rPr lang="fa-IR" dirty="0" err="1">
                <a:solidFill>
                  <a:schemeClr val="accent1">
                    <a:lumMod val="60000"/>
                    <a:lumOff val="40000"/>
                  </a:schemeClr>
                </a:solidFill>
              </a:rPr>
              <a:t>دامپینگ</a:t>
            </a:r>
            <a:r>
              <a:rPr lang="fa-IR" dirty="0">
                <a:solidFill>
                  <a:schemeClr val="accent1">
                    <a:lumMod val="60000"/>
                    <a:lumOff val="40000"/>
                  </a:schemeClr>
                </a:solidFill>
              </a:rPr>
              <a:t> </a:t>
            </a:r>
            <a:endParaRPr lang="en-US"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7EA45023-B2F3-4A97-A33C-4E51797156DA}"/>
              </a:ext>
            </a:extLst>
          </p:cNvPr>
          <p:cNvSpPr>
            <a:spLocks noGrp="1"/>
          </p:cNvSpPr>
          <p:nvPr>
            <p:ph idx="1"/>
          </p:nvPr>
        </p:nvSpPr>
        <p:spPr/>
        <p:txBody>
          <a:bodyPr>
            <a:normAutofit/>
          </a:bodyPr>
          <a:lstStyle/>
          <a:p>
            <a:pPr algn="r" rtl="1">
              <a:buFont typeface="Wingdings" panose="05000000000000000000" pitchFamily="2" charset="2"/>
              <a:buChar char="Ø"/>
            </a:pPr>
            <a:r>
              <a:rPr lang="fa-IR" sz="2000" dirty="0">
                <a:cs typeface="B Nazanin" panose="00000400000000000000" pitchFamily="2" charset="-78"/>
              </a:rPr>
              <a:t>مرحله اول 10 تا 20 دقیقه بعد از خوردن وعده غذایی اتفاق می افتد . بیمار احساس پری شکم و تهوع می کند و تغییر جهت مواد غذایی در روده بعلت پری به سمت گردش خون وجود دارد؛ علائم این مرحله شامل تپش قلب، ضعف و عرق کردن </a:t>
            </a:r>
          </a:p>
          <a:p>
            <a:pPr algn="r" rtl="1">
              <a:buFont typeface="Wingdings" panose="05000000000000000000" pitchFamily="2" charset="2"/>
              <a:buChar char="Ø"/>
            </a:pPr>
            <a:r>
              <a:rPr lang="fa-IR" sz="2000" dirty="0">
                <a:cs typeface="B Nazanin" panose="00000400000000000000" pitchFamily="2" charset="-78"/>
              </a:rPr>
              <a:t>مرحله دوم 20 دقیقه تا ا ساعت بعد از خوردن ایجاد می شود و علائمی مانند تورم شکم، افزایش نفخ و دل پیچه دارد.</a:t>
            </a:r>
          </a:p>
          <a:p>
            <a:pPr algn="r" rtl="1">
              <a:buFont typeface="Wingdings" panose="05000000000000000000" pitchFamily="2" charset="2"/>
              <a:buChar char="Ø"/>
            </a:pPr>
            <a:r>
              <a:rPr lang="fa-IR" sz="2000" dirty="0">
                <a:cs typeface="B Nazanin" panose="00000400000000000000" pitchFamily="2" charset="-78"/>
              </a:rPr>
              <a:t>مرحله سوم 2-3 ساعت بعد از خوردن با علائم هیپوگلیسمی همراه است.</a:t>
            </a:r>
          </a:p>
          <a:p>
            <a:pPr algn="r" rtl="1">
              <a:buFont typeface="Wingdings" panose="05000000000000000000" pitchFamily="2" charset="2"/>
              <a:buChar char="Ø"/>
            </a:pPr>
            <a:r>
              <a:rPr lang="fa-IR" sz="2000" dirty="0">
                <a:cs typeface="B Nazanin" panose="00000400000000000000" pitchFamily="2" charset="-78"/>
              </a:rPr>
              <a:t>تغییرات سریع در سطح گلوکز خون ، ترشح پپتید های روده ای(</a:t>
            </a:r>
            <a:r>
              <a:rPr lang="en-US" sz="2000" dirty="0">
                <a:cs typeface="B Nazanin" panose="00000400000000000000" pitchFamily="2" charset="-78"/>
              </a:rPr>
              <a:t>GIP</a:t>
            </a:r>
            <a:r>
              <a:rPr lang="fa-IR" sz="2000" dirty="0">
                <a:cs typeface="B Nazanin" panose="00000400000000000000" pitchFamily="2" charset="-78"/>
              </a:rPr>
              <a:t>) و پلی پپتید شبه </a:t>
            </a:r>
            <a:r>
              <a:rPr lang="fa-IR" sz="2000" dirty="0" err="1">
                <a:cs typeface="B Nazanin" panose="00000400000000000000" pitchFamily="2" charset="-78"/>
              </a:rPr>
              <a:t>گلوکاگون</a:t>
            </a:r>
            <a:r>
              <a:rPr lang="fa-IR" sz="2000" dirty="0">
                <a:cs typeface="B Nazanin" panose="00000400000000000000" pitchFamily="2" charset="-78"/>
              </a:rPr>
              <a:t> ( </a:t>
            </a:r>
            <a:r>
              <a:rPr lang="en-US" sz="2000" dirty="0">
                <a:cs typeface="B Nazanin" panose="00000400000000000000" pitchFamily="2" charset="-78"/>
              </a:rPr>
              <a:t>GLP-1</a:t>
            </a:r>
            <a:r>
              <a:rPr lang="fa-IR" sz="2000" dirty="0">
                <a:cs typeface="B Nazanin" panose="00000400000000000000" pitchFamily="2" charset="-78"/>
              </a:rPr>
              <a:t>) مسئول ایجاد این علائم هستند.</a:t>
            </a:r>
            <a:endParaRPr lang="en-US" sz="2000" dirty="0">
              <a:cs typeface="B Nazanin" panose="00000400000000000000" pitchFamily="2" charset="-78"/>
            </a:endParaRPr>
          </a:p>
        </p:txBody>
      </p:sp>
    </p:spTree>
    <p:extLst>
      <p:ext uri="{BB962C8B-B14F-4D97-AF65-F5344CB8AC3E}">
        <p14:creationId xmlns:p14="http://schemas.microsoft.com/office/powerpoint/2010/main" val="868716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rtl="1"/>
            <a:r>
              <a:rPr lang="fa-IR" sz="2800" dirty="0"/>
              <a:t> </a:t>
            </a:r>
            <a:r>
              <a:rPr lang="fa-IR" sz="2800" dirty="0">
                <a:solidFill>
                  <a:schemeClr val="accent2"/>
                </a:solidFill>
              </a:rPr>
              <a:t>ارگان های دخیل در بلع نرمال</a:t>
            </a:r>
            <a:endParaRPr lang="en-US" sz="2800" dirty="0">
              <a:solidFill>
                <a:schemeClr val="accent2"/>
              </a:solidFill>
            </a:endParaRPr>
          </a:p>
        </p:txBody>
      </p:sp>
      <p:sp>
        <p:nvSpPr>
          <p:cNvPr id="4" name="Content Placeholder 3"/>
          <p:cNvSpPr>
            <a:spLocks noGrp="1"/>
          </p:cNvSpPr>
          <p:nvPr>
            <p:ph idx="1"/>
          </p:nvPr>
        </p:nvSpPr>
        <p:spPr/>
        <p:txBody>
          <a:bodyPr>
            <a:normAutofit/>
          </a:bodyPr>
          <a:lstStyle/>
          <a:p>
            <a:pPr algn="r" rtl="1">
              <a:buFont typeface="Wingdings" panose="05000000000000000000" pitchFamily="2" charset="2"/>
              <a:buChar char="Ø"/>
            </a:pPr>
            <a:r>
              <a:rPr lang="ar-SA" sz="2000" dirty="0">
                <a:ea typeface="Calibri"/>
                <a:cs typeface="B Zar" panose="00000400000000000000" pitchFamily="2" charset="-78"/>
              </a:rPr>
              <a:t>حفره دهان شامل: لبها،  منديبل، ما</a:t>
            </a:r>
            <a:r>
              <a:rPr lang="fa-IR" sz="2000" dirty="0">
                <a:ea typeface="Calibri"/>
                <a:cs typeface="B Zar" panose="00000400000000000000" pitchFamily="2" charset="-78"/>
              </a:rPr>
              <a:t>گ</a:t>
            </a:r>
            <a:r>
              <a:rPr lang="ar-SA" sz="2000" dirty="0">
                <a:ea typeface="Calibri"/>
                <a:cs typeface="B Zar" panose="00000400000000000000" pitchFamily="2" charset="-78"/>
              </a:rPr>
              <a:t>زيلا</a:t>
            </a:r>
            <a:endParaRPr lang="fa-IR" sz="2000" dirty="0">
              <a:ea typeface="Calibri"/>
              <a:cs typeface="B Zar" panose="00000400000000000000" pitchFamily="2" charset="-78"/>
            </a:endParaRPr>
          </a:p>
          <a:p>
            <a:pPr algn="r" rtl="1">
              <a:buFont typeface="Wingdings" panose="05000000000000000000" pitchFamily="2" charset="2"/>
              <a:buChar char="Ø"/>
            </a:pPr>
            <a:r>
              <a:rPr lang="ar-SA" sz="2000" dirty="0">
                <a:ea typeface="Calibri"/>
                <a:cs typeface="B Zar" panose="00000400000000000000" pitchFamily="2" charset="-78"/>
              </a:rPr>
              <a:t>كف دهان، گونه ها، سخت</a:t>
            </a:r>
            <a:r>
              <a:rPr lang="en-US" sz="2000" dirty="0">
                <a:ea typeface="Calibri"/>
                <a:cs typeface="B Zar" panose="00000400000000000000" pitchFamily="2" charset="-78"/>
              </a:rPr>
              <a:t> </a:t>
            </a:r>
            <a:r>
              <a:rPr lang="ar-SA" sz="2000" dirty="0">
                <a:ea typeface="Calibri"/>
                <a:cs typeface="B Zar" panose="00000400000000000000" pitchFamily="2" charset="-78"/>
              </a:rPr>
              <a:t>كام، دندانها، كمانهاي حلقي قدامي و خلفي، حفره قدامي(فضاي بين منديبل و ما</a:t>
            </a:r>
            <a:r>
              <a:rPr lang="fa-IR" sz="2000" dirty="0">
                <a:ea typeface="Calibri"/>
                <a:cs typeface="B Zar" panose="00000400000000000000" pitchFamily="2" charset="-78"/>
              </a:rPr>
              <a:t>گ</a:t>
            </a:r>
            <a:r>
              <a:rPr lang="ar-SA" sz="2000" dirty="0">
                <a:ea typeface="Calibri"/>
                <a:cs typeface="B Zar" panose="00000400000000000000" pitchFamily="2" charset="-78"/>
              </a:rPr>
              <a:t>زيلا و گونه ها)، حفره خلفي(فضاي بين منديبل و ما</a:t>
            </a:r>
            <a:r>
              <a:rPr lang="fa-IR" sz="2000" dirty="0">
                <a:ea typeface="Calibri"/>
                <a:cs typeface="B Zar" panose="00000400000000000000" pitchFamily="2" charset="-78"/>
              </a:rPr>
              <a:t>گ</a:t>
            </a:r>
            <a:r>
              <a:rPr lang="ar-SA" sz="2000" dirty="0">
                <a:ea typeface="Calibri"/>
                <a:cs typeface="B Zar" panose="00000400000000000000" pitchFamily="2" charset="-78"/>
              </a:rPr>
              <a:t>زيلا و عضلات لب)</a:t>
            </a:r>
            <a:endParaRPr lang="fa-IR" sz="2000" dirty="0">
              <a:ea typeface="Calibri"/>
              <a:cs typeface="B Zar" panose="00000400000000000000" pitchFamily="2" charset="-78"/>
            </a:endParaRPr>
          </a:p>
          <a:p>
            <a:pPr algn="r" rtl="1">
              <a:buFont typeface="Wingdings" panose="05000000000000000000" pitchFamily="2" charset="2"/>
              <a:buChar char="Ø"/>
            </a:pPr>
            <a:r>
              <a:rPr lang="fa-IR" sz="2000" dirty="0">
                <a:ea typeface="Calibri"/>
                <a:cs typeface="B Zar" panose="00000400000000000000" pitchFamily="2" charset="-78"/>
              </a:rPr>
              <a:t>زبان</a:t>
            </a:r>
          </a:p>
          <a:p>
            <a:pPr algn="r" rtl="1">
              <a:buFont typeface="Wingdings" panose="05000000000000000000" pitchFamily="2" charset="2"/>
              <a:buChar char="Ø"/>
            </a:pPr>
            <a:r>
              <a:rPr lang="fa-IR" sz="2000" dirty="0">
                <a:ea typeface="Calibri"/>
                <a:cs typeface="B Zar" panose="00000400000000000000" pitchFamily="2" charset="-78"/>
              </a:rPr>
              <a:t>هیپوفارنکس واپیگلوت</a:t>
            </a:r>
          </a:p>
          <a:p>
            <a:pPr algn="r" rtl="1">
              <a:buFont typeface="Wingdings" panose="05000000000000000000" pitchFamily="2" charset="2"/>
              <a:buChar char="Ø"/>
            </a:pPr>
            <a:r>
              <a:rPr lang="fa-IR" sz="2000" dirty="0">
                <a:ea typeface="Calibri"/>
                <a:cs typeface="B Zar" panose="00000400000000000000" pitchFamily="2" charset="-78"/>
              </a:rPr>
              <a:t>مری</a:t>
            </a:r>
          </a:p>
          <a:p>
            <a:pPr algn="r" rtl="1">
              <a:buFont typeface="Wingdings" panose="05000000000000000000" pitchFamily="2" charset="2"/>
              <a:buChar char="Ø"/>
            </a:pPr>
            <a:r>
              <a:rPr lang="fa-IR" sz="2000" dirty="0">
                <a:ea typeface="Calibri"/>
                <a:cs typeface="B Zar" panose="00000400000000000000" pitchFamily="2" charset="-78"/>
              </a:rPr>
              <a:t>اعصاب جمجمه ای 5،7،10،11،12</a:t>
            </a:r>
          </a:p>
          <a:p>
            <a:pPr algn="r" rtl="1">
              <a:buFont typeface="Wingdings" pitchFamily="2" charset="2"/>
              <a:buChar char="v"/>
            </a:pPr>
            <a:endParaRPr lang="en-US" sz="2400" dirty="0"/>
          </a:p>
        </p:txBody>
      </p:sp>
      <p:sp>
        <p:nvSpPr>
          <p:cNvPr id="5" name="Slide Number Placeholder 4"/>
          <p:cNvSpPr>
            <a:spLocks noGrp="1"/>
          </p:cNvSpPr>
          <p:nvPr>
            <p:ph type="sldNum" sz="quarter" idx="12"/>
          </p:nvPr>
        </p:nvSpPr>
        <p:spPr/>
        <p:txBody>
          <a:bodyPr/>
          <a:lstStyle/>
          <a:p>
            <a:fld id="{3AB017CB-9C60-4E17-A618-6FA6AFA418CD}" type="slidenum">
              <a:rPr lang="en-US" smtClean="0"/>
              <a:pPr/>
              <a:t>2</a:t>
            </a:fld>
            <a:endParaRPr lang="en-US"/>
          </a:p>
        </p:txBody>
      </p:sp>
    </p:spTree>
    <p:extLst>
      <p:ext uri="{BB962C8B-B14F-4D97-AF65-F5344CB8AC3E}">
        <p14:creationId xmlns:p14="http://schemas.microsoft.com/office/powerpoint/2010/main" val="1674362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0A9A-1796-4CA8-BAB8-F630F10221F5}"/>
              </a:ext>
            </a:extLst>
          </p:cNvPr>
          <p:cNvSpPr>
            <a:spLocks noGrp="1"/>
          </p:cNvSpPr>
          <p:nvPr>
            <p:ph type="title"/>
          </p:nvPr>
        </p:nvSpPr>
        <p:spPr/>
        <p:txBody>
          <a:bodyPr/>
          <a:lstStyle/>
          <a:p>
            <a:pPr algn="ctr"/>
            <a:r>
              <a:rPr lang="fa-IR" dirty="0"/>
              <a:t>عوارض </a:t>
            </a:r>
            <a:r>
              <a:rPr lang="fa-IR" dirty="0" err="1"/>
              <a:t>دامپینگ</a:t>
            </a:r>
            <a:endParaRPr lang="en-US" dirty="0"/>
          </a:p>
        </p:txBody>
      </p:sp>
      <p:sp>
        <p:nvSpPr>
          <p:cNvPr id="3" name="Content Placeholder 2">
            <a:extLst>
              <a:ext uri="{FF2B5EF4-FFF2-40B4-BE49-F238E27FC236}">
                <a16:creationId xmlns:a16="http://schemas.microsoft.com/office/drawing/2014/main" id="{16293197-FD56-47DF-99EF-93B553178B44}"/>
              </a:ext>
            </a:extLst>
          </p:cNvPr>
          <p:cNvSpPr>
            <a:spLocks noGrp="1"/>
          </p:cNvSpPr>
          <p:nvPr>
            <p:ph idx="1"/>
          </p:nvPr>
        </p:nvSpPr>
        <p:spPr/>
        <p:txBody>
          <a:bodyPr>
            <a:normAutofit/>
          </a:bodyPr>
          <a:lstStyle/>
          <a:p>
            <a:pPr algn="r" rtl="1">
              <a:buFont typeface="Wingdings" panose="05000000000000000000" pitchFamily="2" charset="2"/>
              <a:buChar char="Ø"/>
            </a:pPr>
            <a:r>
              <a:rPr lang="fa-IR" sz="2000" dirty="0">
                <a:cs typeface="B Zar" panose="00000400000000000000" pitchFamily="2" charset="-78"/>
              </a:rPr>
              <a:t>کاهش وزن</a:t>
            </a:r>
          </a:p>
          <a:p>
            <a:pPr algn="r" rtl="1">
              <a:buFont typeface="Wingdings" panose="05000000000000000000" pitchFamily="2" charset="2"/>
              <a:buChar char="Ø"/>
            </a:pPr>
            <a:r>
              <a:rPr lang="fa-IR" sz="2000" dirty="0">
                <a:cs typeface="B Zar" panose="00000400000000000000" pitchFamily="2" charset="-78"/>
              </a:rPr>
              <a:t>هیپوگلیسمی</a:t>
            </a:r>
          </a:p>
          <a:p>
            <a:pPr algn="r" rtl="1">
              <a:buFont typeface="Wingdings" panose="05000000000000000000" pitchFamily="2" charset="2"/>
              <a:buChar char="Ø"/>
            </a:pPr>
            <a:r>
              <a:rPr lang="fa-IR" sz="2000" dirty="0">
                <a:cs typeface="B Zar" panose="00000400000000000000" pitchFamily="2" charset="-78"/>
              </a:rPr>
              <a:t>کاهش اسید معده</a:t>
            </a:r>
          </a:p>
          <a:p>
            <a:pPr algn="r" rtl="1">
              <a:buFont typeface="Wingdings" panose="05000000000000000000" pitchFamily="2" charset="2"/>
              <a:buChar char="Ø"/>
            </a:pPr>
            <a:r>
              <a:rPr lang="fa-IR" sz="2000" dirty="0">
                <a:cs typeface="B Zar" panose="00000400000000000000" pitchFamily="2" charset="-78"/>
              </a:rPr>
              <a:t>کاهش آهن بدن</a:t>
            </a:r>
          </a:p>
          <a:p>
            <a:pPr algn="r" rtl="1">
              <a:buFont typeface="Wingdings" panose="05000000000000000000" pitchFamily="2" charset="2"/>
              <a:buChar char="Ø"/>
            </a:pPr>
            <a:r>
              <a:rPr lang="fa-IR" sz="2000" dirty="0">
                <a:cs typeface="B Zar" panose="00000400000000000000" pitchFamily="2" charset="-78"/>
              </a:rPr>
              <a:t>کاهش ویتامین </a:t>
            </a:r>
            <a:r>
              <a:rPr lang="en-US" sz="2000" dirty="0">
                <a:cs typeface="B Zar" panose="00000400000000000000" pitchFamily="2" charset="-78"/>
              </a:rPr>
              <a:t>B12</a:t>
            </a:r>
            <a:endParaRPr lang="fa-IR" sz="2000" dirty="0">
              <a:cs typeface="B Zar" panose="00000400000000000000" pitchFamily="2" charset="-78"/>
            </a:endParaRPr>
          </a:p>
          <a:p>
            <a:pPr algn="r" rtl="1">
              <a:buFont typeface="Wingdings" panose="05000000000000000000" pitchFamily="2" charset="2"/>
              <a:buChar char="Ø"/>
            </a:pPr>
            <a:r>
              <a:rPr lang="fa-IR" sz="2000" dirty="0">
                <a:cs typeface="B Zar" panose="00000400000000000000" pitchFamily="2" charset="-78"/>
              </a:rPr>
              <a:t>خطر آنمی </a:t>
            </a:r>
            <a:r>
              <a:rPr lang="fa-IR" sz="2000" dirty="0" err="1">
                <a:cs typeface="B Zar" panose="00000400000000000000" pitchFamily="2" charset="-78"/>
              </a:rPr>
              <a:t>پرنشیوز</a:t>
            </a:r>
            <a:endParaRPr lang="en-US" sz="2000" dirty="0">
              <a:cs typeface="B Zar" panose="00000400000000000000" pitchFamily="2" charset="-78"/>
            </a:endParaRPr>
          </a:p>
        </p:txBody>
      </p:sp>
    </p:spTree>
    <p:extLst>
      <p:ext uri="{BB962C8B-B14F-4D97-AF65-F5344CB8AC3E}">
        <p14:creationId xmlns:p14="http://schemas.microsoft.com/office/powerpoint/2010/main" val="3123809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3B2E2-56A9-4334-BC2C-0A3CA05698B8}"/>
              </a:ext>
            </a:extLst>
          </p:cNvPr>
          <p:cNvSpPr>
            <a:spLocks noGrp="1"/>
          </p:cNvSpPr>
          <p:nvPr>
            <p:ph type="title"/>
          </p:nvPr>
        </p:nvSpPr>
        <p:spPr/>
        <p:txBody>
          <a:bodyPr/>
          <a:lstStyle/>
          <a:p>
            <a:pPr algn="ctr"/>
            <a:r>
              <a:rPr lang="fa-IR" dirty="0"/>
              <a:t>درمان </a:t>
            </a:r>
            <a:r>
              <a:rPr lang="fa-IR" dirty="0" err="1"/>
              <a:t>دامپینگ</a:t>
            </a:r>
            <a:endParaRPr lang="en-US" dirty="0"/>
          </a:p>
        </p:txBody>
      </p:sp>
      <p:sp>
        <p:nvSpPr>
          <p:cNvPr id="3" name="Content Placeholder 2">
            <a:extLst>
              <a:ext uri="{FF2B5EF4-FFF2-40B4-BE49-F238E27FC236}">
                <a16:creationId xmlns:a16="http://schemas.microsoft.com/office/drawing/2014/main" id="{A7957A39-3F73-4291-AD53-464CDAD8F4B2}"/>
              </a:ext>
            </a:extLst>
          </p:cNvPr>
          <p:cNvSpPr>
            <a:spLocks noGrp="1"/>
          </p:cNvSpPr>
          <p:nvPr>
            <p:ph idx="1"/>
          </p:nvPr>
        </p:nvSpPr>
        <p:spPr/>
        <p:txBody>
          <a:bodyPr/>
          <a:lstStyle/>
          <a:p>
            <a:pPr algn="r" rtl="1"/>
            <a:r>
              <a:rPr lang="fa-IR" dirty="0" err="1">
                <a:cs typeface="B Nazanin" panose="00000400000000000000" pitchFamily="2" charset="-78"/>
              </a:rPr>
              <a:t>آنالوگ</a:t>
            </a:r>
            <a:r>
              <a:rPr lang="fa-IR" dirty="0">
                <a:cs typeface="B Nazanin" panose="00000400000000000000" pitchFamily="2" charset="-78"/>
              </a:rPr>
              <a:t> های </a:t>
            </a:r>
            <a:r>
              <a:rPr lang="fa-IR" dirty="0" err="1">
                <a:cs typeface="B Nazanin" panose="00000400000000000000" pitchFamily="2" charset="-78"/>
              </a:rPr>
              <a:t>سوماتو</a:t>
            </a:r>
            <a:r>
              <a:rPr lang="fa-IR" dirty="0">
                <a:cs typeface="B Nazanin" panose="00000400000000000000" pitchFamily="2" charset="-78"/>
              </a:rPr>
              <a:t> </a:t>
            </a:r>
            <a:r>
              <a:rPr lang="fa-IR" dirty="0" err="1">
                <a:cs typeface="B Nazanin" panose="00000400000000000000" pitchFamily="2" charset="-78"/>
              </a:rPr>
              <a:t>استاتین</a:t>
            </a:r>
            <a:r>
              <a:rPr lang="fa-IR" dirty="0">
                <a:cs typeface="B Nazanin" panose="00000400000000000000" pitchFamily="2" charset="-78"/>
              </a:rPr>
              <a:t> برای کاهش سرعت تخلیه معده</a:t>
            </a:r>
          </a:p>
          <a:p>
            <a:pPr algn="r" rtl="1"/>
            <a:r>
              <a:rPr lang="fa-IR" dirty="0">
                <a:cs typeface="B Nazanin" panose="00000400000000000000" pitchFamily="2" charset="-78"/>
              </a:rPr>
              <a:t>آکاربوز برای مهار آلفا گلوکوزیداز ( کاهش قند خون) </a:t>
            </a:r>
          </a:p>
          <a:p>
            <a:pPr algn="r" rtl="1"/>
            <a:r>
              <a:rPr lang="fa-IR" dirty="0">
                <a:cs typeface="B Nazanin" panose="00000400000000000000" pitchFamily="2" charset="-78"/>
              </a:rPr>
              <a:t>غذاهای پروتئینی و پر چرب به دلیل جذب آهسته بهتر از کربوهیدرات ها تحمل می شوند.</a:t>
            </a:r>
          </a:p>
          <a:p>
            <a:pPr algn="r" rtl="1"/>
            <a:r>
              <a:rPr lang="fa-IR" dirty="0">
                <a:cs typeface="B Nazanin" panose="00000400000000000000" pitchFamily="2" charset="-78"/>
              </a:rPr>
              <a:t>عدم مصرف آب در حین غذا خوردن به دلیل تسریع در فرایند هضم</a:t>
            </a:r>
          </a:p>
          <a:p>
            <a:pPr algn="r" rtl="1"/>
            <a:r>
              <a:rPr lang="fa-IR" dirty="0">
                <a:cs typeface="B Nazanin" panose="00000400000000000000" pitchFamily="2" charset="-78"/>
              </a:rPr>
              <a:t>دراز کشیدن بعد از خوردن از شدت علائم می کاهد.</a:t>
            </a:r>
          </a:p>
          <a:p>
            <a:pPr algn="r" rtl="1"/>
            <a:r>
              <a:rPr lang="fa-IR" dirty="0">
                <a:cs typeface="B Nazanin" panose="00000400000000000000" pitchFamily="2" charset="-78"/>
              </a:rPr>
              <a:t>مصرف مکمل فیبری جهت کاهش زمان عبور غذا و کاهش قند </a:t>
            </a:r>
          </a:p>
          <a:p>
            <a:pPr algn="r" rtl="1"/>
            <a:r>
              <a:rPr lang="fa-IR" dirty="0">
                <a:cs typeface="B Nazanin" panose="00000400000000000000" pitchFamily="2" charset="-78"/>
              </a:rPr>
              <a:t>عدم مصرف شیر در مراحل اول چون قادر به تحمل لاکتوز نیستند ولی پنیر و ماست بهتر تحمل می شود.</a:t>
            </a:r>
            <a:endParaRPr lang="en-US" dirty="0">
              <a:cs typeface="B Nazanin" panose="00000400000000000000" pitchFamily="2" charset="-78"/>
            </a:endParaRPr>
          </a:p>
        </p:txBody>
      </p:sp>
    </p:spTree>
    <p:extLst>
      <p:ext uri="{BB962C8B-B14F-4D97-AF65-F5344CB8AC3E}">
        <p14:creationId xmlns:p14="http://schemas.microsoft.com/office/powerpoint/2010/main" val="1821191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solidFill>
                  <a:schemeClr val="accent1">
                    <a:lumMod val="60000"/>
                    <a:lumOff val="40000"/>
                  </a:schemeClr>
                </a:solidFill>
              </a:rPr>
              <a:t>تعریف اسهال</a:t>
            </a: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algn="r" rtl="1"/>
            <a:r>
              <a:rPr lang="fa-IR" sz="2000" dirty="0">
                <a:cs typeface="B Nazanin" panose="00000400000000000000" pitchFamily="2" charset="-78"/>
              </a:rPr>
              <a:t>اسهال هم یک علامت است و هم یک نشانه.</a:t>
            </a:r>
          </a:p>
          <a:p>
            <a:pPr algn="r" rtl="1"/>
            <a:r>
              <a:rPr lang="fa-IR" sz="2000" dirty="0">
                <a:cs typeface="B Nazanin" panose="00000400000000000000" pitchFamily="2" charset="-78"/>
              </a:rPr>
              <a:t>به عنوان علامت:</a:t>
            </a:r>
          </a:p>
          <a:p>
            <a:pPr marL="0" indent="0" algn="r" rtl="1">
              <a:buNone/>
            </a:pPr>
            <a:r>
              <a:rPr lang="fa-IR" sz="2000" dirty="0">
                <a:cs typeface="B Nazanin" panose="00000400000000000000" pitchFamily="2" charset="-78"/>
              </a:rPr>
              <a:t>به صورت کاهش قوام مدفوع و افزایش حجم آن گزارش می شود. بیماران از اسهال جهت توصیف افزایش تعداد دفعات اجابت مزاج، عجله برای دفع و بی اختیاری مدفوع نیز استفاده می کنند.</a:t>
            </a:r>
          </a:p>
          <a:p>
            <a:pPr algn="r" rtl="1"/>
            <a:r>
              <a:rPr lang="fa-IR" sz="2000" dirty="0">
                <a:cs typeface="B Nazanin" panose="00000400000000000000" pitchFamily="2" charset="-78"/>
              </a:rPr>
              <a:t>به عنوان نشانه:</a:t>
            </a:r>
          </a:p>
          <a:p>
            <a:pPr marL="0" indent="0" algn="r" rtl="1">
              <a:buNone/>
            </a:pPr>
            <a:r>
              <a:rPr lang="fa-IR" sz="2000" dirty="0">
                <a:cs typeface="B Nazanin" panose="00000400000000000000" pitchFamily="2" charset="-78"/>
              </a:rPr>
              <a:t>اسهال به وزن مدفوع ( مثلا میزان آب ) بیش از 200 گرم در 24  ساعت گفته می شود.</a:t>
            </a:r>
            <a:endParaRPr lang="en-US" sz="2000" dirty="0">
              <a:cs typeface="B Nazanin" panose="00000400000000000000" pitchFamily="2" charset="-78"/>
            </a:endParaRPr>
          </a:p>
        </p:txBody>
      </p:sp>
    </p:spTree>
    <p:extLst>
      <p:ext uri="{BB962C8B-B14F-4D97-AF65-F5344CB8AC3E}">
        <p14:creationId xmlns:p14="http://schemas.microsoft.com/office/powerpoint/2010/main" val="2099129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360599" cy="823690"/>
          </a:xfrm>
        </p:spPr>
        <p:txBody>
          <a:bodyPr>
            <a:normAutofit/>
          </a:bodyPr>
          <a:lstStyle/>
          <a:p>
            <a:pPr algn="ctr" rtl="1"/>
            <a:r>
              <a:rPr lang="fa-IR" sz="2800" dirty="0">
                <a:solidFill>
                  <a:schemeClr val="accent1">
                    <a:lumMod val="60000"/>
                    <a:lumOff val="40000"/>
                  </a:schemeClr>
                </a:solidFill>
              </a:rPr>
              <a:t>فیزیولوژی طبیعی</a:t>
            </a:r>
            <a:endParaRPr lang="en-US" sz="2800"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algn="r" rtl="1"/>
            <a:r>
              <a:rPr lang="fa-IR" sz="2000" dirty="0">
                <a:cs typeface="B Nazanin" panose="00000400000000000000" pitchFamily="2" charset="-78"/>
              </a:rPr>
              <a:t>حدود 8-9 لیتر مایع در روز وارد روده می شود.</a:t>
            </a:r>
          </a:p>
          <a:p>
            <a:pPr algn="r" rtl="1"/>
            <a:r>
              <a:rPr lang="fa-IR" sz="2000" dirty="0">
                <a:cs typeface="B Nazanin" panose="00000400000000000000" pitchFamily="2" charset="-78"/>
              </a:rPr>
              <a:t>روده باریک و بزرگ دارای چندین نوع سلول اپی تلیال دارای شرایط زیر هستند:</a:t>
            </a:r>
          </a:p>
          <a:p>
            <a:pPr algn="r" rtl="1"/>
            <a:r>
              <a:rPr lang="fa-IR" sz="2000" dirty="0">
                <a:cs typeface="B Nazanin" panose="00000400000000000000" pitchFamily="2" charset="-78"/>
              </a:rPr>
              <a:t>1)  بخش های مجزای راسی (رو به لومن) و قاعده ای جانبی (رو به خون) دارند.</a:t>
            </a:r>
          </a:p>
          <a:p>
            <a:pPr algn="r" rtl="1"/>
            <a:r>
              <a:rPr lang="fa-IR" sz="2000" dirty="0">
                <a:cs typeface="B Nazanin" panose="00000400000000000000" pitchFamily="2" charset="-78"/>
              </a:rPr>
              <a:t>2) اتصالات محکم بین سلولی که قطب های راسی را به هم وصل می کنند.</a:t>
            </a:r>
          </a:p>
          <a:p>
            <a:pPr algn="r" rtl="1"/>
            <a:r>
              <a:rPr lang="fa-IR" sz="2000" dirty="0">
                <a:cs typeface="B Nazanin" panose="00000400000000000000" pitchFamily="2" charset="-78"/>
              </a:rPr>
              <a:t>3) پمپ سدیم-پتاسیم آدنوزین تری فسفاتاز که باعث نگه داشتن گرادیان الکتریکی و شیمیایی می شود.</a:t>
            </a:r>
            <a:endParaRPr lang="en-US" sz="2000" dirty="0">
              <a:cs typeface="B Nazanin" panose="00000400000000000000" pitchFamily="2" charset="-78"/>
            </a:endParaRPr>
          </a:p>
        </p:txBody>
      </p:sp>
      <p:sp>
        <p:nvSpPr>
          <p:cNvPr id="4" name="Flowchart: Magnetic Disk 3"/>
          <p:cNvSpPr/>
          <p:nvPr/>
        </p:nvSpPr>
        <p:spPr>
          <a:xfrm>
            <a:off x="792051" y="2708057"/>
            <a:ext cx="1178417" cy="2327856"/>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a-IR" sz="1350" b="1" dirty="0">
                <a:solidFill>
                  <a:schemeClr val="tx1"/>
                </a:solidFill>
                <a:cs typeface="B Nazanin" panose="00000400000000000000" pitchFamily="2" charset="-78"/>
              </a:rPr>
              <a:t>بزاق،ترشحات معده،لوزالمعده،صفرا، روده</a:t>
            </a:r>
          </a:p>
          <a:p>
            <a:pPr algn="ctr"/>
            <a:endParaRPr lang="fa-IR" sz="1350" b="1" dirty="0">
              <a:solidFill>
                <a:schemeClr val="tx1"/>
              </a:solidFill>
              <a:cs typeface="B Nazanin" panose="00000400000000000000" pitchFamily="2" charset="-78"/>
            </a:endParaRPr>
          </a:p>
          <a:p>
            <a:pPr algn="ctr"/>
            <a:endParaRPr lang="en-US" sz="1350" b="1" dirty="0">
              <a:solidFill>
                <a:schemeClr val="tx1"/>
              </a:solidFill>
              <a:cs typeface="B Nazanin" panose="00000400000000000000" pitchFamily="2" charset="-78"/>
            </a:endParaRPr>
          </a:p>
        </p:txBody>
      </p:sp>
      <p:sp>
        <p:nvSpPr>
          <p:cNvPr id="5" name="Flowchart: Magnetic Disk 4"/>
          <p:cNvSpPr/>
          <p:nvPr/>
        </p:nvSpPr>
        <p:spPr>
          <a:xfrm>
            <a:off x="792051" y="4363524"/>
            <a:ext cx="1178417" cy="672389"/>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350" dirty="0">
                <a:cs typeface="B Nazanin" panose="00000400000000000000" pitchFamily="2" charset="-78"/>
              </a:rPr>
              <a:t> 1-2 لیتر غذا و مایعات مصرفی</a:t>
            </a:r>
            <a:endParaRPr lang="en-US" sz="1350" dirty="0">
              <a:cs typeface="B Nazanin" panose="00000400000000000000" pitchFamily="2" charset="-78"/>
            </a:endParaRPr>
          </a:p>
        </p:txBody>
      </p:sp>
      <p:sp>
        <p:nvSpPr>
          <p:cNvPr id="6" name="Down Arrow 5"/>
          <p:cNvSpPr/>
          <p:nvPr/>
        </p:nvSpPr>
        <p:spPr>
          <a:xfrm>
            <a:off x="1202565" y="5099737"/>
            <a:ext cx="357389" cy="367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p:cNvSpPr txBox="1"/>
          <p:nvPr/>
        </p:nvSpPr>
        <p:spPr>
          <a:xfrm>
            <a:off x="589208" y="5466785"/>
            <a:ext cx="1632398" cy="507831"/>
          </a:xfrm>
          <a:prstGeom prst="rect">
            <a:avLst/>
          </a:prstGeom>
          <a:solidFill>
            <a:srgbClr val="FFC000"/>
          </a:solidFill>
        </p:spPr>
        <p:txBody>
          <a:bodyPr wrap="square" rtlCol="0">
            <a:spAutoFit/>
          </a:bodyPr>
          <a:lstStyle/>
          <a:p>
            <a:pPr algn="ctr" rtl="1"/>
            <a:r>
              <a:rPr lang="fa-IR" sz="1350" dirty="0">
                <a:cs typeface="B Nazanin" panose="00000400000000000000" pitchFamily="2" charset="-78"/>
              </a:rPr>
              <a:t>100-200 میلی لیتر آب همراه مدفوع دفع می شود</a:t>
            </a:r>
            <a:endParaRPr lang="en-US" sz="1350" dirty="0">
              <a:cs typeface="B Nazanin" panose="00000400000000000000" pitchFamily="2" charset="-78"/>
            </a:endParaRPr>
          </a:p>
        </p:txBody>
      </p:sp>
    </p:spTree>
    <p:extLst>
      <p:ext uri="{BB962C8B-B14F-4D97-AF65-F5344CB8AC3E}">
        <p14:creationId xmlns:p14="http://schemas.microsoft.com/office/powerpoint/2010/main" val="2441662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569149-D58E-4875-AEC7-30B2596EADDA}"/>
              </a:ext>
            </a:extLst>
          </p:cNvPr>
          <p:cNvSpPr>
            <a:spLocks noGrp="1"/>
          </p:cNvSpPr>
          <p:nvPr>
            <p:ph type="ctrTitle"/>
          </p:nvPr>
        </p:nvSpPr>
        <p:spPr/>
        <p:txBody>
          <a:bodyPr/>
          <a:lstStyle/>
          <a:p>
            <a:endParaRPr lang="en-US"/>
          </a:p>
        </p:txBody>
      </p:sp>
      <p:sp>
        <p:nvSpPr>
          <p:cNvPr id="5" name="Subtitle 4">
            <a:extLst>
              <a:ext uri="{FF2B5EF4-FFF2-40B4-BE49-F238E27FC236}">
                <a16:creationId xmlns:a16="http://schemas.microsoft.com/office/drawing/2014/main" id="{5FB0DDBD-1503-4BEC-968B-6DDEF4E9FDC6}"/>
              </a:ext>
            </a:extLst>
          </p:cNvPr>
          <p:cNvSpPr>
            <a:spLocks noGrp="1"/>
          </p:cNvSpPr>
          <p:nvPr>
            <p:ph type="subTitle" idx="1"/>
          </p:nvPr>
        </p:nvSpPr>
        <p:spPr/>
        <p:txBody>
          <a:bodyPr/>
          <a:lstStyle/>
          <a:p>
            <a:endParaRPr lang="en-US"/>
          </a:p>
        </p:txBody>
      </p:sp>
      <p:graphicFrame>
        <p:nvGraphicFramePr>
          <p:cNvPr id="3" name="Table 2"/>
          <p:cNvGraphicFramePr>
            <a:graphicFrameLocks noGrp="1"/>
          </p:cNvGraphicFramePr>
          <p:nvPr/>
        </p:nvGraphicFramePr>
        <p:xfrm>
          <a:off x="86932" y="1076082"/>
          <a:ext cx="8941160" cy="4663440"/>
        </p:xfrm>
        <a:graphic>
          <a:graphicData uri="http://schemas.openxmlformats.org/drawingml/2006/table">
            <a:tbl>
              <a:tblPr firstRow="1" bandRow="1">
                <a:tableStyleId>{5C22544A-7EE6-4342-B048-85BDC9FD1C3A}</a:tableStyleId>
              </a:tblPr>
              <a:tblGrid>
                <a:gridCol w="2235290">
                  <a:extLst>
                    <a:ext uri="{9D8B030D-6E8A-4147-A177-3AD203B41FA5}">
                      <a16:colId xmlns:a16="http://schemas.microsoft.com/office/drawing/2014/main" val="20000"/>
                    </a:ext>
                  </a:extLst>
                </a:gridCol>
                <a:gridCol w="2235290">
                  <a:extLst>
                    <a:ext uri="{9D8B030D-6E8A-4147-A177-3AD203B41FA5}">
                      <a16:colId xmlns:a16="http://schemas.microsoft.com/office/drawing/2014/main" val="20001"/>
                    </a:ext>
                  </a:extLst>
                </a:gridCol>
                <a:gridCol w="2235290">
                  <a:extLst>
                    <a:ext uri="{9D8B030D-6E8A-4147-A177-3AD203B41FA5}">
                      <a16:colId xmlns:a16="http://schemas.microsoft.com/office/drawing/2014/main" val="20002"/>
                    </a:ext>
                  </a:extLst>
                </a:gridCol>
                <a:gridCol w="2235290">
                  <a:extLst>
                    <a:ext uri="{9D8B030D-6E8A-4147-A177-3AD203B41FA5}">
                      <a16:colId xmlns:a16="http://schemas.microsoft.com/office/drawing/2014/main" val="20003"/>
                    </a:ext>
                  </a:extLst>
                </a:gridCol>
              </a:tblGrid>
              <a:tr h="297180">
                <a:tc gridSpan="4">
                  <a:txBody>
                    <a:bodyPr/>
                    <a:lstStyle/>
                    <a:p>
                      <a:pPr algn="r" rtl="1"/>
                      <a:r>
                        <a:rPr lang="fa-IR" sz="1500" b="1" dirty="0">
                          <a:cs typeface="B Nazanin" panose="00000400000000000000" pitchFamily="2" charset="-78"/>
                        </a:rPr>
                        <a:t>تقسیم</a:t>
                      </a:r>
                      <a:r>
                        <a:rPr lang="fa-IR" sz="1500" b="1" baseline="0" dirty="0">
                          <a:cs typeface="B Nazanin" panose="00000400000000000000" pitchFamily="2" charset="-78"/>
                        </a:rPr>
                        <a:t> بندی اسهال</a:t>
                      </a:r>
                      <a:endParaRPr lang="en-US" sz="1500" b="1" dirty="0">
                        <a:cs typeface="B Nazanin" panose="00000400000000000000" pitchFamily="2" charset="-78"/>
                      </a:endParaRPr>
                    </a:p>
                  </a:txBody>
                  <a:tcPr marL="68580" marR="68580" marT="34290" marB="34290"/>
                </a:tc>
                <a:tc hMerge="1">
                  <a:txBody>
                    <a:bodyPr/>
                    <a:lstStyle/>
                    <a:p>
                      <a:pPr algn="r" rtl="1"/>
                      <a:endParaRPr lang="en-US" sz="1600" dirty="0">
                        <a:cs typeface="B Nazanin" panose="00000400000000000000" pitchFamily="2" charset="-78"/>
                      </a:endParaRPr>
                    </a:p>
                  </a:txBody>
                  <a:tcPr/>
                </a:tc>
                <a:tc hMerge="1">
                  <a:txBody>
                    <a:bodyPr/>
                    <a:lstStyle/>
                    <a:p>
                      <a:pPr algn="r" rtl="1"/>
                      <a:endParaRPr lang="en-US" sz="1600" dirty="0">
                        <a:cs typeface="B Nazanin" panose="00000400000000000000" pitchFamily="2" charset="-78"/>
                      </a:endParaRPr>
                    </a:p>
                  </a:txBody>
                  <a:tcPr/>
                </a:tc>
                <a:tc hMerge="1">
                  <a:txBody>
                    <a:bodyPr/>
                    <a:lstStyle/>
                    <a:p>
                      <a:pPr algn="r" rtl="1"/>
                      <a:endParaRPr lang="en-US" sz="1600" dirty="0">
                        <a:cs typeface="B Nazanin" panose="00000400000000000000" pitchFamily="2" charset="-78"/>
                      </a:endParaRPr>
                    </a:p>
                  </a:txBody>
                  <a:tcPr/>
                </a:tc>
                <a:extLst>
                  <a:ext uri="{0D108BD9-81ED-4DB2-BD59-A6C34878D82A}">
                    <a16:rowId xmlns:a16="http://schemas.microsoft.com/office/drawing/2014/main" val="10000"/>
                  </a:ext>
                </a:extLst>
              </a:tr>
              <a:tr h="297180">
                <a:tc>
                  <a:txBody>
                    <a:bodyPr/>
                    <a:lstStyle/>
                    <a:p>
                      <a:pPr algn="r" rtl="1"/>
                      <a:r>
                        <a:rPr lang="fa-IR" sz="1400" b="1" dirty="0">
                          <a:cs typeface="B Nazanin" panose="00000400000000000000" pitchFamily="2" charset="-78"/>
                        </a:rPr>
                        <a:t>مشخصات</a:t>
                      </a:r>
                      <a:endParaRPr lang="en-US" sz="1400" b="1" dirty="0">
                        <a:cs typeface="B Nazanin" panose="00000400000000000000" pitchFamily="2" charset="-78"/>
                      </a:endParaRPr>
                    </a:p>
                  </a:txBody>
                  <a:tcPr marL="68580" marR="68580" marT="34290" marB="34290"/>
                </a:tc>
                <a:tc>
                  <a:txBody>
                    <a:bodyPr/>
                    <a:lstStyle/>
                    <a:p>
                      <a:pPr algn="r" rtl="1"/>
                      <a:r>
                        <a:rPr lang="fa-IR" sz="1400" b="1" dirty="0">
                          <a:cs typeface="B Nazanin" panose="00000400000000000000" pitchFamily="2" charset="-78"/>
                        </a:rPr>
                        <a:t>مثال ها</a:t>
                      </a:r>
                      <a:endParaRPr lang="en-US" sz="1400" b="1" dirty="0">
                        <a:cs typeface="B Nazanin" panose="00000400000000000000" pitchFamily="2" charset="-78"/>
                      </a:endParaRPr>
                    </a:p>
                  </a:txBody>
                  <a:tcPr marL="68580" marR="68580" marT="34290" marB="34290"/>
                </a:tc>
                <a:tc>
                  <a:txBody>
                    <a:bodyPr/>
                    <a:lstStyle/>
                    <a:p>
                      <a:pPr algn="r" rtl="1"/>
                      <a:r>
                        <a:rPr lang="fa-IR" sz="1400" b="1" dirty="0">
                          <a:cs typeface="B Nazanin" panose="00000400000000000000" pitchFamily="2" charset="-78"/>
                        </a:rPr>
                        <a:t>مکانیسم</a:t>
                      </a:r>
                      <a:endParaRPr lang="en-US" sz="1400" b="1"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نوع</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1"/>
                  </a:ext>
                </a:extLst>
              </a:tr>
              <a:tr h="685800">
                <a:tc>
                  <a:txBody>
                    <a:bodyPr/>
                    <a:lstStyle/>
                    <a:p>
                      <a:pPr algn="r" rtl="1"/>
                      <a:r>
                        <a:rPr lang="fa-IR" sz="1400" dirty="0">
                          <a:cs typeface="B Nazanin" panose="00000400000000000000" pitchFamily="2" charset="-78"/>
                        </a:rPr>
                        <a:t>حجیم ، آبکی،بدون گاز یا چرک بدون گپ املاح، با پاسخ منفی یا مختصر به ناشتا بودن</a:t>
                      </a:r>
                      <a:r>
                        <a:rPr lang="fa-IR" sz="1400" baseline="0" dirty="0">
                          <a:cs typeface="B Nazanin" panose="00000400000000000000" pitchFamily="2" charset="-78"/>
                        </a:rPr>
                        <a:t> </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وبا،تومور ترشح کننده</a:t>
                      </a:r>
                      <a:r>
                        <a:rPr lang="fa-IR" sz="1400" baseline="0" dirty="0">
                          <a:cs typeface="B Nazanin" panose="00000400000000000000" pitchFamily="2" charset="-78"/>
                        </a:rPr>
                        <a:t> پپتید وازواکتیو روده ای، آنتروپاتی املاح صفراوی</a:t>
                      </a:r>
                    </a:p>
                    <a:p>
                      <a:pPr algn="r" rtl="1"/>
                      <a:r>
                        <a:rPr lang="fa-IR" sz="1400" baseline="0" dirty="0">
                          <a:cs typeface="B Nazanin" panose="00000400000000000000" pitchFamily="2" charset="-78"/>
                        </a:rPr>
                        <a:t>اسهال ناشی از اسیدچرب</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افزایش</a:t>
                      </a:r>
                      <a:r>
                        <a:rPr lang="fa-IR" sz="1400" baseline="0" dirty="0">
                          <a:cs typeface="B Nazanin" panose="00000400000000000000" pitchFamily="2" charset="-78"/>
                        </a:rPr>
                        <a:t> ترشح یا کاهش جذب سدیم و کلر</a:t>
                      </a:r>
                      <a:endParaRPr lang="en-US" sz="1400"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ترشحی</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2"/>
                  </a:ext>
                </a:extLst>
              </a:tr>
              <a:tr h="1097280">
                <a:tc>
                  <a:txBody>
                    <a:bodyPr/>
                    <a:lstStyle/>
                    <a:p>
                      <a:pPr algn="r" rtl="1"/>
                      <a:r>
                        <a:rPr lang="fa-IR" sz="1400" dirty="0">
                          <a:cs typeface="B Nazanin" panose="00000400000000000000" pitchFamily="2" charset="-78"/>
                        </a:rPr>
                        <a:t>اسهال آبکی،</a:t>
                      </a:r>
                      <a:r>
                        <a:rPr lang="fa-IR" sz="1400" baseline="0" dirty="0">
                          <a:cs typeface="B Nazanin" panose="00000400000000000000" pitchFamily="2" charset="-78"/>
                        </a:rPr>
                        <a:t> بدون خون یا چرک، با ناشتا بودن بهبود می یابد. مدفوع ممکن است حاوی قطرات چربی یا رشته های گوشت باشد و ممکن است میزان گپ املاح افزایش یافته باشد. </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عدم تحمل لاکتوز(کمبود لاکتاز)</a:t>
                      </a:r>
                    </a:p>
                    <a:p>
                      <a:pPr algn="r" rtl="1"/>
                      <a:r>
                        <a:rPr lang="fa-IR" sz="1400" dirty="0">
                          <a:cs typeface="B Nazanin" panose="00000400000000000000" pitchFamily="2" charset="-78"/>
                        </a:rPr>
                        <a:t>سوجذب عمومی(بخصوص کربوهیدرات)</a:t>
                      </a:r>
                    </a:p>
                    <a:p>
                      <a:pPr algn="r" rtl="1"/>
                      <a:r>
                        <a:rPr lang="fa-IR" sz="1400" dirty="0">
                          <a:cs typeface="B Nazanin" panose="00000400000000000000" pitchFamily="2" charset="-78"/>
                        </a:rPr>
                        <a:t>مسهل های حاوی منیزیوم</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مولکول های غیرقابل جذب در لومن روده</a:t>
                      </a:r>
                      <a:endParaRPr lang="en-US" sz="1400"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اسموتیک</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3"/>
                  </a:ext>
                </a:extLst>
              </a:tr>
              <a:tr h="480060">
                <a:tc>
                  <a:txBody>
                    <a:bodyPr/>
                    <a:lstStyle/>
                    <a:p>
                      <a:pPr algn="r" rtl="1"/>
                      <a:r>
                        <a:rPr lang="fa-IR" sz="1400" dirty="0">
                          <a:cs typeface="B Nazanin" panose="00000400000000000000" pitchFamily="2" charset="-78"/>
                        </a:rPr>
                        <a:t>مدفوع کم</a:t>
                      </a:r>
                      <a:r>
                        <a:rPr lang="fa-IR" sz="1400" baseline="0" dirty="0">
                          <a:cs typeface="B Nazanin" panose="00000400000000000000" pitchFamily="2" charset="-78"/>
                        </a:rPr>
                        <a:t> و مکرر همراه خون و چرک، تب،متغیر</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کولیت</a:t>
                      </a:r>
                      <a:r>
                        <a:rPr lang="fa-IR" sz="1400" baseline="0" dirty="0">
                          <a:cs typeface="B Nazanin" panose="00000400000000000000" pitchFamily="2" charset="-78"/>
                        </a:rPr>
                        <a:t> اولسراتیو، شیگلوز، آمیبیاز</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تخریب مخاط،</a:t>
                      </a:r>
                      <a:r>
                        <a:rPr lang="fa-IR" sz="1400" baseline="0" dirty="0">
                          <a:cs typeface="B Nazanin" panose="00000400000000000000" pitchFamily="2" charset="-78"/>
                        </a:rPr>
                        <a:t> اختلال جذب،تراوش خون،موکوس</a:t>
                      </a:r>
                      <a:endParaRPr lang="en-US" sz="1400"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التهابی</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4"/>
                  </a:ext>
                </a:extLst>
              </a:tr>
              <a:tr h="480060">
                <a:tc>
                  <a:txBody>
                    <a:bodyPr/>
                    <a:lstStyle/>
                    <a:p>
                      <a:pPr algn="r" rtl="1"/>
                      <a:endParaRPr lang="en-US" sz="140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رزکسیون</a:t>
                      </a:r>
                      <a:r>
                        <a:rPr lang="fa-IR" sz="1400" baseline="0" dirty="0">
                          <a:cs typeface="B Nazanin" panose="00000400000000000000" pitchFamily="2" charset="-78"/>
                        </a:rPr>
                        <a:t> روده،فیستول روده</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اختلال جذب</a:t>
                      </a:r>
                      <a:r>
                        <a:rPr lang="fa-IR" sz="1400" baseline="0" dirty="0">
                          <a:cs typeface="B Nazanin" panose="00000400000000000000" pitchFamily="2" charset="-78"/>
                        </a:rPr>
                        <a:t> مجدد الکترولیت ها یا مواد غذایی</a:t>
                      </a:r>
                      <a:endParaRPr lang="en-US" sz="1400"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کاهش سطح جذبی</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5"/>
                  </a:ext>
                </a:extLst>
              </a:tr>
              <a:tr h="685800">
                <a:tc>
                  <a:txBody>
                    <a:bodyPr/>
                    <a:lstStyle/>
                    <a:p>
                      <a:pPr algn="r" rtl="1"/>
                      <a:r>
                        <a:rPr lang="fa-IR" sz="1400" dirty="0">
                          <a:cs typeface="B Nazanin" panose="00000400000000000000" pitchFamily="2" charset="-78"/>
                        </a:rPr>
                        <a:t>متغیر</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هیپرتیروئیدی</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افزایش حرکت روده همراه با کاهش زمان برای</a:t>
                      </a:r>
                      <a:r>
                        <a:rPr lang="fa-IR" sz="1400" baseline="0" dirty="0">
                          <a:cs typeface="B Nazanin" panose="00000400000000000000" pitchFamily="2" charset="-78"/>
                        </a:rPr>
                        <a:t> جذب الکترولیت ها یا مواد غذایی</a:t>
                      </a:r>
                      <a:endParaRPr lang="en-US" sz="1400"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اختلال حرکتی</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6"/>
                  </a:ext>
                </a:extLst>
              </a:tr>
              <a:tr h="525780">
                <a:tc>
                  <a:txBody>
                    <a:bodyPr/>
                    <a:lstStyle/>
                    <a:p>
                      <a:pPr algn="r" rtl="1"/>
                      <a:endParaRPr lang="en-US" sz="140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سوجذب</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سندرم</a:t>
                      </a:r>
                      <a:r>
                        <a:rPr lang="fa-IR" sz="1400" baseline="0" dirty="0">
                          <a:cs typeface="B Nazanin" panose="00000400000000000000" pitchFamily="2" charset="-78"/>
                        </a:rPr>
                        <a:t> روده تحریک پذیر</a:t>
                      </a:r>
                    </a:p>
                    <a:p>
                      <a:pPr algn="r" rtl="1"/>
                      <a:r>
                        <a:rPr lang="fa-IR" sz="1400" baseline="0" dirty="0">
                          <a:cs typeface="B Nazanin" panose="00000400000000000000" pitchFamily="2" charset="-78"/>
                        </a:rPr>
                        <a:t>اسکلرودرمی دیابت</a:t>
                      </a:r>
                      <a:endParaRPr lang="en-US" sz="1400" dirty="0">
                        <a:cs typeface="B Nazanin" panose="00000400000000000000" pitchFamily="2" charset="-78"/>
                      </a:endParaRPr>
                    </a:p>
                  </a:txBody>
                  <a:tcPr marL="68580" marR="68580" marT="34290" marB="34290"/>
                </a:tc>
                <a:tc>
                  <a:txBody>
                    <a:bodyPr/>
                    <a:lstStyle/>
                    <a:p>
                      <a:pPr algn="r" rtl="1"/>
                      <a:r>
                        <a:rPr lang="fa-IR" sz="1500" b="1" dirty="0">
                          <a:cs typeface="B Nazanin" panose="00000400000000000000" pitchFamily="2" charset="-78"/>
                        </a:rPr>
                        <a:t>کاهش حرکت روده همراه با رشد بیش از حد باکتری</a:t>
                      </a:r>
                      <a:endParaRPr lang="en-US" sz="1500" b="1" dirty="0">
                        <a:cs typeface="B Nazanin" panose="00000400000000000000" pitchFamily="2" charset="-78"/>
                      </a:endParaRPr>
                    </a:p>
                  </a:txBody>
                  <a:tcPr marL="68580" marR="68580" marT="34290" marB="3429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74439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3" y="1354890"/>
            <a:ext cx="8272212" cy="760350"/>
          </a:xfrm>
        </p:spPr>
        <p:txBody>
          <a:bodyPr/>
          <a:lstStyle/>
          <a:p>
            <a:pPr algn="r" rtl="1"/>
            <a:r>
              <a:rPr lang="fa-IR" dirty="0">
                <a:cs typeface="B Nazanin" panose="00000400000000000000" pitchFamily="2" charset="-78"/>
              </a:rPr>
              <a:t>تدابیر درمانی در اسهال حاد</a:t>
            </a:r>
            <a:endParaRPr lang="en-US" dirty="0">
              <a:cs typeface="B Nazanin" panose="00000400000000000000" pitchFamily="2" charset="-78"/>
            </a:endParaRPr>
          </a:p>
        </p:txBody>
      </p:sp>
      <p:sp>
        <p:nvSpPr>
          <p:cNvPr id="3" name="Content Placeholder 2"/>
          <p:cNvSpPr>
            <a:spLocks noGrp="1"/>
          </p:cNvSpPr>
          <p:nvPr>
            <p:ph idx="1"/>
          </p:nvPr>
        </p:nvSpPr>
        <p:spPr>
          <a:xfrm>
            <a:off x="318753" y="2260802"/>
            <a:ext cx="8312080" cy="3271479"/>
          </a:xfrm>
        </p:spPr>
        <p:txBody>
          <a:bodyPr>
            <a:normAutofit/>
          </a:bodyPr>
          <a:lstStyle/>
          <a:p>
            <a:pPr lvl="0" algn="r" rtl="1"/>
            <a:r>
              <a:rPr lang="fa-IR" sz="2400" b="1" dirty="0">
                <a:cs typeface="B Nazanin" panose="00000400000000000000" pitchFamily="2" charset="-78"/>
              </a:rPr>
              <a:t>بدون خون</a:t>
            </a:r>
            <a:endParaRPr lang="en-US" sz="2400" b="1" dirty="0">
              <a:cs typeface="B Nazanin" panose="00000400000000000000" pitchFamily="2" charset="-78"/>
            </a:endParaRPr>
          </a:p>
          <a:p>
            <a:pPr lvl="1" algn="r" rtl="1"/>
            <a:r>
              <a:rPr lang="fa-IR" sz="1800" dirty="0">
                <a:cs typeface="B Nazanin" panose="00000400000000000000" pitchFamily="2" charset="-78"/>
              </a:rPr>
              <a:t>پیشگیری از کم آبی(هنگامی که علامتی از کم آبی وجود ندارد)</a:t>
            </a:r>
            <a:endParaRPr lang="en-US" sz="1800" dirty="0">
              <a:cs typeface="B Nazanin" panose="00000400000000000000" pitchFamily="2" charset="-78"/>
            </a:endParaRPr>
          </a:p>
          <a:p>
            <a:pPr lvl="1" algn="r" rtl="1"/>
            <a:r>
              <a:rPr lang="fa-IR" sz="1800" dirty="0">
                <a:cs typeface="B Nazanin" panose="00000400000000000000" pitchFamily="2" charset="-78"/>
              </a:rPr>
              <a:t>درمان کم آبی (هنگامی که علائم کم آبی وجود دارد)</a:t>
            </a:r>
            <a:endParaRPr lang="en-US" sz="1800" dirty="0">
              <a:cs typeface="B Nazanin" panose="00000400000000000000" pitchFamily="2" charset="-78"/>
            </a:endParaRPr>
          </a:p>
          <a:p>
            <a:pPr lvl="1" algn="r" rtl="1"/>
            <a:r>
              <a:rPr lang="fa-IR" sz="1800" dirty="0">
                <a:cs typeface="B Nazanin" panose="00000400000000000000" pitchFamily="2" charset="-78"/>
              </a:rPr>
              <a:t>پیشگیری از صدمات تغذیه ای( با تغذیه مناسب در طول اسهال و بعد آن)</a:t>
            </a:r>
            <a:endParaRPr lang="en-US" sz="1800" dirty="0">
              <a:cs typeface="B Nazanin" panose="00000400000000000000" pitchFamily="2" charset="-78"/>
            </a:endParaRPr>
          </a:p>
          <a:p>
            <a:pPr lvl="1" algn="r" rtl="1"/>
            <a:r>
              <a:rPr lang="fa-IR" sz="1800" dirty="0">
                <a:cs typeface="B Nazanin" panose="00000400000000000000" pitchFamily="2" charset="-78"/>
              </a:rPr>
              <a:t>دادن روی برای کاهش مدت و شدت اسهال</a:t>
            </a:r>
          </a:p>
          <a:p>
            <a:pPr marL="243000" lvl="1" indent="0" algn="r" rtl="1">
              <a:buNone/>
            </a:pPr>
            <a:endParaRPr lang="fa-IR" sz="1800" dirty="0">
              <a:cs typeface="B Nazanin" panose="00000400000000000000" pitchFamily="2" charset="-78"/>
            </a:endParaRPr>
          </a:p>
          <a:p>
            <a:pPr lvl="1" algn="r" rtl="1">
              <a:buFont typeface="Wingdings" panose="05000000000000000000" pitchFamily="2" charset="2"/>
              <a:buChar char="ü"/>
            </a:pPr>
            <a:r>
              <a:rPr lang="fa-IR" sz="1800" dirty="0">
                <a:cs typeface="B Nazanin" panose="00000400000000000000" pitchFamily="2" charset="-78"/>
              </a:rPr>
              <a:t>در اسهال نسبتا شدید غیرتب دار و بدون خون از داروهای ضدتحرک و ضد ترشح نظیر لوپرامید می توان برای مهار نشانه ها بهره گرفت.</a:t>
            </a:r>
          </a:p>
          <a:p>
            <a:pPr lvl="1" algn="r" rtl="1"/>
            <a:endParaRPr lang="fa-IR" sz="1500" dirty="0">
              <a:cs typeface="B Nazanin" panose="00000400000000000000" pitchFamily="2" charset="-78"/>
            </a:endParaRPr>
          </a:p>
        </p:txBody>
      </p:sp>
    </p:spTree>
    <p:extLst>
      <p:ext uri="{BB962C8B-B14F-4D97-AF65-F5344CB8AC3E}">
        <p14:creationId xmlns:p14="http://schemas.microsoft.com/office/powerpoint/2010/main" val="424863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Nazanin" panose="00000400000000000000" pitchFamily="2" charset="-78"/>
              </a:rPr>
              <a:t>درمان قطعی یا تجربی در اسهال مزمن</a:t>
            </a:r>
            <a:endParaRPr lang="en-US" dirty="0">
              <a:cs typeface="B Nazanin" panose="00000400000000000000" pitchFamily="2" charset="-78"/>
            </a:endParaRPr>
          </a:p>
        </p:txBody>
      </p:sp>
      <p:sp>
        <p:nvSpPr>
          <p:cNvPr id="3" name="Content Placeholder 2"/>
          <p:cNvSpPr>
            <a:spLocks noGrp="1"/>
          </p:cNvSpPr>
          <p:nvPr>
            <p:ph idx="1"/>
          </p:nvPr>
        </p:nvSpPr>
        <p:spPr>
          <a:xfrm>
            <a:off x="381000" y="1447800"/>
            <a:ext cx="8708105" cy="4953000"/>
          </a:xfrm>
        </p:spPr>
        <p:txBody>
          <a:bodyPr>
            <a:noAutofit/>
          </a:bodyPr>
          <a:lstStyle/>
          <a:p>
            <a:pPr marL="27000" indent="0" algn="r" rtl="1">
              <a:buNone/>
            </a:pPr>
            <a:r>
              <a:rPr lang="fa-IR" b="1" dirty="0">
                <a:cs typeface="B Nazanin" panose="00000400000000000000" pitchFamily="2" charset="-78"/>
              </a:rPr>
              <a:t>درمان قطعی:</a:t>
            </a:r>
          </a:p>
          <a:p>
            <a:pPr lvl="2" algn="r" rtl="1">
              <a:buFont typeface="Wingdings" panose="05000000000000000000" pitchFamily="2" charset="2"/>
              <a:buChar char="q"/>
            </a:pPr>
            <a:r>
              <a:rPr lang="fa-IR" sz="1800" dirty="0">
                <a:cs typeface="B Nazanin" panose="00000400000000000000" pitchFamily="2" charset="-78"/>
              </a:rPr>
              <a:t>حذف لاکتوز از رژیم غذایی در کمبود لاکتاز</a:t>
            </a:r>
          </a:p>
          <a:p>
            <a:pPr lvl="2" algn="r" rtl="1">
              <a:buFont typeface="Wingdings" panose="05000000000000000000" pitchFamily="2" charset="2"/>
              <a:buChar char="q"/>
            </a:pPr>
            <a:r>
              <a:rPr lang="fa-IR" sz="1800" dirty="0">
                <a:cs typeface="B Nazanin" panose="00000400000000000000" pitchFamily="2" charset="-78"/>
              </a:rPr>
              <a:t>حذف گلوتن از رژیم غذایی در اسپیروی سلیاک</a:t>
            </a:r>
          </a:p>
          <a:p>
            <a:pPr lvl="2" algn="r" rtl="1">
              <a:buFont typeface="Wingdings" panose="05000000000000000000" pitchFamily="2" charset="2"/>
              <a:buChar char="q"/>
            </a:pPr>
            <a:r>
              <a:rPr lang="fa-IR" sz="1800" dirty="0">
                <a:cs typeface="B Nazanin" panose="00000400000000000000" pitchFamily="2" charset="-78"/>
              </a:rPr>
              <a:t>مصرف گلوکوکرتیکوئیدها یا سایر داروهای ضدالتهاب برای بیماری های التهابی نهانزاد روده</a:t>
            </a:r>
          </a:p>
          <a:p>
            <a:pPr lvl="2" algn="r" rtl="1">
              <a:buFont typeface="Wingdings" panose="05000000000000000000" pitchFamily="2" charset="2"/>
              <a:buChar char="q"/>
            </a:pPr>
            <a:r>
              <a:rPr lang="fa-IR" sz="1800" dirty="0">
                <a:cs typeface="B Nazanin" panose="00000400000000000000" pitchFamily="2" charset="-78"/>
              </a:rPr>
              <a:t>داروهای موثر در جذب نظیر کلسترامین برای سوجذب اسیدهای صفرا در ایلئوم</a:t>
            </a:r>
          </a:p>
          <a:p>
            <a:pPr lvl="2" algn="r" rtl="1">
              <a:buFont typeface="Wingdings" panose="05000000000000000000" pitchFamily="2" charset="2"/>
              <a:buChar char="q"/>
            </a:pPr>
            <a:r>
              <a:rPr lang="fa-IR" sz="1800" dirty="0">
                <a:cs typeface="B Nazanin" panose="00000400000000000000" pitchFamily="2" charset="-78"/>
              </a:rPr>
              <a:t>مهارکننده های پمپ پروتون مانند امپرازول برای ترشح بیش از حد معده به دلیل گاسترینوما</a:t>
            </a:r>
          </a:p>
          <a:p>
            <a:pPr lvl="2" algn="r" rtl="1">
              <a:buFont typeface="Wingdings" panose="05000000000000000000" pitchFamily="2" charset="2"/>
              <a:buChar char="q"/>
            </a:pPr>
            <a:r>
              <a:rPr lang="fa-IR" sz="1800" dirty="0">
                <a:cs typeface="B Nazanin" panose="00000400000000000000" pitchFamily="2" charset="-78"/>
              </a:rPr>
              <a:t>آنالوگ های سوماتواستاتین نظیر اوکترئوتاید برای کارسینوئید بدخیم</a:t>
            </a:r>
          </a:p>
          <a:p>
            <a:pPr lvl="2" algn="r" rtl="1">
              <a:buFont typeface="Wingdings" panose="05000000000000000000" pitchFamily="2" charset="2"/>
              <a:buChar char="q"/>
            </a:pPr>
            <a:r>
              <a:rPr lang="fa-IR" sz="1800" dirty="0">
                <a:cs typeface="B Nazanin" panose="00000400000000000000" pitchFamily="2" charset="-78"/>
              </a:rPr>
              <a:t>مهارکننده های پروستاگلاندین مانند ایندومتاسین برای کارسینوم مدولری تیروئید</a:t>
            </a:r>
          </a:p>
          <a:p>
            <a:pPr lvl="2" algn="r" rtl="1">
              <a:buFont typeface="Wingdings" panose="05000000000000000000" pitchFamily="2" charset="2"/>
              <a:buChar char="q"/>
            </a:pPr>
            <a:r>
              <a:rPr lang="fa-IR" sz="1800" dirty="0">
                <a:cs typeface="B Nazanin" panose="00000400000000000000" pitchFamily="2" charset="-78"/>
              </a:rPr>
              <a:t>تجویز آنزیم های لوزالمعده در نارسایی لوزالمعده</a:t>
            </a:r>
          </a:p>
          <a:p>
            <a:pPr marL="27000" indent="0" algn="r" rtl="1">
              <a:buNone/>
            </a:pPr>
            <a:r>
              <a:rPr lang="fa-IR" b="1" dirty="0">
                <a:cs typeface="B Nazanin" panose="00000400000000000000" pitchFamily="2" charset="-78"/>
              </a:rPr>
              <a:t>درمان تجربی:</a:t>
            </a:r>
          </a:p>
          <a:p>
            <a:pPr lvl="2" algn="r" rtl="1">
              <a:buFont typeface="Wingdings" panose="05000000000000000000" pitchFamily="2" charset="2"/>
              <a:buChar char="q"/>
            </a:pPr>
            <a:r>
              <a:rPr lang="fa-IR" sz="1800" dirty="0">
                <a:cs typeface="B Nazanin" panose="00000400000000000000" pitchFamily="2" charset="-78"/>
              </a:rPr>
              <a:t>داروهای اوپیوئیدی خفیف نظیر دیفنوکسیلات یا لوپرامید در اسهال خفیف تا متوسط</a:t>
            </a:r>
          </a:p>
          <a:p>
            <a:pPr lvl="2" algn="r" rtl="1">
              <a:buFont typeface="Wingdings" panose="05000000000000000000" pitchFamily="2" charset="2"/>
              <a:buChar char="q"/>
            </a:pPr>
            <a:r>
              <a:rPr lang="fa-IR" sz="1800" dirty="0">
                <a:cs typeface="B Nazanin" panose="00000400000000000000" pitchFamily="2" charset="-78"/>
              </a:rPr>
              <a:t>کدئین یا تنتور تریاک در اسهال های شدیدتر</a:t>
            </a:r>
          </a:p>
        </p:txBody>
      </p:sp>
    </p:spTree>
    <p:extLst>
      <p:ext uri="{BB962C8B-B14F-4D97-AF65-F5344CB8AC3E}">
        <p14:creationId xmlns:p14="http://schemas.microsoft.com/office/powerpoint/2010/main" val="810584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Nazanin" panose="00000400000000000000" pitchFamily="2" charset="-78"/>
              </a:rPr>
              <a:t>تدابیر درمانی در اسهال مزمن</a:t>
            </a:r>
            <a:endParaRPr lang="en-US" dirty="0">
              <a:cs typeface="B Nazanin" panose="00000400000000000000" pitchFamily="2" charset="-78"/>
            </a:endParaRPr>
          </a:p>
        </p:txBody>
      </p:sp>
      <p:sp>
        <p:nvSpPr>
          <p:cNvPr id="3" name="Content Placeholder 2"/>
          <p:cNvSpPr>
            <a:spLocks noGrp="1"/>
          </p:cNvSpPr>
          <p:nvPr>
            <p:ph idx="1"/>
          </p:nvPr>
        </p:nvSpPr>
        <p:spPr>
          <a:xfrm>
            <a:off x="3886200" y="1524000"/>
            <a:ext cx="4800600" cy="4876800"/>
          </a:xfrm>
        </p:spPr>
        <p:txBody>
          <a:bodyPr>
            <a:noAutofit/>
          </a:bodyPr>
          <a:lstStyle/>
          <a:p>
            <a:pPr algn="r" rtl="1"/>
            <a:r>
              <a:rPr lang="fa-IR" dirty="0">
                <a:cs typeface="B Nazanin" panose="00000400000000000000" pitchFamily="2" charset="-78"/>
              </a:rPr>
              <a:t>مایعات مناسب برای پیشگیری یا درمان کم آبی</a:t>
            </a:r>
          </a:p>
          <a:p>
            <a:pPr algn="r" rtl="1"/>
            <a:r>
              <a:rPr lang="fa-IR" dirty="0">
                <a:cs typeface="B Nazanin" panose="00000400000000000000" pitchFamily="2" charset="-78"/>
              </a:rPr>
              <a:t>داروهای ضدمیکروبی برای درمان عفونت های تشخیص داده شده(مخصوصا عفونت های غیر روده ای)</a:t>
            </a:r>
          </a:p>
          <a:p>
            <a:pPr algn="r" rtl="1"/>
            <a:r>
              <a:rPr lang="fa-IR" dirty="0">
                <a:cs typeface="B Nazanin" panose="00000400000000000000" pitchFamily="2" charset="-78"/>
              </a:rPr>
              <a:t>یک رژیم مغذی که باعث تشدید اسهال نشود</a:t>
            </a:r>
          </a:p>
          <a:p>
            <a:pPr algn="r" rtl="1"/>
            <a:r>
              <a:rPr lang="fa-IR" dirty="0">
                <a:cs typeface="B Nazanin" panose="00000400000000000000" pitchFamily="2" charset="-78"/>
              </a:rPr>
              <a:t>ویتامین ها و موادمعدنی تکمیلی(ویتامین های محلول در چربی در استئاتوره)</a:t>
            </a:r>
          </a:p>
          <a:p>
            <a:pPr marL="0" indent="0" algn="r" rtl="1">
              <a:buNone/>
            </a:pPr>
            <a:endParaRPr lang="fa-IR" dirty="0">
              <a:cs typeface="B Nazanin" panose="00000400000000000000" pitchFamily="2" charset="-78"/>
            </a:endParaRPr>
          </a:p>
          <a:p>
            <a:pPr algn="r" rtl="1">
              <a:buFont typeface="Wingdings" panose="05000000000000000000" pitchFamily="2" charset="2"/>
              <a:buChar char="ü"/>
            </a:pPr>
            <a:r>
              <a:rPr lang="fa-IR" dirty="0">
                <a:cs typeface="B Nazanin" panose="00000400000000000000" pitchFamily="2" charset="-78"/>
              </a:rPr>
              <a:t>درصورتی که در اسهال مزمن سوتغذیه شدید باشد درمان در بیمارستان الزامی است. </a:t>
            </a:r>
          </a:p>
          <a:p>
            <a:pPr marL="214313" lvl="1" indent="-214313" algn="r" rtl="1">
              <a:buFont typeface="Wingdings" panose="05000000000000000000" pitchFamily="2" charset="2"/>
              <a:buChar char="ü"/>
            </a:pPr>
            <a:r>
              <a:rPr lang="fa-IR" sz="1800" dirty="0">
                <a:cs typeface="B Nazanin" panose="00000400000000000000" pitchFamily="2" charset="-78"/>
              </a:rPr>
              <a:t>در اسهال مزمن نباید به صورت روتین از داروهای ضد میکروب استفاده کرد چون موثر نمی باشند مگر اینکه عفونت روده ای یا غیر روده ای باشد که نیاز به درمان به وسیله داروهای ضدمیکروب اختصاصی است و اصولا اسهال مزمن در این ها بهبود نمی یابد مگر اینکه غفونت فوق تشخیص داده شود</a:t>
            </a:r>
            <a:endParaRPr lang="en-US" sz="1800" dirty="0">
              <a:cs typeface="B Nazanin" panose="00000400000000000000" pitchFamily="2" charset="-78"/>
            </a:endParaRPr>
          </a:p>
          <a:p>
            <a:pPr marL="0" indent="0" algn="r" rtl="1">
              <a:buNone/>
            </a:pPr>
            <a:endParaRPr lang="en-US" dirty="0">
              <a:cs typeface="B Nazanin" panose="00000400000000000000" pitchFamily="2" charset="-78"/>
            </a:endParaRPr>
          </a:p>
        </p:txBody>
      </p:sp>
      <p:graphicFrame>
        <p:nvGraphicFramePr>
          <p:cNvPr id="4" name="Table 3"/>
          <p:cNvGraphicFramePr>
            <a:graphicFrameLocks noGrp="1"/>
          </p:cNvGraphicFramePr>
          <p:nvPr/>
        </p:nvGraphicFramePr>
        <p:xfrm>
          <a:off x="229675" y="4979042"/>
          <a:ext cx="3547056" cy="845820"/>
        </p:xfrm>
        <a:graphic>
          <a:graphicData uri="http://schemas.openxmlformats.org/drawingml/2006/table">
            <a:tbl>
              <a:tblPr firstRow="1" bandRow="1">
                <a:tableStyleId>{5C22544A-7EE6-4342-B048-85BDC9FD1C3A}</a:tableStyleId>
              </a:tblPr>
              <a:tblGrid>
                <a:gridCol w="1182352">
                  <a:extLst>
                    <a:ext uri="{9D8B030D-6E8A-4147-A177-3AD203B41FA5}">
                      <a16:colId xmlns:a16="http://schemas.microsoft.com/office/drawing/2014/main" val="20000"/>
                    </a:ext>
                  </a:extLst>
                </a:gridCol>
                <a:gridCol w="1182352">
                  <a:extLst>
                    <a:ext uri="{9D8B030D-6E8A-4147-A177-3AD203B41FA5}">
                      <a16:colId xmlns:a16="http://schemas.microsoft.com/office/drawing/2014/main" val="20001"/>
                    </a:ext>
                  </a:extLst>
                </a:gridCol>
                <a:gridCol w="1182352">
                  <a:extLst>
                    <a:ext uri="{9D8B030D-6E8A-4147-A177-3AD203B41FA5}">
                      <a16:colId xmlns:a16="http://schemas.microsoft.com/office/drawing/2014/main" val="20002"/>
                    </a:ext>
                  </a:extLst>
                </a:gridCol>
              </a:tblGrid>
              <a:tr h="278130">
                <a:tc>
                  <a:txBody>
                    <a:bodyPr/>
                    <a:lstStyle/>
                    <a:p>
                      <a:pPr algn="r" rtl="1"/>
                      <a:r>
                        <a:rPr lang="fa-IR" sz="1400" dirty="0">
                          <a:cs typeface="B Nazanin" panose="00000400000000000000" pitchFamily="2" charset="-78"/>
                        </a:rPr>
                        <a:t>وزن برای قد</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وزن برای سن</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ارزیابی</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0"/>
                  </a:ext>
                </a:extLst>
              </a:tr>
              <a:tr h="278130">
                <a:tc>
                  <a:txBody>
                    <a:bodyPr/>
                    <a:lstStyle/>
                    <a:p>
                      <a:pPr algn="r" rtl="1"/>
                      <a:r>
                        <a:rPr lang="fa-IR" sz="1400" dirty="0">
                          <a:cs typeface="B Nazanin" panose="00000400000000000000" pitchFamily="2" charset="-78"/>
                        </a:rPr>
                        <a:t>70-80%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60-75%</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سوتغذیه متوسط</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1"/>
                  </a:ext>
                </a:extLst>
              </a:tr>
              <a:tr h="278130">
                <a:tc>
                  <a:txBody>
                    <a:bodyPr/>
                    <a:lstStyle/>
                    <a:p>
                      <a:pPr algn="r" rtl="1"/>
                      <a:r>
                        <a:rPr lang="fa-IR" sz="1400" dirty="0">
                          <a:cs typeface="B Nazanin" panose="00000400000000000000" pitchFamily="2" charset="-78"/>
                        </a:rPr>
                        <a:t>70%&gt;</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60%&gt;</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سوتغذیه شدید</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2"/>
                  </a:ext>
                </a:extLst>
              </a:tr>
            </a:tbl>
          </a:graphicData>
        </a:graphic>
      </p:graphicFrame>
      <p:graphicFrame>
        <p:nvGraphicFramePr>
          <p:cNvPr id="5" name="Diagram 4"/>
          <p:cNvGraphicFramePr/>
          <p:nvPr/>
        </p:nvGraphicFramePr>
        <p:xfrm>
          <a:off x="0" y="2318082"/>
          <a:ext cx="3448319" cy="2541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5313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2400" dirty="0">
                <a:cs typeface="B Nazanin" panose="00000400000000000000" pitchFamily="2" charset="-78"/>
              </a:rPr>
              <a:t>راهنما برای درمان کم آبی نسبی کودکان و بالغین</a:t>
            </a:r>
            <a:endParaRPr lang="en-US" sz="2400" dirty="0">
              <a:cs typeface="B Nazanin" panose="00000400000000000000" pitchFamily="2" charset="-78"/>
            </a:endParaRPr>
          </a:p>
        </p:txBody>
      </p:sp>
      <p:graphicFrame>
        <p:nvGraphicFramePr>
          <p:cNvPr id="3" name="Table 2"/>
          <p:cNvGraphicFramePr>
            <a:graphicFrameLocks noGrp="1"/>
          </p:cNvGraphicFramePr>
          <p:nvPr/>
        </p:nvGraphicFramePr>
        <p:xfrm>
          <a:off x="1217051" y="2536780"/>
          <a:ext cx="6742092" cy="1981290"/>
        </p:xfrm>
        <a:graphic>
          <a:graphicData uri="http://schemas.openxmlformats.org/drawingml/2006/table">
            <a:tbl>
              <a:tblPr firstRow="1" bandRow="1">
                <a:tableStyleId>{5C22544A-7EE6-4342-B048-85BDC9FD1C3A}</a:tableStyleId>
              </a:tblPr>
              <a:tblGrid>
                <a:gridCol w="963156">
                  <a:extLst>
                    <a:ext uri="{9D8B030D-6E8A-4147-A177-3AD203B41FA5}">
                      <a16:colId xmlns:a16="http://schemas.microsoft.com/office/drawing/2014/main" val="20000"/>
                    </a:ext>
                  </a:extLst>
                </a:gridCol>
                <a:gridCol w="963156">
                  <a:extLst>
                    <a:ext uri="{9D8B030D-6E8A-4147-A177-3AD203B41FA5}">
                      <a16:colId xmlns:a16="http://schemas.microsoft.com/office/drawing/2014/main" val="20001"/>
                    </a:ext>
                  </a:extLst>
                </a:gridCol>
                <a:gridCol w="963156">
                  <a:extLst>
                    <a:ext uri="{9D8B030D-6E8A-4147-A177-3AD203B41FA5}">
                      <a16:colId xmlns:a16="http://schemas.microsoft.com/office/drawing/2014/main" val="20002"/>
                    </a:ext>
                  </a:extLst>
                </a:gridCol>
                <a:gridCol w="963156">
                  <a:extLst>
                    <a:ext uri="{9D8B030D-6E8A-4147-A177-3AD203B41FA5}">
                      <a16:colId xmlns:a16="http://schemas.microsoft.com/office/drawing/2014/main" val="20003"/>
                    </a:ext>
                  </a:extLst>
                </a:gridCol>
                <a:gridCol w="963156">
                  <a:extLst>
                    <a:ext uri="{9D8B030D-6E8A-4147-A177-3AD203B41FA5}">
                      <a16:colId xmlns:a16="http://schemas.microsoft.com/office/drawing/2014/main" val="20004"/>
                    </a:ext>
                  </a:extLst>
                </a:gridCol>
                <a:gridCol w="963156">
                  <a:extLst>
                    <a:ext uri="{9D8B030D-6E8A-4147-A177-3AD203B41FA5}">
                      <a16:colId xmlns:a16="http://schemas.microsoft.com/office/drawing/2014/main" val="20005"/>
                    </a:ext>
                  </a:extLst>
                </a:gridCol>
                <a:gridCol w="963156">
                  <a:extLst>
                    <a:ext uri="{9D8B030D-6E8A-4147-A177-3AD203B41FA5}">
                      <a16:colId xmlns:a16="http://schemas.microsoft.com/office/drawing/2014/main" val="20006"/>
                    </a:ext>
                  </a:extLst>
                </a:gridCol>
              </a:tblGrid>
              <a:tr h="363403">
                <a:tc gridSpan="7">
                  <a:txBody>
                    <a:bodyPr/>
                    <a:lstStyle/>
                    <a:p>
                      <a:pPr algn="r" rtl="1"/>
                      <a:r>
                        <a:rPr lang="fa-IR" sz="1400" dirty="0">
                          <a:cs typeface="B Nazanin" panose="00000400000000000000" pitchFamily="2" charset="-78"/>
                        </a:rPr>
                        <a:t>مقادیر</a:t>
                      </a:r>
                      <a:r>
                        <a:rPr lang="fa-IR" sz="1400" baseline="0" dirty="0">
                          <a:cs typeface="B Nazanin" panose="00000400000000000000" pitchFamily="2" charset="-78"/>
                        </a:rPr>
                        <a:t> تقریبی محلول سرم خوراکی که در طول چهارساعت اول درمان باید به بیمار داده شود.</a:t>
                      </a:r>
                      <a:endParaRPr lang="en-US" sz="1400" dirty="0">
                        <a:cs typeface="B Nazanin" panose="00000400000000000000" pitchFamily="2" charset="-78"/>
                      </a:endParaRPr>
                    </a:p>
                  </a:txBody>
                  <a:tcPr marL="68580" marR="68580" marT="34290" marB="34290"/>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0"/>
                  </a:ext>
                </a:extLst>
              </a:tr>
              <a:tr h="627242">
                <a:tc>
                  <a:txBody>
                    <a:bodyPr/>
                    <a:lstStyle/>
                    <a:p>
                      <a:pPr algn="r" rtl="1"/>
                      <a:r>
                        <a:rPr lang="fa-IR" sz="1400" dirty="0">
                          <a:cs typeface="B Nazanin" panose="00000400000000000000" pitchFamily="2" charset="-78"/>
                        </a:rPr>
                        <a:t>15سال یا بیشتر</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5-14سال</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2-4سال</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12-23ماه</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4-11ماه</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کمتر از 4 ماه</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سن</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1"/>
                  </a:ext>
                </a:extLst>
              </a:tr>
              <a:tr h="627242">
                <a:tc>
                  <a:txBody>
                    <a:bodyPr/>
                    <a:lstStyle/>
                    <a:p>
                      <a:pPr algn="r" rtl="1"/>
                      <a:r>
                        <a:rPr lang="fa-IR" sz="1400" dirty="0">
                          <a:cs typeface="B Nazanin" panose="00000400000000000000" pitchFamily="2" charset="-78"/>
                        </a:rPr>
                        <a:t>30 کیلو</a:t>
                      </a:r>
                      <a:r>
                        <a:rPr lang="fa-IR" sz="1400" baseline="0" dirty="0">
                          <a:cs typeface="B Nazanin" panose="00000400000000000000" pitchFamily="2" charset="-78"/>
                        </a:rPr>
                        <a:t> یا بیشتر</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16-29.9کیلو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11-15.9کیلو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8-10.9کیلو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5-7.9کیلو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کمتر از 5 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وزن</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2"/>
                  </a:ext>
                </a:extLst>
              </a:tr>
              <a:tr h="363403">
                <a:tc>
                  <a:txBody>
                    <a:bodyPr/>
                    <a:lstStyle/>
                    <a:p>
                      <a:pPr algn="r" rtl="1"/>
                      <a:r>
                        <a:rPr lang="fa-IR" sz="1400" dirty="0">
                          <a:cs typeface="B Nazanin" panose="00000400000000000000" pitchFamily="2" charset="-78"/>
                        </a:rPr>
                        <a:t>2200-4000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1200-2200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800-1200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600-800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400-600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200-400</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به میلی لیتر</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3"/>
                  </a:ext>
                </a:extLst>
              </a:tr>
            </a:tbl>
          </a:graphicData>
        </a:graphic>
      </p:graphicFrame>
      <p:sp>
        <p:nvSpPr>
          <p:cNvPr id="4" name="TextBox 3"/>
          <p:cNvSpPr txBox="1"/>
          <p:nvPr/>
        </p:nvSpPr>
        <p:spPr>
          <a:xfrm>
            <a:off x="1217054" y="4894777"/>
            <a:ext cx="7041524" cy="553998"/>
          </a:xfrm>
          <a:prstGeom prst="rect">
            <a:avLst/>
          </a:prstGeom>
          <a:noFill/>
        </p:spPr>
        <p:txBody>
          <a:bodyPr wrap="square" rtlCol="0">
            <a:spAutoFit/>
          </a:bodyPr>
          <a:lstStyle/>
          <a:p>
            <a:pPr marL="257175" indent="-257175" algn="r" rtl="1">
              <a:buFont typeface="Wingdings" panose="05000000000000000000" pitchFamily="2" charset="2"/>
              <a:buChar char="ü"/>
            </a:pPr>
            <a:r>
              <a:rPr lang="fa-IR" sz="1500" dirty="0">
                <a:cs typeface="B Nazanin" panose="00000400000000000000" pitchFamily="2" charset="-78"/>
              </a:rPr>
              <a:t>فقط زمانی که وزن بیمار را نمی دانید از سن بیمار استفاده کنید.مقدار تقریبی </a:t>
            </a:r>
            <a:r>
              <a:rPr lang="en-US" sz="1500" dirty="0">
                <a:cs typeface="B Nazanin" panose="00000400000000000000" pitchFamily="2" charset="-78"/>
              </a:rPr>
              <a:t>ORS</a:t>
            </a:r>
            <a:r>
              <a:rPr lang="fa-IR" sz="1500" dirty="0">
                <a:cs typeface="B Nazanin" panose="00000400000000000000" pitchFamily="2" charset="-78"/>
              </a:rPr>
              <a:t> مورد نیاز 7 </a:t>
            </a:r>
            <a:r>
              <a:rPr lang="en-US" sz="1500" dirty="0">
                <a:cs typeface="B Nazanin" panose="00000400000000000000" pitchFamily="2" charset="-78"/>
              </a:rPr>
              <a:t>cc/kg</a:t>
            </a:r>
            <a:r>
              <a:rPr lang="fa-IR" sz="1500" dirty="0">
                <a:cs typeface="B Nazanin" panose="00000400000000000000" pitchFamily="2" charset="-78"/>
              </a:rPr>
              <a:t> می باشد. </a:t>
            </a:r>
            <a:endParaRPr lang="en-US" sz="1500" dirty="0">
              <a:cs typeface="B Nazanin" panose="00000400000000000000" pitchFamily="2" charset="-78"/>
            </a:endParaRPr>
          </a:p>
        </p:txBody>
      </p:sp>
    </p:spTree>
    <p:extLst>
      <p:ext uri="{BB962C8B-B14F-4D97-AF65-F5344CB8AC3E}">
        <p14:creationId xmlns:p14="http://schemas.microsoft.com/office/powerpoint/2010/main" val="3045058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1383868"/>
            <a:ext cx="8272212" cy="506912"/>
          </a:xfrm>
        </p:spPr>
        <p:txBody>
          <a:bodyPr>
            <a:normAutofit/>
          </a:bodyPr>
          <a:lstStyle/>
          <a:p>
            <a:pPr algn="r" rtl="1"/>
            <a:r>
              <a:rPr lang="fa-IR" sz="2400" dirty="0">
                <a:cs typeface="B Nazanin" panose="00000400000000000000" pitchFamily="2" charset="-78"/>
              </a:rPr>
              <a:t>درمان بیماران با کم آبی شدید</a:t>
            </a:r>
            <a:endParaRPr lang="en-US" sz="2400" dirty="0">
              <a:cs typeface="B Nazanin" panose="00000400000000000000" pitchFamily="2" charset="-78"/>
            </a:endParaRPr>
          </a:p>
        </p:txBody>
      </p:sp>
      <p:sp>
        <p:nvSpPr>
          <p:cNvPr id="3" name="Content Placeholder 2"/>
          <p:cNvSpPr>
            <a:spLocks noGrp="1"/>
          </p:cNvSpPr>
          <p:nvPr>
            <p:ph idx="1"/>
          </p:nvPr>
        </p:nvSpPr>
        <p:spPr>
          <a:xfrm>
            <a:off x="-115910" y="2603703"/>
            <a:ext cx="9144000" cy="3397047"/>
          </a:xfrm>
        </p:spPr>
        <p:txBody>
          <a:bodyPr>
            <a:noAutofit/>
          </a:bodyPr>
          <a:lstStyle/>
          <a:p>
            <a:pPr marL="0" indent="0" algn="r" rtl="1">
              <a:buNone/>
            </a:pPr>
            <a:r>
              <a:rPr lang="fa-IR" sz="1500" dirty="0">
                <a:cs typeface="B Nazanin" panose="00000400000000000000" pitchFamily="2" charset="-78"/>
              </a:rPr>
              <a:t>الف) مایع درمانی داخل وریدی باید فورا آغاز شود. اگر بیمار قادر به نوشیدن است تا زمانی که وسایل تزریقی وصل می شود سرم خوراکی </a:t>
            </a:r>
            <a:r>
              <a:rPr lang="en-US" sz="1500" dirty="0">
                <a:cs typeface="B Nazanin" panose="00000400000000000000" pitchFamily="2" charset="-78"/>
              </a:rPr>
              <a:t>ORS</a:t>
            </a:r>
            <a:r>
              <a:rPr lang="fa-IR" sz="1500" dirty="0">
                <a:cs typeface="B Nazanin" panose="00000400000000000000" pitchFamily="2" charset="-78"/>
              </a:rPr>
              <a:t> تجویز نمائید.</a:t>
            </a:r>
          </a:p>
          <a:p>
            <a:pPr algn="r" rtl="1"/>
            <a:r>
              <a:rPr lang="fa-IR" sz="1500" dirty="0">
                <a:cs typeface="B Nazanin" panose="00000400000000000000" pitchFamily="2" charset="-78"/>
              </a:rPr>
              <a:t>در مایع درمانی تزریقی 100</a:t>
            </a:r>
            <a:r>
              <a:rPr lang="en-US" sz="1500" dirty="0">
                <a:cs typeface="B Nazanin" panose="00000400000000000000" pitchFamily="2" charset="-78"/>
              </a:rPr>
              <a:t>cc/kg</a:t>
            </a:r>
            <a:r>
              <a:rPr lang="fa-IR" sz="1500" dirty="0">
                <a:cs typeface="B Nazanin" panose="00000400000000000000" pitchFamily="2" charset="-78"/>
              </a:rPr>
              <a:t> از سرم رینگر لاکتات طبق جدول داده شود.از سرم نرمال سالین هم می توان استفاده کرد.</a:t>
            </a:r>
          </a:p>
          <a:p>
            <a:pPr marL="0" indent="0" algn="r" rtl="1">
              <a:buNone/>
            </a:pPr>
            <a:r>
              <a:rPr lang="fa-IR" sz="1500" dirty="0">
                <a:cs typeface="B Nazanin" panose="00000400000000000000" pitchFamily="2" charset="-78"/>
              </a:rPr>
              <a:t>ب) در هرساعت بیمار معاینه شود و درصورت عدم بهبودی سرعت تزریق افزایش یابد تا زمانی که یک نبض قوی برای بیمار بوجود آید.</a:t>
            </a:r>
          </a:p>
          <a:p>
            <a:pPr marL="0" indent="0" algn="r" rtl="1">
              <a:buNone/>
            </a:pPr>
            <a:endParaRPr lang="fa-IR" sz="1500" dirty="0">
              <a:cs typeface="B Nazanin" panose="00000400000000000000" pitchFamily="2" charset="-78"/>
            </a:endParaRPr>
          </a:p>
          <a:p>
            <a:pPr marL="0" indent="0" algn="r" rtl="1">
              <a:buNone/>
            </a:pPr>
            <a:endParaRPr lang="fa-IR" sz="1500" dirty="0">
              <a:cs typeface="B Nazanin" panose="00000400000000000000" pitchFamily="2" charset="-78"/>
            </a:endParaRPr>
          </a:p>
          <a:p>
            <a:pPr marL="0" indent="0" algn="r" rtl="1">
              <a:buNone/>
            </a:pPr>
            <a:endParaRPr lang="fa-IR" sz="1500" dirty="0">
              <a:cs typeface="B Nazanin" panose="00000400000000000000" pitchFamily="2" charset="-78"/>
            </a:endParaRPr>
          </a:p>
          <a:p>
            <a:pPr marL="0" indent="0" algn="r" rtl="1">
              <a:buNone/>
            </a:pPr>
            <a:endParaRPr lang="fa-IR" sz="1500" dirty="0">
              <a:cs typeface="B Nazanin" panose="00000400000000000000" pitchFamily="2" charset="-78"/>
            </a:endParaRPr>
          </a:p>
          <a:p>
            <a:pPr marL="0" indent="0" algn="r" rtl="1">
              <a:buNone/>
            </a:pPr>
            <a:r>
              <a:rPr lang="fa-IR" sz="1500" dirty="0">
                <a:cs typeface="B Nazanin" panose="00000400000000000000" pitchFamily="2" charset="-78"/>
              </a:rPr>
              <a:t>بعد 6 ساعت برای کودکان و بعد 3 ساعت برای بزرگسالان براساس وضعیت بیمار :</a:t>
            </a:r>
          </a:p>
          <a:p>
            <a:pPr marL="257175" indent="-257175" algn="r" rtl="1">
              <a:buFont typeface="+mj-lt"/>
              <a:buAutoNum type="arabicPeriod"/>
            </a:pPr>
            <a:r>
              <a:rPr lang="fa-IR" sz="1500" dirty="0">
                <a:cs typeface="B Nazanin" panose="00000400000000000000" pitchFamily="2" charset="-78"/>
              </a:rPr>
              <a:t>اگر علائم کم آبی هنوز وجود دارد مایع درمانی تزریقی دوباره تکرار شود.</a:t>
            </a:r>
          </a:p>
          <a:p>
            <a:pPr marL="257175" indent="-257175" algn="r" rtl="1">
              <a:buFont typeface="+mj-lt"/>
              <a:buAutoNum type="arabicPeriod"/>
            </a:pPr>
            <a:r>
              <a:rPr lang="fa-IR" sz="1500" dirty="0">
                <a:cs typeface="B Nazanin" panose="00000400000000000000" pitchFamily="2" charset="-78"/>
              </a:rPr>
              <a:t>اگر درحال بهبودی است و علائم کم آبی نسبی را نشان می دهد، درمان تزریقی متوقف وبرای مدت 4 ساعت  به او سرم خوراکی داده شود.</a:t>
            </a:r>
          </a:p>
          <a:p>
            <a:pPr marL="257175" indent="-257175" algn="r" rtl="1">
              <a:buFont typeface="+mj-lt"/>
              <a:buAutoNum type="arabicPeriod"/>
            </a:pPr>
            <a:r>
              <a:rPr lang="fa-IR" sz="1500" dirty="0">
                <a:cs typeface="B Nazanin" panose="00000400000000000000" pitchFamily="2" charset="-78"/>
              </a:rPr>
              <a:t>اگر در معاینه هیچ گونه علائم کم آبی نداشت مایع درمان تزریقی را قطع و به مادر برای ادامه مایع درمانی در منزل آموزش دهید.</a:t>
            </a:r>
          </a:p>
          <a:p>
            <a:pPr marL="0" indent="0" algn="r" rtl="1">
              <a:buNone/>
            </a:pPr>
            <a:endParaRPr lang="fa-IR" sz="1500" dirty="0">
              <a:cs typeface="B Nazanin" panose="00000400000000000000" pitchFamily="2" charset="-78"/>
            </a:endParaRPr>
          </a:p>
        </p:txBody>
      </p:sp>
      <p:graphicFrame>
        <p:nvGraphicFramePr>
          <p:cNvPr id="4" name="Table 3"/>
          <p:cNvGraphicFramePr>
            <a:graphicFrameLocks noGrp="1"/>
          </p:cNvGraphicFramePr>
          <p:nvPr/>
        </p:nvGraphicFramePr>
        <p:xfrm>
          <a:off x="1130122" y="3662516"/>
          <a:ext cx="7413780" cy="845820"/>
        </p:xfrm>
        <a:graphic>
          <a:graphicData uri="http://schemas.openxmlformats.org/drawingml/2006/table">
            <a:tbl>
              <a:tblPr firstRow="1" bandRow="1">
                <a:tableStyleId>{5C22544A-7EE6-4342-B048-85BDC9FD1C3A}</a:tableStyleId>
              </a:tblPr>
              <a:tblGrid>
                <a:gridCol w="2471260">
                  <a:extLst>
                    <a:ext uri="{9D8B030D-6E8A-4147-A177-3AD203B41FA5}">
                      <a16:colId xmlns:a16="http://schemas.microsoft.com/office/drawing/2014/main" val="20000"/>
                    </a:ext>
                  </a:extLst>
                </a:gridCol>
                <a:gridCol w="2471260">
                  <a:extLst>
                    <a:ext uri="{9D8B030D-6E8A-4147-A177-3AD203B41FA5}">
                      <a16:colId xmlns:a16="http://schemas.microsoft.com/office/drawing/2014/main" val="20001"/>
                    </a:ext>
                  </a:extLst>
                </a:gridCol>
                <a:gridCol w="2471260">
                  <a:extLst>
                    <a:ext uri="{9D8B030D-6E8A-4147-A177-3AD203B41FA5}">
                      <a16:colId xmlns:a16="http://schemas.microsoft.com/office/drawing/2014/main" val="20002"/>
                    </a:ext>
                  </a:extLst>
                </a:gridCol>
              </a:tblGrid>
              <a:tr h="278130">
                <a:tc>
                  <a:txBody>
                    <a:bodyPr/>
                    <a:lstStyle/>
                    <a:p>
                      <a:pPr algn="r" rtl="1"/>
                      <a:r>
                        <a:rPr lang="fa-IR" sz="1400" dirty="0">
                          <a:cs typeface="B Nazanin" panose="00000400000000000000" pitchFamily="2" charset="-78"/>
                        </a:rPr>
                        <a:t>بعدا 70 میلی</a:t>
                      </a:r>
                      <a:r>
                        <a:rPr lang="fa-IR" sz="1400" baseline="0" dirty="0">
                          <a:cs typeface="B Nazanin" panose="00000400000000000000" pitchFamily="2" charset="-78"/>
                        </a:rPr>
                        <a:t> لیتر به ازای هر 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ابتدا 30 میلی لیتر به ازای هر کیلو</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سن</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0"/>
                  </a:ext>
                </a:extLst>
              </a:tr>
              <a:tr h="278130">
                <a:tc>
                  <a:txBody>
                    <a:bodyPr/>
                    <a:lstStyle/>
                    <a:p>
                      <a:pPr algn="r" rtl="1"/>
                      <a:r>
                        <a:rPr lang="fa-IR" sz="1400" dirty="0">
                          <a:cs typeface="B Nazanin" panose="00000400000000000000" pitchFamily="2" charset="-78"/>
                        </a:rPr>
                        <a:t>5 ساعت</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1 ساعت</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کمتر از 12 ماه</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1"/>
                  </a:ext>
                </a:extLst>
              </a:tr>
              <a:tr h="278130">
                <a:tc>
                  <a:txBody>
                    <a:bodyPr/>
                    <a:lstStyle/>
                    <a:p>
                      <a:pPr algn="r" rtl="1"/>
                      <a:r>
                        <a:rPr lang="fa-IR" sz="1400" dirty="0">
                          <a:cs typeface="B Nazanin" panose="00000400000000000000" pitchFamily="2" charset="-78"/>
                        </a:rPr>
                        <a:t>2.5 ساعت</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30 دقیقه</a:t>
                      </a:r>
                      <a:endParaRPr lang="en-US" sz="1400" dirty="0">
                        <a:cs typeface="B Nazanin" panose="00000400000000000000" pitchFamily="2" charset="-78"/>
                      </a:endParaRPr>
                    </a:p>
                  </a:txBody>
                  <a:tcPr marL="68580" marR="68580" marT="34290" marB="34290"/>
                </a:tc>
                <a:tc>
                  <a:txBody>
                    <a:bodyPr/>
                    <a:lstStyle/>
                    <a:p>
                      <a:pPr algn="r" rtl="1"/>
                      <a:r>
                        <a:rPr lang="fa-IR" sz="1400" dirty="0">
                          <a:cs typeface="B Nazanin" panose="00000400000000000000" pitchFamily="2" charset="-78"/>
                        </a:rPr>
                        <a:t>بزرگتر</a:t>
                      </a:r>
                      <a:endParaRPr lang="en-US" sz="1400" dirty="0">
                        <a:cs typeface="B Nazanin" panose="00000400000000000000" pitchFamily="2" charset="-78"/>
                      </a:endParaRPr>
                    </a:p>
                  </a:txBody>
                  <a:tcPr marL="68580" marR="68580" marT="34290" marB="3429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58133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sepid\Pictures\2252u;.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74638"/>
            <a:ext cx="8305800" cy="643096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2400" dirty="0">
                <a:solidFill>
                  <a:schemeClr val="accent1">
                    <a:lumMod val="60000"/>
                    <a:lumOff val="40000"/>
                  </a:schemeClr>
                </a:solidFill>
                <a:cs typeface="B Nazanin" pitchFamily="2" charset="-78"/>
              </a:rPr>
              <a:t>در صورت اسهال با رژیم غذایی انترال</a:t>
            </a:r>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Ø"/>
            </a:pPr>
            <a:r>
              <a:rPr lang="fa-IR" sz="2000" dirty="0">
                <a:cs typeface="B Zar" panose="00000400000000000000" pitchFamily="2" charset="-78"/>
              </a:rPr>
              <a:t>داروهایی را که سبب اسهال می شوند را قطع کنید</a:t>
            </a:r>
          </a:p>
          <a:p>
            <a:pPr algn="r" rtl="1">
              <a:buFont typeface="Wingdings" panose="05000000000000000000" pitchFamily="2" charset="2"/>
              <a:buChar char="Ø"/>
            </a:pPr>
            <a:r>
              <a:rPr lang="fa-IR" sz="2000" dirty="0">
                <a:cs typeface="B Zar" panose="00000400000000000000" pitchFamily="2" charset="-78"/>
              </a:rPr>
              <a:t>کاهش سرعت دریافت</a:t>
            </a:r>
          </a:p>
          <a:p>
            <a:pPr algn="r" rtl="1">
              <a:buFont typeface="Wingdings" panose="05000000000000000000" pitchFamily="2" charset="2"/>
              <a:buChar char="Ø"/>
            </a:pPr>
            <a:r>
              <a:rPr lang="fa-IR" sz="2000" dirty="0">
                <a:cs typeface="B Zar" panose="00000400000000000000" pitchFamily="2" charset="-78"/>
              </a:rPr>
              <a:t>استفاده از فیبرهای محلول در تغذیه انترال</a:t>
            </a:r>
          </a:p>
          <a:p>
            <a:pPr algn="r" rtl="1">
              <a:buFont typeface="Wingdings" panose="05000000000000000000" pitchFamily="2" charset="2"/>
              <a:buChar char="Ø"/>
            </a:pPr>
            <a:r>
              <a:rPr lang="fa-IR" sz="2000" dirty="0">
                <a:cs typeface="B Zar" panose="00000400000000000000" pitchFamily="2" charset="-78"/>
              </a:rPr>
              <a:t>اگر به سوجذب شک دارید از فرمولای مونومریک استفاده کنید</a:t>
            </a:r>
          </a:p>
          <a:p>
            <a:pPr algn="r" rtl="1">
              <a:buFont typeface="Wingdings" panose="05000000000000000000" pitchFamily="2" charset="2"/>
              <a:buChar char="Ø"/>
            </a:pPr>
            <a:r>
              <a:rPr lang="fa-IR" sz="2000" dirty="0">
                <a:cs typeface="B Zar" panose="00000400000000000000" pitchFamily="2" charset="-78"/>
              </a:rPr>
              <a:t>اگر ادامه یافت به تغذیه پرنتال منتقل کنید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pPr algn="ctr"/>
            <a:r>
              <a:rPr lang="fa-IR" sz="3200" dirty="0">
                <a:solidFill>
                  <a:schemeClr val="accent1">
                    <a:lumMod val="60000"/>
                    <a:lumOff val="40000"/>
                  </a:schemeClr>
                </a:solidFill>
                <a:cs typeface="B Titr" pitchFamily="2" charset="-78"/>
              </a:rPr>
              <a:t>توصیه های تغذیه ای</a:t>
            </a:r>
            <a:endParaRPr lang="fa-IR" sz="3200" dirty="0">
              <a:solidFill>
                <a:schemeClr val="accent1">
                  <a:lumMod val="60000"/>
                  <a:lumOff val="40000"/>
                </a:schemeClr>
              </a:solidFill>
            </a:endParaRPr>
          </a:p>
        </p:txBody>
      </p:sp>
      <p:sp>
        <p:nvSpPr>
          <p:cNvPr id="3" name="Content Placeholder 2"/>
          <p:cNvSpPr>
            <a:spLocks noGrp="1"/>
          </p:cNvSpPr>
          <p:nvPr>
            <p:ph idx="1"/>
          </p:nvPr>
        </p:nvSpPr>
        <p:spPr>
          <a:xfrm>
            <a:off x="457200" y="1524000"/>
            <a:ext cx="8229600" cy="4525963"/>
          </a:xfrm>
        </p:spPr>
        <p:txBody>
          <a:bodyPr>
            <a:normAutofit/>
          </a:bodyPr>
          <a:lstStyle/>
          <a:p>
            <a:pPr algn="just" rtl="1">
              <a:lnSpc>
                <a:spcPct val="150000"/>
              </a:lnSpc>
              <a:spcBef>
                <a:spcPts val="0"/>
              </a:spcBef>
              <a:buFont typeface="Wingdings" pitchFamily="2" charset="2"/>
              <a:buChar char="ü"/>
            </a:pPr>
            <a:r>
              <a:rPr lang="fa-IR" sz="2400" dirty="0">
                <a:cs typeface="B Zar" panose="00000400000000000000" pitchFamily="2" charset="-78"/>
              </a:rPr>
              <a:t>در اغلب انواع اسهال ها درمان در ابتدا باید بر جلوگیری از کاهش مایعات بدن (دهیدراتاسیون) و مواد معدنی مورد نیاز (الکترولیت ها) تمرکز داشته باشد، بنابراین در رژیم اسهال باید مقادیر زیادی آب مصرف شود.</a:t>
            </a:r>
          </a:p>
          <a:p>
            <a:pPr algn="just" rtl="1">
              <a:lnSpc>
                <a:spcPct val="150000"/>
              </a:lnSpc>
              <a:spcBef>
                <a:spcPts val="0"/>
              </a:spcBef>
              <a:buFont typeface="Wingdings" pitchFamily="2" charset="2"/>
              <a:buChar char="ü"/>
            </a:pPr>
            <a:r>
              <a:rPr lang="fa-IR" sz="2400" dirty="0">
                <a:cs typeface="B Zar" panose="00000400000000000000" pitchFamily="2" charset="-78"/>
              </a:rPr>
              <a:t>آبگوشت و سوپ های حاوی سدیم، آبمیوه ها، آب معدنی، میوه های نرم یا سبزیجات حاوی پتاسیم نیز می توانند در تامین الکترولیت های از دست رفته موثر بوده و کمبودهای تغذیه ای را تا زمانیکه اسهال متوقف شود جبران کنند.</a:t>
            </a:r>
          </a:p>
          <a:p>
            <a:pPr algn="just" rtl="1">
              <a:lnSpc>
                <a:spcPct val="150000"/>
              </a:lnSpc>
              <a:spcBef>
                <a:spcPts val="0"/>
              </a:spcBef>
              <a:buFont typeface="Wingdings" pitchFamily="2" charset="2"/>
              <a:buChar char="ü"/>
            </a:pPr>
            <a:r>
              <a:rPr lang="fa-IR" sz="2400" dirty="0">
                <a:cs typeface="B Zar" panose="00000400000000000000" pitchFamily="2" charset="-78"/>
              </a:rPr>
              <a:t>نوشابه ها، آبمیوه های رقیق نشده و غلات شیرین شده باید محدود شوند.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Autofit/>
          </a:bodyPr>
          <a:lstStyle/>
          <a:p>
            <a:pPr algn="just" rtl="1">
              <a:lnSpc>
                <a:spcPct val="200000"/>
              </a:lnSpc>
              <a:spcBef>
                <a:spcPts val="0"/>
              </a:spcBef>
              <a:buFont typeface="Wingdings" pitchFamily="2" charset="2"/>
              <a:buChar char="ü"/>
            </a:pPr>
            <a:r>
              <a:rPr lang="fa-IR" sz="2400" dirty="0">
                <a:cs typeface="B Mitra" pitchFamily="2" charset="-78"/>
              </a:rPr>
              <a:t>غذاهای سرخ شده و چرب نیز نباید مصرف شوند، چون تخلیه معده را کند میکنند.</a:t>
            </a:r>
          </a:p>
          <a:p>
            <a:pPr algn="just" rtl="1">
              <a:lnSpc>
                <a:spcPct val="200000"/>
              </a:lnSpc>
              <a:spcBef>
                <a:spcPts val="0"/>
              </a:spcBef>
              <a:buFont typeface="Wingdings" pitchFamily="2" charset="2"/>
              <a:buChar char="ü"/>
            </a:pPr>
            <a:r>
              <a:rPr lang="fa-IR" sz="2400" dirty="0">
                <a:cs typeface="B Mitra" pitchFamily="2" charset="-78"/>
              </a:rPr>
              <a:t>نوشابه های کربناته نیز می توانند بر انقباضات روده ای تاثیر بگذارند و اسهال را تشدید کنند.</a:t>
            </a:r>
          </a:p>
          <a:p>
            <a:pPr algn="just" rtl="1">
              <a:lnSpc>
                <a:spcPct val="200000"/>
              </a:lnSpc>
              <a:spcBef>
                <a:spcPts val="0"/>
              </a:spcBef>
              <a:buFont typeface="Wingdings" pitchFamily="2" charset="2"/>
              <a:buChar char="ü"/>
            </a:pPr>
            <a:r>
              <a:rPr lang="fa-IR" sz="2400" dirty="0">
                <a:cs typeface="B Mitra" pitchFamily="2" charset="-78"/>
              </a:rPr>
              <a:t>در اسهال ناشی از عدم تحمل لاکتوز اجتناب از مصرف محصولات لبنی ضروری است.</a:t>
            </a:r>
          </a:p>
          <a:p>
            <a:pPr algn="just" rtl="1">
              <a:lnSpc>
                <a:spcPct val="200000"/>
              </a:lnSpc>
              <a:spcBef>
                <a:spcPts val="0"/>
              </a:spcBef>
              <a:buFont typeface="Wingdings" pitchFamily="2" charset="2"/>
              <a:buChar char="ü"/>
            </a:pPr>
            <a:r>
              <a:rPr lang="fa-IR" sz="2400" dirty="0">
                <a:cs typeface="B Mitra" pitchFamily="2" charset="-78"/>
              </a:rPr>
              <a:t>غذاهای توصیه شده عبارتند از : غلات صبحانه (برنج، گندم و جو)، ماست، موز، برنج ساده و نان برشته به همراه سیب زمینی آب پز، کراکرها، هویج پخته شده و مرغ آب پز بدون پوست و چربی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610600" cy="4754563"/>
          </a:xfrm>
        </p:spPr>
        <p:txBody>
          <a:bodyPr>
            <a:normAutofit lnSpcReduction="10000"/>
          </a:bodyPr>
          <a:lstStyle/>
          <a:p>
            <a:pPr algn="just" rtl="1">
              <a:lnSpc>
                <a:spcPct val="150000"/>
              </a:lnSpc>
              <a:spcBef>
                <a:spcPts val="0"/>
              </a:spcBef>
              <a:buFont typeface="Wingdings" pitchFamily="2" charset="2"/>
              <a:buChar char="ü"/>
            </a:pPr>
            <a:r>
              <a:rPr lang="fa-IR" sz="2400" dirty="0">
                <a:cs typeface="B Zar" panose="00000400000000000000" pitchFamily="2" charset="-78"/>
              </a:rPr>
              <a:t>بعضی مواد غذایی مثل موز که حاوی پتاسیم بوده و برای کنترل تعادل مایعات بدن مورد نیاز است، برای درمان اسهال مفید هستند.</a:t>
            </a:r>
          </a:p>
          <a:p>
            <a:pPr algn="just" rtl="1">
              <a:lnSpc>
                <a:spcPct val="150000"/>
              </a:lnSpc>
              <a:spcBef>
                <a:spcPts val="0"/>
              </a:spcBef>
              <a:buFont typeface="Wingdings" pitchFamily="2" charset="2"/>
              <a:buChar char="ü"/>
            </a:pPr>
            <a:r>
              <a:rPr lang="fa-IR" sz="2400" dirty="0">
                <a:cs typeface="B Zar" panose="00000400000000000000" pitchFamily="2" charset="-78"/>
              </a:rPr>
              <a:t> از طرف دیگر برنج و نان برشته حاوی کربوهیدرات های کم فیبر هستند که باعث تحریک دستگاه گوارش نمی شوند.</a:t>
            </a:r>
          </a:p>
          <a:p>
            <a:pPr algn="just" rtl="1">
              <a:lnSpc>
                <a:spcPct val="150000"/>
              </a:lnSpc>
              <a:spcBef>
                <a:spcPts val="0"/>
              </a:spcBef>
              <a:buFont typeface="Wingdings" pitchFamily="2" charset="2"/>
              <a:buChar char="ü"/>
            </a:pPr>
            <a:r>
              <a:rPr lang="fa-IR" sz="2400" dirty="0">
                <a:cs typeface="B Zar" panose="00000400000000000000" pitchFamily="2" charset="-78"/>
              </a:rPr>
              <a:t> استفاده از ماست پروبیوتیک که بازسازی فلور دستگاه گوارش کمک میکند.</a:t>
            </a:r>
          </a:p>
          <a:p>
            <a:pPr algn="just" rtl="1">
              <a:lnSpc>
                <a:spcPct val="150000"/>
              </a:lnSpc>
              <a:spcBef>
                <a:spcPts val="0"/>
              </a:spcBef>
              <a:buFont typeface="Wingdings" pitchFamily="2" charset="2"/>
              <a:buChar char="ü"/>
            </a:pPr>
            <a:r>
              <a:rPr lang="fa-IR" sz="2400" dirty="0">
                <a:cs typeface="B Zar" panose="00000400000000000000" pitchFamily="2" charset="-78"/>
              </a:rPr>
              <a:t>پکتین و فیبرهای محلول در آب به کنترل اسهال کمک میکنند. </a:t>
            </a:r>
          </a:p>
          <a:p>
            <a:pPr algn="just" rtl="1">
              <a:lnSpc>
                <a:spcPct val="150000"/>
              </a:lnSpc>
              <a:spcBef>
                <a:spcPts val="0"/>
              </a:spcBef>
              <a:buFont typeface="Wingdings" pitchFamily="2" charset="2"/>
              <a:buChar char="ü"/>
            </a:pPr>
            <a:r>
              <a:rPr lang="fa-IR" sz="2400" dirty="0">
                <a:cs typeface="B Zar" panose="00000400000000000000" pitchFamily="2" charset="-78"/>
              </a:rPr>
              <a:t>در آغاز برای شروع تغذیه از نشاسته استفاده شود و به دنبال آن غذاهای پروتئینی تجویز گردد.</a:t>
            </a:r>
          </a:p>
          <a:p>
            <a:pPr algn="just" rtl="1">
              <a:lnSpc>
                <a:spcPct val="150000"/>
              </a:lnSpc>
              <a:spcBef>
                <a:spcPts val="0"/>
              </a:spcBef>
              <a:buFont typeface="Wingdings" pitchFamily="2" charset="2"/>
              <a:buChar char="ü"/>
            </a:pPr>
            <a:r>
              <a:rPr lang="fa-IR" sz="2400" dirty="0">
                <a:cs typeface="B Zar" panose="00000400000000000000" pitchFamily="2" charset="-78"/>
              </a:rPr>
              <a:t>قندهای الکلی، لاکتوز، فروکتوز و مقادیر زیاد ساکارز اسهال اسمزی را تشدید میکنند.</a:t>
            </a:r>
            <a:endParaRPr lang="en-US" sz="2400" dirty="0">
              <a:cs typeface="B Zar" panose="00000400000000000000" pitchFamily="2" charset="-78"/>
            </a:endParaRPr>
          </a:p>
          <a:p>
            <a:pPr algn="just" rtl="1">
              <a:lnSpc>
                <a:spcPct val="150000"/>
              </a:lnSpc>
              <a:spcBef>
                <a:spcPts val="0"/>
              </a:spcBef>
              <a:buFont typeface="Wingdings" pitchFamily="2" charset="2"/>
              <a:buChar char="ü"/>
            </a:pPr>
            <a:endParaRPr lang="fa-IR" sz="2400" dirty="0">
              <a:cs typeface="B Zar" panose="00000400000000000000" pitchFamily="2" charset="-7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rtl="1">
              <a:lnSpc>
                <a:spcPct val="170000"/>
              </a:lnSpc>
              <a:spcBef>
                <a:spcPts val="0"/>
              </a:spcBef>
              <a:buFont typeface="Wingdings" panose="05000000000000000000" pitchFamily="2" charset="2"/>
              <a:buChar char="Ø"/>
            </a:pPr>
            <a:r>
              <a:rPr lang="fa-IR" sz="2400" i="1" dirty="0">
                <a:cs typeface="B Zar" panose="00000400000000000000" pitchFamily="2" charset="-78"/>
              </a:rPr>
              <a:t>    رژیم توصیه شده در چند روز اول پس از اسهال : </a:t>
            </a:r>
          </a:p>
          <a:p>
            <a:pPr algn="just" rtl="1">
              <a:lnSpc>
                <a:spcPct val="170000"/>
              </a:lnSpc>
              <a:spcBef>
                <a:spcPts val="0"/>
              </a:spcBef>
              <a:buFont typeface="Wingdings" panose="05000000000000000000" pitchFamily="2" charset="2"/>
              <a:buChar char="Ø"/>
            </a:pPr>
            <a:r>
              <a:rPr lang="fa-IR" sz="2400" dirty="0">
                <a:cs typeface="B Zar" panose="00000400000000000000" pitchFamily="2" charset="-78"/>
              </a:rPr>
              <a:t>شروع استفاده از غذاهای مخلوط و نرم 24 ساعت پس از اسهال</a:t>
            </a:r>
          </a:p>
          <a:p>
            <a:pPr algn="just" rtl="1">
              <a:lnSpc>
                <a:spcPct val="170000"/>
              </a:lnSpc>
              <a:spcBef>
                <a:spcPts val="0"/>
              </a:spcBef>
              <a:buFont typeface="Wingdings" panose="05000000000000000000" pitchFamily="2" charset="2"/>
              <a:buChar char="Ø"/>
            </a:pPr>
            <a:r>
              <a:rPr lang="fa-IR" sz="2400" dirty="0">
                <a:cs typeface="B Zar" panose="00000400000000000000" pitchFamily="2" charset="-78"/>
              </a:rPr>
              <a:t>اضافه کردن غذاهای دیگر برحسب تحمل بیمار</a:t>
            </a:r>
          </a:p>
          <a:p>
            <a:pPr algn="just" rtl="1">
              <a:lnSpc>
                <a:spcPct val="170000"/>
              </a:lnSpc>
              <a:spcBef>
                <a:spcPts val="0"/>
              </a:spcBef>
              <a:buFont typeface="Wingdings" panose="05000000000000000000" pitchFamily="2" charset="2"/>
              <a:buChar char="Ø"/>
            </a:pPr>
            <a:r>
              <a:rPr lang="fa-IR" sz="2400" dirty="0">
                <a:cs typeface="B Zar" panose="00000400000000000000" pitchFamily="2" charset="-78"/>
              </a:rPr>
              <a:t>پرهیز از مصرف غذا و نوشیدنی هایی که باعث ناراحتی های گوارشی، دلپیچه و ایجاد گاز می شوند: غذاهای ادویه دار، غذاهای سرخ شده و چرب، آبمیوه های اسیدی (پرتقال و گریپ فورت)، کافئین، شکلات، نوشیدنی های کربناته و کولادار، الکل، برخی سبزیجات ( کلم، بروکلی، گل کلم، ذرت، پیاز)</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517525"/>
            <a:ext cx="8229600" cy="777875"/>
          </a:xfrm>
        </p:spPr>
        <p:txBody>
          <a:bodyPr>
            <a:normAutofit/>
          </a:bodyPr>
          <a:lstStyle/>
          <a:p>
            <a:pPr algn="ctr"/>
            <a:r>
              <a:rPr lang="fa-IR" sz="3200" dirty="0">
                <a:solidFill>
                  <a:schemeClr val="accent1">
                    <a:lumMod val="60000"/>
                    <a:lumOff val="40000"/>
                  </a:schemeClr>
                </a:solidFill>
                <a:cs typeface="B Titr" pitchFamily="2" charset="-78"/>
              </a:rPr>
              <a:t>اسهال استئاتوره</a:t>
            </a:r>
            <a:endParaRPr lang="en-US" sz="3200" dirty="0">
              <a:solidFill>
                <a:schemeClr val="accent1">
                  <a:lumMod val="60000"/>
                  <a:lumOff val="40000"/>
                </a:schemeClr>
              </a:solidFill>
              <a:cs typeface="B Titr" pitchFamily="2" charset="-78"/>
            </a:endParaRPr>
          </a:p>
        </p:txBody>
      </p:sp>
      <p:sp>
        <p:nvSpPr>
          <p:cNvPr id="36867" name="Rectangle 3"/>
          <p:cNvSpPr>
            <a:spLocks noGrp="1" noChangeArrowheads="1"/>
          </p:cNvSpPr>
          <p:nvPr>
            <p:ph type="body" idx="1"/>
          </p:nvPr>
        </p:nvSpPr>
        <p:spPr>
          <a:xfrm>
            <a:off x="611188" y="1524000"/>
            <a:ext cx="8075612" cy="5105400"/>
          </a:xfrm>
        </p:spPr>
        <p:txBody>
          <a:bodyPr>
            <a:normAutofit/>
          </a:bodyPr>
          <a:lstStyle/>
          <a:p>
            <a:pPr algn="just" rtl="1">
              <a:lnSpc>
                <a:spcPct val="200000"/>
              </a:lnSpc>
              <a:spcBef>
                <a:spcPts val="0"/>
              </a:spcBef>
              <a:buFont typeface="Wingdings" panose="05000000000000000000" pitchFamily="2" charset="2"/>
              <a:buChar char="Ø"/>
            </a:pPr>
            <a:r>
              <a:rPr lang="fa-IR" sz="2400" dirty="0">
                <a:cs typeface="B Mitra" pitchFamily="2" charset="-78"/>
              </a:rPr>
              <a:t>میزان پروتئین و کربوهیدرات باید افزایش یابد. </a:t>
            </a:r>
          </a:p>
          <a:p>
            <a:pPr algn="just" rtl="1">
              <a:lnSpc>
                <a:spcPct val="200000"/>
              </a:lnSpc>
              <a:spcBef>
                <a:spcPts val="0"/>
              </a:spcBef>
              <a:buFont typeface="Wingdings" panose="05000000000000000000" pitchFamily="2" charset="2"/>
              <a:buChar char="Ø"/>
            </a:pPr>
            <a:r>
              <a:rPr lang="fa-IR" sz="2400" dirty="0">
                <a:cs typeface="B Mitra" pitchFamily="2" charset="-78"/>
              </a:rPr>
              <a:t>مقدار چربی با توجه به نیاز و تحمل بیمار افزوده شود. </a:t>
            </a:r>
          </a:p>
          <a:p>
            <a:pPr algn="just" rtl="1">
              <a:lnSpc>
                <a:spcPct val="200000"/>
              </a:lnSpc>
              <a:spcBef>
                <a:spcPts val="0"/>
              </a:spcBef>
              <a:buFont typeface="Wingdings" panose="05000000000000000000" pitchFamily="2" charset="2"/>
              <a:buChar char="Ø"/>
            </a:pPr>
            <a:r>
              <a:rPr lang="fa-IR" sz="2400" dirty="0">
                <a:cs typeface="B Mitra" pitchFamily="2" charset="-78"/>
              </a:rPr>
              <a:t>استفاده از روی، کلسیم، منیزیم و آهن به صورت مکمل برای کمبود ویتامین و مینرال</a:t>
            </a:r>
          </a:p>
          <a:p>
            <a:pPr algn="just" rtl="1">
              <a:lnSpc>
                <a:spcPct val="200000"/>
              </a:lnSpc>
              <a:spcBef>
                <a:spcPts val="0"/>
              </a:spcBef>
              <a:buFont typeface="Wingdings" panose="05000000000000000000" pitchFamily="2" charset="2"/>
              <a:buChar char="Ø"/>
            </a:pPr>
            <a:r>
              <a:rPr lang="fa-IR" sz="2400" dirty="0">
                <a:cs typeface="B Mitra" pitchFamily="2" charset="-78"/>
              </a:rPr>
              <a:t>کمبود انرژی با افزودن تری گلیسیریدهای کوتاه و متوسط زنجیر جبران میشود.</a:t>
            </a:r>
            <a:endParaRPr lang="en-US" sz="2400" dirty="0">
              <a:cs typeface="B Mitra" pitchFamily="2" charset="-7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0837"/>
            <a:ext cx="8229600" cy="5668963"/>
          </a:xfrm>
        </p:spPr>
        <p:txBody>
          <a:bodyPr>
            <a:normAutofit/>
          </a:bodyPr>
          <a:lstStyle/>
          <a:p>
            <a:pPr algn="just" rtl="1">
              <a:lnSpc>
                <a:spcPct val="150000"/>
              </a:lnSpc>
              <a:spcBef>
                <a:spcPts val="0"/>
              </a:spcBef>
              <a:buFont typeface="Wingdings" panose="05000000000000000000" pitchFamily="2" charset="2"/>
              <a:buChar char="Ø"/>
            </a:pPr>
            <a:r>
              <a:rPr lang="fa-IR" b="1" i="1" dirty="0">
                <a:solidFill>
                  <a:srgbClr val="FF0000"/>
                </a:solidFill>
                <a:cs typeface="B Mitra" pitchFamily="2" charset="-78"/>
              </a:rPr>
              <a:t>    در کودکان و نوزادان :</a:t>
            </a:r>
          </a:p>
          <a:p>
            <a:pPr algn="just" rtl="1">
              <a:lnSpc>
                <a:spcPct val="150000"/>
              </a:lnSpc>
              <a:spcBef>
                <a:spcPts val="0"/>
              </a:spcBef>
              <a:buFont typeface="Wingdings" panose="05000000000000000000" pitchFamily="2" charset="2"/>
              <a:buChar char="Ø"/>
            </a:pPr>
            <a:r>
              <a:rPr lang="fa-IR" sz="2800" dirty="0">
                <a:cs typeface="B Mitra" pitchFamily="2" charset="-78"/>
              </a:rPr>
              <a:t>خطر دهیدراتاسیون بیشتر است و باید به طور مرتب از محلول های خوراکی رهیدراتاسیون </a:t>
            </a:r>
            <a:r>
              <a:rPr lang="fa-IR" sz="2400" dirty="0">
                <a:latin typeface="Times New Roman" pitchFamily="18" charset="0"/>
                <a:cs typeface="Times New Roman" pitchFamily="18" charset="0"/>
              </a:rPr>
              <a:t>(</a:t>
            </a:r>
            <a:r>
              <a:rPr lang="en-US" sz="2400" dirty="0">
                <a:latin typeface="Times New Roman" pitchFamily="18" charset="0"/>
                <a:cs typeface="Times New Roman" pitchFamily="18" charset="0"/>
              </a:rPr>
              <a:t>ORS</a:t>
            </a:r>
            <a:r>
              <a:rPr lang="fa-IR" sz="2400" dirty="0">
                <a:latin typeface="Times New Roman" pitchFamily="18" charset="0"/>
                <a:cs typeface="Times New Roman" pitchFamily="18" charset="0"/>
              </a:rPr>
              <a:t>) </a:t>
            </a:r>
            <a:r>
              <a:rPr lang="fa-IR" sz="2800" dirty="0">
                <a:cs typeface="B Mitra" pitchFamily="2" charset="-78"/>
              </a:rPr>
              <a:t>استفاده شود.</a:t>
            </a:r>
          </a:p>
          <a:p>
            <a:pPr algn="r" rtl="1">
              <a:lnSpc>
                <a:spcPct val="150000"/>
              </a:lnSpc>
              <a:spcBef>
                <a:spcPts val="0"/>
              </a:spcBef>
              <a:buFont typeface="Wingdings" panose="05000000000000000000" pitchFamily="2" charset="2"/>
              <a:buChar char="Ø"/>
            </a:pPr>
            <a:r>
              <a:rPr lang="fa-IR" sz="2800" dirty="0">
                <a:cs typeface="B Mitra" pitchFamily="2" charset="-78"/>
              </a:rPr>
              <a:t>افزودن مواد قندی برای شیرین کردن مایعات وضعیت اسهال را بدتر می کند. </a:t>
            </a:r>
          </a:p>
          <a:p>
            <a:pPr algn="r" rtl="1">
              <a:lnSpc>
                <a:spcPct val="150000"/>
              </a:lnSpc>
              <a:spcBef>
                <a:spcPts val="0"/>
              </a:spcBef>
              <a:buFont typeface="Wingdings" panose="05000000000000000000" pitchFamily="2" charset="2"/>
              <a:buChar char="Ø"/>
            </a:pPr>
            <a:r>
              <a:rPr lang="fa-IR" sz="2800" dirty="0">
                <a:cs typeface="B Mitra" pitchFamily="2" charset="-78"/>
              </a:rPr>
              <a:t>تجویز فولات در هنگام اسهال حاد مفید است.</a:t>
            </a:r>
          </a:p>
          <a:p>
            <a:pPr algn="r" rtl="1">
              <a:lnSpc>
                <a:spcPct val="150000"/>
              </a:lnSpc>
              <a:spcBef>
                <a:spcPts val="0"/>
              </a:spcBef>
              <a:buFont typeface="Wingdings" panose="05000000000000000000" pitchFamily="2" charset="2"/>
              <a:buChar char="Ø"/>
            </a:pPr>
            <a:r>
              <a:rPr lang="fa-IR" sz="2800" dirty="0">
                <a:cs typeface="B Mitra" pitchFamily="2" charset="-78"/>
              </a:rPr>
              <a:t>در اسهال های شدید و مقاوم به درمان گاها </a:t>
            </a:r>
          </a:p>
          <a:p>
            <a:pPr algn="r" rtl="1">
              <a:lnSpc>
                <a:spcPct val="150000"/>
              </a:lnSpc>
              <a:spcBef>
                <a:spcPts val="0"/>
              </a:spcBef>
              <a:buFont typeface="Wingdings" panose="05000000000000000000" pitchFamily="2" charset="2"/>
              <a:buChar char="Ø"/>
            </a:pPr>
            <a:r>
              <a:rPr lang="fa-IR" sz="2800" dirty="0">
                <a:cs typeface="B Mitra" pitchFamily="2" charset="-78"/>
              </a:rPr>
              <a:t>  تغذیه وریدی ضروری می شود.</a:t>
            </a:r>
          </a:p>
        </p:txBody>
      </p:sp>
      <p:pic>
        <p:nvPicPr>
          <p:cNvPr id="4" name="Picture 2" descr="diarrhea"/>
          <p:cNvPicPr>
            <a:picLocks noChangeAspect="1" noChangeArrowheads="1"/>
          </p:cNvPicPr>
          <p:nvPr/>
        </p:nvPicPr>
        <p:blipFill>
          <a:blip r:embed="rId2" cstate="print"/>
          <a:srcRect/>
          <a:stretch>
            <a:fillRect/>
          </a:stretch>
        </p:blipFill>
        <p:spPr bwMode="auto">
          <a:xfrm>
            <a:off x="0" y="3352800"/>
            <a:ext cx="3200400" cy="35052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AE21C-7AB9-4793-97E4-A59D8CF82FA2}"/>
              </a:ext>
            </a:extLst>
          </p:cNvPr>
          <p:cNvSpPr>
            <a:spLocks noGrp="1"/>
          </p:cNvSpPr>
          <p:nvPr>
            <p:ph type="title"/>
          </p:nvPr>
        </p:nvSpPr>
        <p:spPr>
          <a:xfrm>
            <a:off x="1942415" y="381000"/>
            <a:ext cx="6210985" cy="1524000"/>
          </a:xfrm>
        </p:spPr>
        <p:txBody>
          <a:bodyPr>
            <a:normAutofit fontScale="90000"/>
          </a:bodyPr>
          <a:lstStyle/>
          <a:p>
            <a:pPr algn="ctr"/>
            <a:br>
              <a:rPr lang="en-US" sz="4800" b="1" dirty="0">
                <a:solidFill>
                  <a:schemeClr val="accent1">
                    <a:lumMod val="60000"/>
                    <a:lumOff val="40000"/>
                  </a:schemeClr>
                </a:solidFill>
              </a:rPr>
            </a:br>
            <a:r>
              <a:rPr lang="fa-IR" sz="4800" b="1" dirty="0">
                <a:solidFill>
                  <a:schemeClr val="accent1">
                    <a:lumMod val="60000"/>
                    <a:lumOff val="40000"/>
                  </a:schemeClr>
                </a:solidFill>
              </a:rPr>
              <a:t>یبوست</a:t>
            </a:r>
            <a:r>
              <a:rPr lang="fa-IR" sz="4800" b="1" dirty="0">
                <a:solidFill>
                  <a:schemeClr val="tx1"/>
                </a:solidFill>
              </a:rPr>
              <a:t> </a:t>
            </a:r>
            <a:endParaRPr lang="en-US" sz="4800" b="1"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8D0E434B-33A4-44AD-9B06-07C662BC822D}"/>
              </a:ext>
            </a:extLst>
          </p:cNvPr>
          <p:cNvSpPr>
            <a:spLocks noGrp="1"/>
          </p:cNvSpPr>
          <p:nvPr>
            <p:ph type="body" idx="1"/>
          </p:nvPr>
        </p:nvSpPr>
        <p:spPr>
          <a:xfrm>
            <a:off x="1942415" y="2362200"/>
            <a:ext cx="6668185" cy="4114800"/>
          </a:xfrm>
        </p:spPr>
        <p:txBody>
          <a:bodyPr>
            <a:noAutofit/>
          </a:bodyPr>
          <a:lstStyle/>
          <a:p>
            <a:pPr algn="r" rtl="1"/>
            <a:endParaRPr lang="fa-IR" sz="2000" dirty="0"/>
          </a:p>
          <a:p>
            <a:pPr algn="r" rtl="1">
              <a:buFont typeface="Wingdings" panose="05000000000000000000" pitchFamily="2" charset="2"/>
              <a:buChar char="Ø"/>
            </a:pPr>
            <a:r>
              <a:rPr lang="fa-IR" sz="2000" dirty="0"/>
              <a:t>یبوست یا </a:t>
            </a:r>
            <a:r>
              <a:rPr lang="en-US" sz="2000" dirty="0"/>
              <a:t>Constipation </a:t>
            </a:r>
            <a:r>
              <a:rPr lang="fa-IR" sz="2000" dirty="0"/>
              <a:t>به دلیل کاهش حرکات روده بوده که با مدفوع سفت و</a:t>
            </a:r>
            <a:r>
              <a:rPr lang="en-US" sz="2000" dirty="0"/>
              <a:t> </a:t>
            </a:r>
            <a:r>
              <a:rPr lang="fa-IR" sz="2000" dirty="0"/>
              <a:t>خشک است</a:t>
            </a:r>
          </a:p>
          <a:p>
            <a:pPr algn="r" rtl="1">
              <a:buFont typeface="Wingdings" panose="05000000000000000000" pitchFamily="2" charset="2"/>
              <a:buChar char="Ø"/>
            </a:pPr>
            <a:r>
              <a:rPr lang="fa-IR" sz="2000" dirty="0"/>
              <a:t>ممکن است درد شکم نفخ داشته باشد</a:t>
            </a:r>
          </a:p>
          <a:p>
            <a:pPr algn="r" rtl="1">
              <a:buFont typeface="Wingdings" panose="05000000000000000000" pitchFamily="2" charset="2"/>
              <a:buChar char="Ø"/>
            </a:pPr>
            <a:r>
              <a:rPr lang="fa-IR" sz="2000" dirty="0"/>
              <a:t>به صورت طبیعی در بالغین بین روزانه سه بار تا هفته ای </a:t>
            </a:r>
          </a:p>
          <a:p>
            <a:pPr algn="r" rtl="1">
              <a:buFont typeface="Wingdings" panose="05000000000000000000" pitchFamily="2" charset="2"/>
              <a:buChar char="Ø"/>
            </a:pPr>
            <a:r>
              <a:rPr lang="fa-IR" sz="2000" dirty="0"/>
              <a:t>سه بار دفع باید صورت گیرد کودکان اغلب ۳ تا ۴ بار در روز  و نوجوانان معمولاً دو تا سه بار در روز دفع دارند.</a:t>
            </a:r>
          </a:p>
          <a:p>
            <a:pPr marL="0" indent="0" algn="r" rtl="1">
              <a:buNone/>
            </a:pPr>
            <a:endParaRPr lang="fa-IR" sz="2000" dirty="0"/>
          </a:p>
        </p:txBody>
      </p:sp>
    </p:spTree>
    <p:extLst>
      <p:ext uri="{BB962C8B-B14F-4D97-AF65-F5344CB8AC3E}">
        <p14:creationId xmlns:p14="http://schemas.microsoft.com/office/powerpoint/2010/main" val="4127507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7FA4A-56B5-464B-8960-6A4F128CC317}"/>
              </a:ext>
            </a:extLst>
          </p:cNvPr>
          <p:cNvSpPr>
            <a:spLocks noGrp="1"/>
          </p:cNvSpPr>
          <p:nvPr>
            <p:ph type="title"/>
          </p:nvPr>
        </p:nvSpPr>
        <p:spPr>
          <a:xfrm>
            <a:off x="1945201" y="624110"/>
            <a:ext cx="6436799" cy="747490"/>
          </a:xfrm>
        </p:spPr>
        <p:txBody>
          <a:bodyPr>
            <a:normAutofit/>
          </a:bodyPr>
          <a:lstStyle/>
          <a:p>
            <a:pPr algn="ctr"/>
            <a:r>
              <a:rPr lang="fa-IR" sz="4000" dirty="0">
                <a:solidFill>
                  <a:schemeClr val="accent1">
                    <a:lumMod val="60000"/>
                    <a:lumOff val="40000"/>
                  </a:schemeClr>
                </a:solidFill>
              </a:rPr>
              <a:t>علل یبوست </a:t>
            </a:r>
            <a:endParaRPr lang="en-US" sz="4000"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DE70C688-38DE-4027-868E-C8C8A807C5C5}"/>
              </a:ext>
            </a:extLst>
          </p:cNvPr>
          <p:cNvSpPr>
            <a:spLocks noGrp="1"/>
          </p:cNvSpPr>
          <p:nvPr>
            <p:ph idx="1"/>
          </p:nvPr>
        </p:nvSpPr>
        <p:spPr>
          <a:xfrm>
            <a:off x="1066800" y="1524000"/>
            <a:ext cx="7696200" cy="4527808"/>
          </a:xfrm>
        </p:spPr>
        <p:txBody>
          <a:bodyPr>
            <a:normAutofit fontScale="92500" lnSpcReduction="20000"/>
          </a:bodyPr>
          <a:lstStyle/>
          <a:p>
            <a:pPr algn="r" rtl="1">
              <a:buFont typeface="Wingdings" panose="05000000000000000000" pitchFamily="2" charset="2"/>
              <a:buChar char="Ø"/>
            </a:pPr>
            <a:r>
              <a:rPr lang="fa-IR" dirty="0"/>
              <a:t> </a:t>
            </a:r>
            <a:r>
              <a:rPr lang="fa-IR" dirty="0">
                <a:cs typeface="B Zar" panose="00000400000000000000" pitchFamily="2" charset="-78"/>
              </a:rPr>
              <a:t>مصرف ناکافی آب و مایعات</a:t>
            </a:r>
          </a:p>
          <a:p>
            <a:pPr algn="r" rtl="1">
              <a:buFont typeface="Wingdings" panose="05000000000000000000" pitchFamily="2" charset="2"/>
              <a:buChar char="Ø"/>
            </a:pPr>
            <a:r>
              <a:rPr lang="fa-IR" dirty="0">
                <a:cs typeface="B Zar" panose="00000400000000000000" pitchFamily="2" charset="-78"/>
              </a:rPr>
              <a:t>کاهش حرکات روده کولون</a:t>
            </a:r>
          </a:p>
          <a:p>
            <a:pPr algn="r" rtl="1">
              <a:buFont typeface="Wingdings" panose="05000000000000000000" pitchFamily="2" charset="2"/>
              <a:buChar char="Ø"/>
            </a:pPr>
            <a:r>
              <a:rPr lang="fa-IR" dirty="0">
                <a:cs typeface="B Zar" panose="00000400000000000000" pitchFamily="2" charset="-78"/>
              </a:rPr>
              <a:t> سندرم روده تحریک پذیر</a:t>
            </a:r>
          </a:p>
          <a:p>
            <a:pPr algn="r" rtl="1">
              <a:buFont typeface="Wingdings" panose="05000000000000000000" pitchFamily="2" charset="2"/>
              <a:buChar char="Ø"/>
            </a:pPr>
            <a:r>
              <a:rPr lang="fa-IR" dirty="0">
                <a:cs typeface="B Zar" panose="00000400000000000000" pitchFamily="2" charset="-78"/>
              </a:rPr>
              <a:t> مشکلات لگن </a:t>
            </a:r>
          </a:p>
          <a:p>
            <a:pPr algn="r" rtl="1">
              <a:buFont typeface="Wingdings" panose="05000000000000000000" pitchFamily="2" charset="2"/>
              <a:buChar char="Ø"/>
            </a:pPr>
            <a:r>
              <a:rPr lang="fa-IR" dirty="0" err="1">
                <a:cs typeface="B Zar" panose="00000400000000000000" pitchFamily="2" charset="-78"/>
              </a:rPr>
              <a:t>هیپو</a:t>
            </a:r>
            <a:r>
              <a:rPr lang="fa-IR" dirty="0">
                <a:cs typeface="B Zar" panose="00000400000000000000" pitchFamily="2" charset="-78"/>
              </a:rPr>
              <a:t> </a:t>
            </a:r>
            <a:r>
              <a:rPr lang="fa-IR" dirty="0" err="1">
                <a:cs typeface="B Zar" panose="00000400000000000000" pitchFamily="2" charset="-78"/>
              </a:rPr>
              <a:t>تیروئیدی</a:t>
            </a:r>
            <a:endParaRPr lang="fa-IR" dirty="0">
              <a:cs typeface="B Zar" panose="00000400000000000000" pitchFamily="2" charset="-78"/>
            </a:endParaRPr>
          </a:p>
          <a:p>
            <a:pPr algn="r" rtl="1">
              <a:buFont typeface="Wingdings" panose="05000000000000000000" pitchFamily="2" charset="2"/>
              <a:buChar char="Ø"/>
            </a:pPr>
            <a:r>
              <a:rPr lang="fa-IR" dirty="0">
                <a:cs typeface="B Zar" panose="00000400000000000000" pitchFamily="2" charset="-78"/>
              </a:rPr>
              <a:t>دیابت</a:t>
            </a:r>
          </a:p>
          <a:p>
            <a:pPr algn="r" rtl="1">
              <a:buFont typeface="Wingdings" panose="05000000000000000000" pitchFamily="2" charset="2"/>
              <a:buChar char="Ø"/>
            </a:pPr>
            <a:r>
              <a:rPr lang="fa-IR" dirty="0">
                <a:cs typeface="B Zar" panose="00000400000000000000" pitchFamily="2" charset="-78"/>
              </a:rPr>
              <a:t> سرطان ها </a:t>
            </a:r>
          </a:p>
          <a:p>
            <a:pPr algn="r" rtl="1">
              <a:buFont typeface="Wingdings" panose="05000000000000000000" pitchFamily="2" charset="2"/>
              <a:buChar char="Ø"/>
            </a:pPr>
            <a:r>
              <a:rPr lang="fa-IR" dirty="0" err="1">
                <a:cs typeface="B Zar" panose="00000400000000000000" pitchFamily="2" charset="-78"/>
              </a:rPr>
              <a:t>سلیاک</a:t>
            </a:r>
            <a:r>
              <a:rPr lang="fa-IR" dirty="0">
                <a:cs typeface="B Zar" panose="00000400000000000000" pitchFamily="2" charset="-78"/>
              </a:rPr>
              <a:t> </a:t>
            </a:r>
          </a:p>
          <a:p>
            <a:pPr algn="r" rtl="1">
              <a:buFont typeface="Wingdings" panose="05000000000000000000" pitchFamily="2" charset="2"/>
              <a:buChar char="Ø"/>
            </a:pPr>
            <a:r>
              <a:rPr lang="fa-IR" dirty="0">
                <a:cs typeface="B Zar" panose="00000400000000000000" pitchFamily="2" charset="-78"/>
              </a:rPr>
              <a:t>دیورتیکولیت </a:t>
            </a:r>
          </a:p>
          <a:p>
            <a:pPr algn="r" rtl="1">
              <a:buFont typeface="Wingdings" panose="05000000000000000000" pitchFamily="2" charset="2"/>
              <a:buChar char="Ø"/>
            </a:pPr>
            <a:r>
              <a:rPr lang="fa-IR" dirty="0">
                <a:cs typeface="B Zar" panose="00000400000000000000" pitchFamily="2" charset="-78"/>
              </a:rPr>
              <a:t>داروهای مخدر </a:t>
            </a:r>
          </a:p>
          <a:p>
            <a:pPr algn="r" rtl="1">
              <a:buFont typeface="Wingdings" panose="05000000000000000000" pitchFamily="2" charset="2"/>
              <a:buChar char="Ø"/>
            </a:pPr>
            <a:r>
              <a:rPr lang="fa-IR" dirty="0">
                <a:cs typeface="B Zar" panose="00000400000000000000" pitchFamily="2" charset="-78"/>
              </a:rPr>
              <a:t>داروهای ضد اسید</a:t>
            </a:r>
          </a:p>
          <a:p>
            <a:pPr algn="r" rtl="1">
              <a:buFont typeface="Wingdings" panose="05000000000000000000" pitchFamily="2" charset="2"/>
              <a:buChar char="Ø"/>
            </a:pPr>
            <a:r>
              <a:rPr lang="fa-IR" dirty="0">
                <a:cs typeface="B Zar" panose="00000400000000000000" pitchFamily="2" charset="-78"/>
              </a:rPr>
              <a:t> داروهای مهار کننده کانال </a:t>
            </a:r>
            <a:r>
              <a:rPr lang="fa-IR" dirty="0" err="1">
                <a:cs typeface="B Zar" panose="00000400000000000000" pitchFamily="2" charset="-78"/>
              </a:rPr>
              <a:t>کلسیمی</a:t>
            </a:r>
            <a:r>
              <a:rPr lang="fa-IR" dirty="0">
                <a:cs typeface="B Zar" panose="00000400000000000000" pitchFamily="2" charset="-78"/>
              </a:rPr>
              <a:t> و آنتی </a:t>
            </a:r>
            <a:r>
              <a:rPr lang="fa-IR" dirty="0" err="1">
                <a:cs typeface="B Zar" panose="00000400000000000000" pitchFamily="2" charset="-78"/>
              </a:rPr>
              <a:t>کولینرژیک</a:t>
            </a:r>
            <a:r>
              <a:rPr lang="fa-IR" dirty="0">
                <a:cs typeface="B Zar" panose="00000400000000000000" pitchFamily="2" charset="-78"/>
              </a:rPr>
              <a:t> ها</a:t>
            </a:r>
          </a:p>
          <a:p>
            <a:pPr algn="r" rtl="1">
              <a:buFont typeface="Wingdings" panose="05000000000000000000" pitchFamily="2" charset="2"/>
              <a:buChar char="Ø"/>
            </a:pPr>
            <a:r>
              <a:rPr lang="fa-IR" dirty="0">
                <a:cs typeface="B Zar" panose="00000400000000000000" pitchFamily="2" charset="-78"/>
              </a:rPr>
              <a:t>مواد مخدر</a:t>
            </a:r>
          </a:p>
          <a:p>
            <a:pPr algn="r" rtl="1"/>
            <a:endParaRPr lang="en-US" dirty="0"/>
          </a:p>
        </p:txBody>
      </p:sp>
    </p:spTree>
    <p:extLst>
      <p:ext uri="{BB962C8B-B14F-4D97-AF65-F5344CB8AC3E}">
        <p14:creationId xmlns:p14="http://schemas.microsoft.com/office/powerpoint/2010/main" val="1799762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4D4B-7130-47C0-B705-B5487AF4B8E5}"/>
              </a:ext>
            </a:extLst>
          </p:cNvPr>
          <p:cNvSpPr>
            <a:spLocks noGrp="1"/>
          </p:cNvSpPr>
          <p:nvPr>
            <p:ph type="title"/>
          </p:nvPr>
        </p:nvSpPr>
        <p:spPr>
          <a:xfrm>
            <a:off x="1524000" y="138124"/>
            <a:ext cx="7086600" cy="1538276"/>
          </a:xfrm>
        </p:spPr>
        <p:txBody>
          <a:bodyPr/>
          <a:lstStyle/>
          <a:p>
            <a:pPr algn="r"/>
            <a:r>
              <a:rPr lang="fa-IR" dirty="0">
                <a:solidFill>
                  <a:schemeClr val="accent1">
                    <a:lumMod val="60000"/>
                    <a:lumOff val="40000"/>
                  </a:schemeClr>
                </a:solidFill>
              </a:rPr>
              <a:t>درمان</a:t>
            </a:r>
            <a:endParaRPr lang="en-US"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DBB5BB42-CE50-43C4-A64D-680B5B284B65}"/>
              </a:ext>
            </a:extLst>
          </p:cNvPr>
          <p:cNvSpPr>
            <a:spLocks noGrp="1"/>
          </p:cNvSpPr>
          <p:nvPr>
            <p:ph idx="1"/>
          </p:nvPr>
        </p:nvSpPr>
        <p:spPr>
          <a:xfrm>
            <a:off x="1219200" y="2057400"/>
            <a:ext cx="7467600" cy="3962400"/>
          </a:xfrm>
        </p:spPr>
        <p:txBody>
          <a:bodyPr>
            <a:noAutofit/>
          </a:bodyPr>
          <a:lstStyle/>
          <a:p>
            <a:pPr marL="0" indent="0" algn="r" rtl="1">
              <a:buNone/>
            </a:pPr>
            <a:endParaRPr lang="fa-IR" dirty="0">
              <a:cs typeface="B Zar" panose="00000400000000000000" pitchFamily="2" charset="-78"/>
            </a:endParaRPr>
          </a:p>
          <a:p>
            <a:pPr algn="r" rtl="1">
              <a:buFont typeface="Wingdings" panose="05000000000000000000" pitchFamily="2" charset="2"/>
              <a:buChar char="Ø"/>
            </a:pPr>
            <a:r>
              <a:rPr lang="fa-IR" dirty="0">
                <a:cs typeface="B Zar" panose="00000400000000000000" pitchFamily="2" charset="-78"/>
              </a:rPr>
              <a:t>افزایش فیبر، مصرف آب تا 2 لیتر در روز </a:t>
            </a:r>
          </a:p>
          <a:p>
            <a:pPr algn="r" rtl="1">
              <a:buFont typeface="Wingdings" panose="05000000000000000000" pitchFamily="2" charset="2"/>
              <a:buChar char="Ø"/>
            </a:pPr>
            <a:r>
              <a:rPr lang="fa-IR" dirty="0">
                <a:cs typeface="B Zar" panose="00000400000000000000" pitchFamily="2" charset="-78"/>
              </a:rPr>
              <a:t> روشهای رفتاری مانند </a:t>
            </a:r>
            <a:r>
              <a:rPr lang="en-US" dirty="0">
                <a:cs typeface="B Zar" panose="00000400000000000000" pitchFamily="2" charset="-78"/>
              </a:rPr>
              <a:t>habit training )</a:t>
            </a:r>
            <a:r>
              <a:rPr lang="fa-IR" dirty="0">
                <a:cs typeface="B Zar" panose="00000400000000000000" pitchFamily="2" charset="-78"/>
              </a:rPr>
              <a:t>) تحرک، پاسخ مناسب به نیاز به دفع</a:t>
            </a:r>
          </a:p>
          <a:p>
            <a:pPr algn="r" rtl="1">
              <a:buFont typeface="Wingdings" panose="05000000000000000000" pitchFamily="2" charset="2"/>
              <a:buChar char="Ø"/>
            </a:pPr>
            <a:r>
              <a:rPr lang="fa-IR" dirty="0">
                <a:cs typeface="B Zar" panose="00000400000000000000" pitchFamily="2" charset="-78"/>
              </a:rPr>
              <a:t>( داروهای افزایش فیبر )حداقل ۱۴ گرم به </a:t>
            </a:r>
            <a:r>
              <a:rPr lang="fa-IR" dirty="0" err="1">
                <a:cs typeface="B Zar" panose="00000400000000000000" pitchFamily="2" charset="-78"/>
              </a:rPr>
              <a:t>ازای</a:t>
            </a:r>
            <a:r>
              <a:rPr lang="fa-IR" dirty="0">
                <a:cs typeface="B Zar" panose="00000400000000000000" pitchFamily="2" charset="-78"/>
              </a:rPr>
              <a:t> هر ۱۰۰۰ کیلو کالری( ۲۵ گرم برای خانمها ، 38 گرم برای آقایان و ۱۹ - ۲۵ گرم برای بچه ها</a:t>
            </a:r>
          </a:p>
          <a:p>
            <a:pPr algn="r" rtl="1">
              <a:buFont typeface="Wingdings" panose="05000000000000000000" pitchFamily="2" charset="2"/>
              <a:buChar char="Ø"/>
            </a:pPr>
            <a:r>
              <a:rPr lang="fa-IR" dirty="0">
                <a:cs typeface="B Zar" panose="00000400000000000000" pitchFamily="2" charset="-78"/>
              </a:rPr>
              <a:t>( ۶ - ۱۱ واحد غلات کامل و ۵ - 8 واحد میوه و سبزیجات)</a:t>
            </a:r>
          </a:p>
          <a:p>
            <a:pPr algn="r" rtl="1">
              <a:buFont typeface="Wingdings" panose="05000000000000000000" pitchFamily="2" charset="2"/>
              <a:buChar char="Ø"/>
            </a:pPr>
            <a:r>
              <a:rPr lang="fa-IR" dirty="0">
                <a:cs typeface="B Zar" panose="00000400000000000000" pitchFamily="2" charset="-78"/>
              </a:rPr>
              <a:t>میوه های خشک</a:t>
            </a:r>
          </a:p>
          <a:p>
            <a:pPr algn="r" rtl="1">
              <a:buFont typeface="Wingdings" panose="05000000000000000000" pitchFamily="2" charset="2"/>
              <a:buChar char="Ø"/>
            </a:pPr>
            <a:r>
              <a:rPr lang="fa-IR" dirty="0">
                <a:cs typeface="B Zar" panose="00000400000000000000" pitchFamily="2" charset="-78"/>
              </a:rPr>
              <a:t>ورزش و فعالیت بدنی</a:t>
            </a:r>
          </a:p>
          <a:p>
            <a:pPr algn="r" rtl="1">
              <a:buFont typeface="Wingdings" panose="05000000000000000000" pitchFamily="2" charset="2"/>
              <a:buChar char="Ø"/>
            </a:pPr>
            <a:r>
              <a:rPr lang="fa-IR" dirty="0">
                <a:cs typeface="B Zar" panose="00000400000000000000" pitchFamily="2" charset="-78"/>
              </a:rPr>
              <a:t>ملین ها</a:t>
            </a:r>
            <a:endParaRPr lang="en-US" dirty="0">
              <a:cs typeface="B Zar" panose="00000400000000000000" pitchFamily="2" charset="-78"/>
            </a:endParaRPr>
          </a:p>
        </p:txBody>
      </p:sp>
    </p:spTree>
    <p:extLst>
      <p:ext uri="{BB962C8B-B14F-4D97-AF65-F5344CB8AC3E}">
        <p14:creationId xmlns:p14="http://schemas.microsoft.com/office/powerpoint/2010/main" val="187453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solidFill>
                  <a:schemeClr val="accent2"/>
                </a:solidFill>
              </a:rPr>
              <a:t>فیزیولوژی بلع</a:t>
            </a:r>
            <a:endParaRPr lang="en-US" dirty="0">
              <a:solidFill>
                <a:schemeClr val="accent2"/>
              </a:solidFill>
            </a:endParaRPr>
          </a:p>
        </p:txBody>
      </p:sp>
      <p:sp>
        <p:nvSpPr>
          <p:cNvPr id="3" name="Content Placeholder 2"/>
          <p:cNvSpPr>
            <a:spLocks noGrp="1"/>
          </p:cNvSpPr>
          <p:nvPr>
            <p:ph idx="1"/>
          </p:nvPr>
        </p:nvSpPr>
        <p:spPr/>
        <p:txBody>
          <a:bodyPr>
            <a:normAutofit/>
          </a:bodyPr>
          <a:lstStyle/>
          <a:p>
            <a:pPr algn="r" rtl="1">
              <a:buFont typeface="Wingdings" pitchFamily="2" charset="2"/>
              <a:buChar char="v"/>
            </a:pPr>
            <a:r>
              <a:rPr lang="fa-IR" sz="2000" dirty="0">
                <a:cs typeface="B Zar" panose="00000400000000000000" pitchFamily="2" charset="-78"/>
              </a:rPr>
              <a:t>مرحله ارادی (دهانی) شامل دو مرحله: مقدماتی، انتقال</a:t>
            </a:r>
          </a:p>
          <a:p>
            <a:pPr algn="r" rtl="1">
              <a:buFont typeface="Wingdings" pitchFamily="2" charset="2"/>
              <a:buChar char="v"/>
            </a:pPr>
            <a:r>
              <a:rPr lang="fa-IR" sz="2000" dirty="0">
                <a:cs typeface="B Zar" panose="00000400000000000000" pitchFamily="2" charset="-78"/>
              </a:rPr>
              <a:t>مرحله حلقی</a:t>
            </a:r>
          </a:p>
          <a:p>
            <a:pPr algn="r" rtl="1">
              <a:buFont typeface="Wingdings" pitchFamily="2" charset="2"/>
              <a:buChar char="v"/>
            </a:pPr>
            <a:r>
              <a:rPr lang="fa-IR" sz="2000" dirty="0">
                <a:cs typeface="B Zar" panose="00000400000000000000" pitchFamily="2" charset="-78"/>
              </a:rPr>
              <a:t>مرحله مری</a:t>
            </a:r>
            <a:endParaRPr lang="en-US" sz="2000" dirty="0">
              <a:cs typeface="B Zar" panose="00000400000000000000" pitchFamily="2" charset="-78"/>
            </a:endParaRPr>
          </a:p>
        </p:txBody>
      </p:sp>
      <p:sp>
        <p:nvSpPr>
          <p:cNvPr id="5" name="Slide Number Placeholder 4"/>
          <p:cNvSpPr>
            <a:spLocks noGrp="1"/>
          </p:cNvSpPr>
          <p:nvPr>
            <p:ph type="sldNum" sz="quarter" idx="12"/>
          </p:nvPr>
        </p:nvSpPr>
        <p:spPr/>
        <p:txBody>
          <a:bodyPr/>
          <a:lstStyle/>
          <a:p>
            <a:fld id="{3AB017CB-9C60-4E17-A618-6FA6AFA418CD}" type="slidenum">
              <a:rPr lang="en-US" smtClean="0"/>
              <a:pPr/>
              <a:t>4</a:t>
            </a:fld>
            <a:endParaRPr lang="en-US"/>
          </a:p>
        </p:txBody>
      </p:sp>
    </p:spTree>
    <p:extLst>
      <p:ext uri="{BB962C8B-B14F-4D97-AF65-F5344CB8AC3E}">
        <p14:creationId xmlns:p14="http://schemas.microsoft.com/office/powerpoint/2010/main" val="269374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325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325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25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25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325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325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325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EE1B6-F85B-41F4-AE99-7AEF60494189}"/>
              </a:ext>
            </a:extLst>
          </p:cNvPr>
          <p:cNvSpPr>
            <a:spLocks noGrp="1"/>
          </p:cNvSpPr>
          <p:nvPr>
            <p:ph type="title"/>
          </p:nvPr>
        </p:nvSpPr>
        <p:spPr/>
        <p:txBody>
          <a:bodyPr/>
          <a:lstStyle/>
          <a:p>
            <a:pPr algn="r"/>
            <a:r>
              <a:rPr lang="fa-IR" dirty="0">
                <a:solidFill>
                  <a:schemeClr val="accent1">
                    <a:lumMod val="60000"/>
                    <a:lumOff val="40000"/>
                  </a:schemeClr>
                </a:solidFill>
              </a:rPr>
              <a:t>عوارض یبوست </a:t>
            </a:r>
            <a:endParaRPr lang="en-US" dirty="0">
              <a:solidFill>
                <a:schemeClr val="accent1">
                  <a:lumMod val="60000"/>
                  <a:lumOff val="40000"/>
                </a:schemeClr>
              </a:solidFill>
            </a:endParaRPr>
          </a:p>
        </p:txBody>
      </p:sp>
      <p:sp>
        <p:nvSpPr>
          <p:cNvPr id="3" name="Content Placeholder 2">
            <a:extLst>
              <a:ext uri="{FF2B5EF4-FFF2-40B4-BE49-F238E27FC236}">
                <a16:creationId xmlns:a16="http://schemas.microsoft.com/office/drawing/2014/main" id="{B8B2D202-B960-4949-8769-7D8980235C47}"/>
              </a:ext>
            </a:extLst>
          </p:cNvPr>
          <p:cNvSpPr>
            <a:spLocks noGrp="1"/>
          </p:cNvSpPr>
          <p:nvPr>
            <p:ph idx="1"/>
          </p:nvPr>
        </p:nvSpPr>
        <p:spPr/>
        <p:txBody>
          <a:bodyPr/>
          <a:lstStyle/>
          <a:p>
            <a:pPr algn="r" rtl="1">
              <a:buFont typeface="Wingdings" panose="05000000000000000000" pitchFamily="2" charset="2"/>
              <a:buChar char="Ø"/>
            </a:pPr>
            <a:r>
              <a:rPr lang="fa-IR" dirty="0"/>
              <a:t> هموروئید</a:t>
            </a:r>
          </a:p>
          <a:p>
            <a:pPr algn="r" rtl="1">
              <a:buFont typeface="Wingdings" panose="05000000000000000000" pitchFamily="2" charset="2"/>
              <a:buChar char="Ø"/>
            </a:pPr>
            <a:r>
              <a:rPr lang="fa-IR" dirty="0"/>
              <a:t> شکاف مقعد </a:t>
            </a:r>
          </a:p>
          <a:p>
            <a:pPr algn="r" rtl="1">
              <a:buFont typeface="Wingdings" panose="05000000000000000000" pitchFamily="2" charset="2"/>
              <a:buChar char="Ø"/>
            </a:pPr>
            <a:r>
              <a:rPr lang="fa-IR" dirty="0"/>
              <a:t> فشردگی مدفوع </a:t>
            </a:r>
            <a:endParaRPr lang="en-US" dirty="0"/>
          </a:p>
          <a:p>
            <a:pPr algn="r" rtl="1">
              <a:buFont typeface="Wingdings" panose="05000000000000000000" pitchFamily="2" charset="2"/>
              <a:buChar char="Ø"/>
            </a:pPr>
            <a:r>
              <a:rPr lang="fa-IR" dirty="0"/>
              <a:t>پیچ خوردگی روده </a:t>
            </a:r>
          </a:p>
          <a:p>
            <a:pPr algn="r" rtl="1">
              <a:buFont typeface="Wingdings" panose="05000000000000000000" pitchFamily="2" charset="2"/>
              <a:buChar char="Ø"/>
            </a:pPr>
            <a:r>
              <a:rPr lang="fa-IR"/>
              <a:t>کم اشتهایی </a:t>
            </a:r>
            <a:endParaRPr lang="en-US" dirty="0"/>
          </a:p>
        </p:txBody>
      </p:sp>
    </p:spTree>
    <p:extLst>
      <p:ext uri="{BB962C8B-B14F-4D97-AF65-F5344CB8AC3E}">
        <p14:creationId xmlns:p14="http://schemas.microsoft.com/office/powerpoint/2010/main" val="3121788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03717" y="1433019"/>
            <a:ext cx="6775371" cy="5247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3AB017CB-9C60-4E17-A618-6FA6AFA418CD}" type="slidenum">
              <a:rPr lang="en-US" smtClean="0"/>
              <a:pPr/>
              <a:t>5</a:t>
            </a:fld>
            <a:endParaRPr lang="en-US"/>
          </a:p>
        </p:txBody>
      </p:sp>
      <p:sp>
        <p:nvSpPr>
          <p:cNvPr id="4" name="TextBox 3"/>
          <p:cNvSpPr txBox="1"/>
          <p:nvPr/>
        </p:nvSpPr>
        <p:spPr>
          <a:xfrm flipH="1">
            <a:off x="1047980" y="1769477"/>
            <a:ext cx="2533420" cy="338554"/>
          </a:xfrm>
          <a:prstGeom prst="rect">
            <a:avLst/>
          </a:prstGeom>
          <a:noFill/>
        </p:spPr>
        <p:txBody>
          <a:bodyPr wrap="square" rtlCol="0">
            <a:spAutoFit/>
          </a:bodyPr>
          <a:lstStyle/>
          <a:p>
            <a:r>
              <a:rPr lang="en-US" sz="1600" dirty="0"/>
              <a:t>A:initiation of swallowing</a:t>
            </a:r>
          </a:p>
        </p:txBody>
      </p:sp>
      <p:sp>
        <p:nvSpPr>
          <p:cNvPr id="7" name="TextBox 6"/>
          <p:cNvSpPr txBox="1"/>
          <p:nvPr/>
        </p:nvSpPr>
        <p:spPr>
          <a:xfrm>
            <a:off x="1251531" y="2956410"/>
            <a:ext cx="990599" cy="307777"/>
          </a:xfrm>
          <a:prstGeom prst="rect">
            <a:avLst/>
          </a:prstGeom>
          <a:noFill/>
        </p:spPr>
        <p:txBody>
          <a:bodyPr wrap="square" rtlCol="0">
            <a:spAutoFit/>
          </a:bodyPr>
          <a:lstStyle/>
          <a:p>
            <a:r>
              <a:rPr lang="en-US" sz="1400" dirty="0"/>
              <a:t>Tongue</a:t>
            </a:r>
          </a:p>
        </p:txBody>
      </p:sp>
      <p:sp>
        <p:nvSpPr>
          <p:cNvPr id="8" name="TextBox 7"/>
          <p:cNvSpPr txBox="1"/>
          <p:nvPr/>
        </p:nvSpPr>
        <p:spPr>
          <a:xfrm>
            <a:off x="2242130" y="2629180"/>
            <a:ext cx="729669" cy="246221"/>
          </a:xfrm>
          <a:prstGeom prst="rect">
            <a:avLst/>
          </a:prstGeom>
          <a:noFill/>
        </p:spPr>
        <p:txBody>
          <a:bodyPr wrap="square" rtlCol="0">
            <a:spAutoFit/>
          </a:bodyPr>
          <a:lstStyle/>
          <a:p>
            <a:r>
              <a:rPr lang="en-US" sz="1000" dirty="0"/>
              <a:t>bolus</a:t>
            </a:r>
          </a:p>
        </p:txBody>
      </p:sp>
      <p:sp>
        <p:nvSpPr>
          <p:cNvPr id="9" name="TextBox 8"/>
          <p:cNvSpPr txBox="1"/>
          <p:nvPr/>
        </p:nvSpPr>
        <p:spPr>
          <a:xfrm>
            <a:off x="3200400" y="2629180"/>
            <a:ext cx="762000" cy="307777"/>
          </a:xfrm>
          <a:prstGeom prst="rect">
            <a:avLst/>
          </a:prstGeom>
          <a:noFill/>
        </p:spPr>
        <p:txBody>
          <a:bodyPr wrap="square" rtlCol="0">
            <a:spAutoFit/>
          </a:bodyPr>
          <a:lstStyle/>
          <a:p>
            <a:r>
              <a:rPr lang="en-US" sz="1400" dirty="0"/>
              <a:t>uvula</a:t>
            </a:r>
          </a:p>
        </p:txBody>
      </p:sp>
      <p:sp>
        <p:nvSpPr>
          <p:cNvPr id="10" name="TextBox 9"/>
          <p:cNvSpPr txBox="1"/>
          <p:nvPr/>
        </p:nvSpPr>
        <p:spPr>
          <a:xfrm>
            <a:off x="3200400" y="3125688"/>
            <a:ext cx="914400" cy="276999"/>
          </a:xfrm>
          <a:prstGeom prst="rect">
            <a:avLst/>
          </a:prstGeom>
          <a:noFill/>
        </p:spPr>
        <p:txBody>
          <a:bodyPr wrap="square" rtlCol="0">
            <a:spAutoFit/>
          </a:bodyPr>
          <a:lstStyle/>
          <a:p>
            <a:r>
              <a:rPr lang="en-US" sz="1200" dirty="0"/>
              <a:t>pharynx</a:t>
            </a:r>
          </a:p>
        </p:txBody>
      </p:sp>
      <p:sp>
        <p:nvSpPr>
          <p:cNvPr id="11" name="TextBox 10"/>
          <p:cNvSpPr txBox="1"/>
          <p:nvPr/>
        </p:nvSpPr>
        <p:spPr>
          <a:xfrm flipH="1">
            <a:off x="5410200" y="1859377"/>
            <a:ext cx="2969046" cy="338554"/>
          </a:xfrm>
          <a:prstGeom prst="rect">
            <a:avLst/>
          </a:prstGeom>
          <a:noFill/>
        </p:spPr>
        <p:txBody>
          <a:bodyPr wrap="square" rtlCol="0">
            <a:spAutoFit/>
          </a:bodyPr>
          <a:lstStyle/>
          <a:p>
            <a:r>
              <a:rPr lang="en-US" sz="1600" dirty="0"/>
              <a:t>B:sealing of the </a:t>
            </a:r>
            <a:r>
              <a:rPr lang="en-US" sz="1600" dirty="0" err="1"/>
              <a:t>nasopharynx</a:t>
            </a:r>
            <a:endParaRPr lang="en-US" sz="1600" dirty="0"/>
          </a:p>
        </p:txBody>
      </p:sp>
      <p:sp>
        <p:nvSpPr>
          <p:cNvPr id="12" name="TextBox 11"/>
          <p:cNvSpPr txBox="1"/>
          <p:nvPr/>
        </p:nvSpPr>
        <p:spPr>
          <a:xfrm>
            <a:off x="5715000" y="3387524"/>
            <a:ext cx="1371600" cy="276999"/>
          </a:xfrm>
          <a:prstGeom prst="rect">
            <a:avLst/>
          </a:prstGeom>
          <a:noFill/>
        </p:spPr>
        <p:txBody>
          <a:bodyPr wrap="square" rtlCol="0">
            <a:spAutoFit/>
          </a:bodyPr>
          <a:lstStyle/>
          <a:p>
            <a:r>
              <a:rPr lang="en-US" sz="1200" dirty="0"/>
              <a:t>esophagus</a:t>
            </a:r>
          </a:p>
        </p:txBody>
      </p:sp>
      <p:sp>
        <p:nvSpPr>
          <p:cNvPr id="13" name="TextBox 12"/>
          <p:cNvSpPr txBox="1"/>
          <p:nvPr/>
        </p:nvSpPr>
        <p:spPr>
          <a:xfrm>
            <a:off x="4385631" y="3595300"/>
            <a:ext cx="683046" cy="276999"/>
          </a:xfrm>
          <a:prstGeom prst="rect">
            <a:avLst/>
          </a:prstGeom>
          <a:noFill/>
        </p:spPr>
        <p:txBody>
          <a:bodyPr wrap="square" rtlCol="0">
            <a:spAutoFit/>
          </a:bodyPr>
          <a:lstStyle/>
          <a:p>
            <a:r>
              <a:rPr lang="en-US" sz="1200" dirty="0"/>
              <a:t>Trachea</a:t>
            </a:r>
          </a:p>
        </p:txBody>
      </p:sp>
      <p:sp>
        <p:nvSpPr>
          <p:cNvPr id="15" name="TextBox 14"/>
          <p:cNvSpPr txBox="1"/>
          <p:nvPr/>
        </p:nvSpPr>
        <p:spPr>
          <a:xfrm>
            <a:off x="1139129" y="3872299"/>
            <a:ext cx="2518471" cy="338554"/>
          </a:xfrm>
          <a:prstGeom prst="rect">
            <a:avLst/>
          </a:prstGeom>
          <a:noFill/>
        </p:spPr>
        <p:txBody>
          <a:bodyPr wrap="square" rtlCol="0">
            <a:spAutoFit/>
          </a:bodyPr>
          <a:lstStyle/>
          <a:p>
            <a:r>
              <a:rPr lang="en-US" sz="1600" dirty="0"/>
              <a:t>C:protection of the air way</a:t>
            </a:r>
          </a:p>
        </p:txBody>
      </p:sp>
      <p:sp>
        <p:nvSpPr>
          <p:cNvPr id="16" name="TextBox 15"/>
          <p:cNvSpPr txBox="1"/>
          <p:nvPr/>
        </p:nvSpPr>
        <p:spPr>
          <a:xfrm>
            <a:off x="4727154" y="3872299"/>
            <a:ext cx="1826046" cy="369332"/>
          </a:xfrm>
          <a:prstGeom prst="rect">
            <a:avLst/>
          </a:prstGeom>
          <a:noFill/>
        </p:spPr>
        <p:txBody>
          <a:bodyPr wrap="square" rtlCol="0">
            <a:spAutoFit/>
          </a:bodyPr>
          <a:lstStyle/>
          <a:p>
            <a:r>
              <a:rPr lang="en-US" dirty="0"/>
              <a:t>D:cleaning</a:t>
            </a:r>
          </a:p>
        </p:txBody>
      </p:sp>
      <p:sp>
        <p:nvSpPr>
          <p:cNvPr id="17" name="TextBox 16"/>
          <p:cNvSpPr txBox="1"/>
          <p:nvPr/>
        </p:nvSpPr>
        <p:spPr>
          <a:xfrm>
            <a:off x="4114800" y="5257800"/>
            <a:ext cx="953877" cy="276999"/>
          </a:xfrm>
          <a:prstGeom prst="rect">
            <a:avLst/>
          </a:prstGeom>
          <a:noFill/>
        </p:spPr>
        <p:txBody>
          <a:bodyPr wrap="square" rtlCol="0">
            <a:spAutoFit/>
          </a:bodyPr>
          <a:lstStyle/>
          <a:p>
            <a:r>
              <a:rPr lang="en-US" sz="1200" dirty="0"/>
              <a:t>epiglottis</a:t>
            </a:r>
          </a:p>
        </p:txBody>
      </p:sp>
      <p:sp>
        <p:nvSpPr>
          <p:cNvPr id="18" name="TextBox 17"/>
          <p:cNvSpPr txBox="1"/>
          <p:nvPr/>
        </p:nvSpPr>
        <p:spPr>
          <a:xfrm>
            <a:off x="2232261" y="5534799"/>
            <a:ext cx="1219200" cy="276999"/>
          </a:xfrm>
          <a:prstGeom prst="rect">
            <a:avLst/>
          </a:prstGeom>
          <a:noFill/>
        </p:spPr>
        <p:txBody>
          <a:bodyPr wrap="square" rtlCol="0">
            <a:spAutoFit/>
          </a:bodyPr>
          <a:lstStyle/>
          <a:p>
            <a:r>
              <a:rPr lang="en-US" sz="1200" dirty="0"/>
              <a:t>Glottis</a:t>
            </a:r>
          </a:p>
        </p:txBody>
      </p:sp>
    </p:spTree>
    <p:extLst>
      <p:ext uri="{BB962C8B-B14F-4D97-AF65-F5344CB8AC3E}">
        <p14:creationId xmlns:p14="http://schemas.microsoft.com/office/powerpoint/2010/main" val="2826600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2"/>
                </a:solidFill>
              </a:rPr>
              <a:t>مراحل بلع </a:t>
            </a:r>
            <a:endParaRPr lang="en-US" dirty="0">
              <a:solidFill>
                <a:schemeClr val="accent2"/>
              </a:solidFill>
            </a:endParaRPr>
          </a:p>
        </p:txBody>
      </p:sp>
      <p:sp>
        <p:nvSpPr>
          <p:cNvPr id="3" name="Content Placeholder 2"/>
          <p:cNvSpPr>
            <a:spLocks noGrp="1"/>
          </p:cNvSpPr>
          <p:nvPr>
            <p:ph idx="1"/>
          </p:nvPr>
        </p:nvSpPr>
        <p:spPr/>
        <p:txBody>
          <a:bodyPr>
            <a:normAutofit fontScale="92500" lnSpcReduction="20000"/>
          </a:bodyPr>
          <a:lstStyle/>
          <a:p>
            <a:pPr marL="114300" indent="0" algn="r" rtl="1">
              <a:buNone/>
            </a:pPr>
            <a:r>
              <a:rPr lang="fa-IR" sz="2400" dirty="0">
                <a:cs typeface="B Zar" panose="00000400000000000000" pitchFamily="2" charset="-78"/>
              </a:rPr>
              <a:t>مرحله </a:t>
            </a:r>
            <a:r>
              <a:rPr lang="en-US" sz="2400" dirty="0">
                <a:cs typeface="B Zar" panose="00000400000000000000" pitchFamily="2" charset="-78"/>
              </a:rPr>
              <a:t>A</a:t>
            </a:r>
            <a:r>
              <a:rPr lang="fa-IR" sz="2400" dirty="0">
                <a:cs typeface="B Zar" panose="00000400000000000000" pitchFamily="2" charset="-78"/>
              </a:rPr>
              <a:t>-کمتر از یک ثانیه طول می کشد وغذا به اندازه کافی خرد می شود وطولانی شدن زمان این مرحله بلع را با مشکل مواجه می کند.</a:t>
            </a:r>
          </a:p>
          <a:p>
            <a:pPr marL="114300" indent="0" algn="r" rtl="1">
              <a:buNone/>
            </a:pPr>
            <a:endParaRPr lang="fa-IR" sz="2400" dirty="0">
              <a:cs typeface="B Zar" panose="00000400000000000000" pitchFamily="2" charset="-78"/>
            </a:endParaRPr>
          </a:p>
          <a:p>
            <a:pPr marL="114300" indent="0" algn="r" rtl="1">
              <a:buNone/>
            </a:pPr>
            <a:r>
              <a:rPr lang="fa-IR" sz="2400" dirty="0">
                <a:cs typeface="B Zar" panose="00000400000000000000" pitchFamily="2" charset="-78"/>
              </a:rPr>
              <a:t>مرحله </a:t>
            </a:r>
            <a:r>
              <a:rPr lang="en-US" sz="2400" dirty="0">
                <a:cs typeface="B Zar" panose="00000400000000000000" pitchFamily="2" charset="-78"/>
              </a:rPr>
              <a:t>B</a:t>
            </a:r>
            <a:r>
              <a:rPr lang="fa-IR" sz="2400" dirty="0">
                <a:cs typeface="B Zar" panose="00000400000000000000" pitchFamily="2" charset="-78"/>
              </a:rPr>
              <a:t>-در این مرحله فضای بینی ،فارنژیال ولارنکس بسته می شود وتکه غذا  با پریستالسیم از راه فارنکس به مری می رسد.</a:t>
            </a:r>
          </a:p>
          <a:p>
            <a:pPr marL="114300" indent="0" algn="r" rtl="1">
              <a:buNone/>
            </a:pPr>
            <a:r>
              <a:rPr lang="fa-IR" sz="2400" dirty="0">
                <a:cs typeface="B Zar" panose="00000400000000000000" pitchFamily="2" charset="-78"/>
              </a:rPr>
              <a:t>مرحله </a:t>
            </a:r>
            <a:r>
              <a:rPr lang="en-US" sz="2400" dirty="0">
                <a:cs typeface="B Zar" panose="00000400000000000000" pitchFamily="2" charset="-78"/>
              </a:rPr>
              <a:t>C</a:t>
            </a:r>
            <a:r>
              <a:rPr lang="fa-IR" sz="2400" dirty="0">
                <a:cs typeface="B Zar" panose="00000400000000000000" pitchFamily="2" charset="-78"/>
              </a:rPr>
              <a:t>-محافظت از راه هوایی مرحله مهمی در مکانیسم سالم بلع است که به صورت به هم رسیدن تارهای صوتی و</a:t>
            </a:r>
            <a:r>
              <a:rPr lang="en-US" sz="2400" dirty="0">
                <a:cs typeface="B Zar" panose="00000400000000000000" pitchFamily="2" charset="-78"/>
              </a:rPr>
              <a:t> </a:t>
            </a:r>
            <a:r>
              <a:rPr lang="fa-IR" sz="2400" dirty="0">
                <a:cs typeface="B Zar" panose="00000400000000000000" pitchFamily="2" charset="-78"/>
              </a:rPr>
              <a:t>آرتنوئید</a:t>
            </a:r>
            <a:r>
              <a:rPr lang="en-US" sz="2400" dirty="0">
                <a:cs typeface="B Zar" panose="00000400000000000000" pitchFamily="2" charset="-78"/>
              </a:rPr>
              <a:t> </a:t>
            </a:r>
            <a:r>
              <a:rPr lang="fa-IR" sz="2400" dirty="0">
                <a:cs typeface="B Zar" panose="00000400000000000000" pitchFamily="2" charset="-78"/>
              </a:rPr>
              <a:t>اداکسیون اپیگلوت انجام می شود و باعث بسته شدن وستیبول لارنژیال می شود و</a:t>
            </a:r>
            <a:r>
              <a:rPr lang="en-US" sz="2400" dirty="0">
                <a:cs typeface="B Zar" panose="00000400000000000000" pitchFamily="2" charset="-78"/>
              </a:rPr>
              <a:t> </a:t>
            </a:r>
            <a:r>
              <a:rPr lang="fa-IR" sz="2400" dirty="0">
                <a:cs typeface="B Zar" panose="00000400000000000000" pitchFamily="2" charset="-78"/>
              </a:rPr>
              <a:t>با حرکت زبان تکه غذا وارد مری می شود.</a:t>
            </a:r>
          </a:p>
          <a:p>
            <a:pPr marL="114300" indent="0" algn="r" rtl="1">
              <a:buNone/>
            </a:pPr>
            <a:r>
              <a:rPr lang="fa-IR" sz="2400" dirty="0">
                <a:cs typeface="B Zar" panose="00000400000000000000" pitchFamily="2" charset="-78"/>
              </a:rPr>
              <a:t>مرحله </a:t>
            </a:r>
            <a:r>
              <a:rPr lang="en-US" sz="2400" dirty="0">
                <a:cs typeface="B Zar" panose="00000400000000000000" pitchFamily="2" charset="-78"/>
              </a:rPr>
              <a:t>D</a:t>
            </a:r>
            <a:r>
              <a:rPr lang="fa-IR" sz="2400" dirty="0">
                <a:cs typeface="B Zar" panose="00000400000000000000" pitchFamily="2" charset="-78"/>
              </a:rPr>
              <a:t>- گذر تکه غذا از مری وبرگشت فاز ازوفاژیال به فاز باز شدن اروفاژیال وجمع شدن تارهای صوتی </a:t>
            </a:r>
            <a:endParaRPr lang="en-US" sz="2400" dirty="0">
              <a:cs typeface="B Zar" panose="00000400000000000000" pitchFamily="2" charset="-78"/>
            </a:endParaRPr>
          </a:p>
        </p:txBody>
      </p:sp>
      <p:sp>
        <p:nvSpPr>
          <p:cNvPr id="5" name="Slide Number Placeholder 4"/>
          <p:cNvSpPr>
            <a:spLocks noGrp="1"/>
          </p:cNvSpPr>
          <p:nvPr>
            <p:ph type="sldNum" sz="quarter" idx="12"/>
          </p:nvPr>
        </p:nvSpPr>
        <p:spPr/>
        <p:txBody>
          <a:bodyPr/>
          <a:lstStyle/>
          <a:p>
            <a:fld id="{3AB017CB-9C60-4E17-A618-6FA6AFA418CD}" type="slidenum">
              <a:rPr lang="en-US" smtClean="0"/>
              <a:pPr/>
              <a:t>6</a:t>
            </a:fld>
            <a:endParaRPr lang="en-US"/>
          </a:p>
        </p:txBody>
      </p:sp>
    </p:spTree>
    <p:extLst>
      <p:ext uri="{BB962C8B-B14F-4D97-AF65-F5344CB8AC3E}">
        <p14:creationId xmlns:p14="http://schemas.microsoft.com/office/powerpoint/2010/main" val="3251733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360599" cy="747490"/>
          </a:xfrm>
        </p:spPr>
        <p:txBody>
          <a:bodyPr/>
          <a:lstStyle/>
          <a:p>
            <a:pPr algn="ctr" rtl="1"/>
            <a:r>
              <a:rPr lang="fa-IR" sz="2800" dirty="0">
                <a:solidFill>
                  <a:schemeClr val="accent2"/>
                </a:solidFill>
              </a:rPr>
              <a:t>علل رایج اختلالات بلع</a:t>
            </a:r>
            <a:endParaRPr lang="en-US" sz="2800" dirty="0">
              <a:solidFill>
                <a:schemeClr val="accent2"/>
              </a:solidFill>
            </a:endParaRPr>
          </a:p>
        </p:txBody>
      </p:sp>
      <p:sp>
        <p:nvSpPr>
          <p:cNvPr id="3" name="Content Placeholder 2"/>
          <p:cNvSpPr>
            <a:spLocks noGrp="1"/>
          </p:cNvSpPr>
          <p:nvPr>
            <p:ph idx="1"/>
          </p:nvPr>
        </p:nvSpPr>
        <p:spPr>
          <a:xfrm>
            <a:off x="1942415" y="1828800"/>
            <a:ext cx="6820585" cy="4800600"/>
          </a:xfrm>
        </p:spPr>
        <p:txBody>
          <a:bodyPr>
            <a:noAutofit/>
          </a:bodyPr>
          <a:lstStyle/>
          <a:p>
            <a:pPr marL="114300" indent="0" algn="r" rtl="1">
              <a:buNone/>
            </a:pPr>
            <a:r>
              <a:rPr lang="fa-IR" dirty="0"/>
              <a:t>* </a:t>
            </a:r>
            <a:r>
              <a:rPr lang="fa-IR" dirty="0">
                <a:cs typeface="B Zar" panose="00000400000000000000" pitchFamily="2" charset="-78"/>
              </a:rPr>
              <a:t>ضعیف بودن زبان و ضعف ماهیچه‌ی گونه‌ها</a:t>
            </a:r>
          </a:p>
          <a:p>
            <a:pPr marL="114300" indent="0" algn="r" rtl="1">
              <a:buNone/>
            </a:pPr>
            <a:r>
              <a:rPr lang="fa-IR" dirty="0">
                <a:cs typeface="B Zar" panose="00000400000000000000" pitchFamily="2" charset="-78"/>
              </a:rPr>
              <a:t>* اسپاسم مری یا آشالازی</a:t>
            </a:r>
          </a:p>
          <a:p>
            <a:pPr marL="114300" indent="0" algn="r" rtl="1">
              <a:buNone/>
            </a:pPr>
            <a:r>
              <a:rPr lang="fa-IR" dirty="0">
                <a:cs typeface="B Zar" panose="00000400000000000000" pitchFamily="2" charset="-78"/>
              </a:rPr>
              <a:t>* بیماری‌های انسداد ریوی</a:t>
            </a:r>
          </a:p>
          <a:p>
            <a:pPr marL="114300" indent="0" algn="r" rtl="1">
              <a:buNone/>
            </a:pPr>
            <a:r>
              <a:rPr lang="fa-IR" dirty="0">
                <a:cs typeface="B Zar" panose="00000400000000000000" pitchFamily="2" charset="-78"/>
              </a:rPr>
              <a:t>* نارسایی احتقانی قلب</a:t>
            </a:r>
          </a:p>
          <a:p>
            <a:pPr marL="114300" indent="0" algn="r" rtl="1">
              <a:buNone/>
            </a:pPr>
            <a:r>
              <a:rPr lang="fa-IR" dirty="0">
                <a:cs typeface="B Zar" panose="00000400000000000000" pitchFamily="2" charset="-78"/>
              </a:rPr>
              <a:t>* التهاب مری</a:t>
            </a:r>
          </a:p>
          <a:p>
            <a:pPr marL="114300" indent="0" algn="r" rtl="1">
              <a:buNone/>
            </a:pPr>
            <a:r>
              <a:rPr lang="fa-IR" dirty="0">
                <a:cs typeface="B Zar" panose="00000400000000000000" pitchFamily="2" charset="-78"/>
              </a:rPr>
              <a:t>* برگشت غذا از مری به معده (رفلاکس)</a:t>
            </a:r>
          </a:p>
          <a:p>
            <a:pPr marL="114300" indent="0" algn="r" rtl="1">
              <a:buNone/>
            </a:pPr>
            <a:r>
              <a:rPr lang="fa-IR" dirty="0">
                <a:cs typeface="B Zar" panose="00000400000000000000" pitchFamily="2" charset="-78"/>
              </a:rPr>
              <a:t>* گواتر</a:t>
            </a:r>
          </a:p>
          <a:p>
            <a:pPr marL="114300" indent="0" algn="r" rtl="1">
              <a:buNone/>
            </a:pPr>
            <a:r>
              <a:rPr lang="fa-IR" dirty="0">
                <a:cs typeface="B Zar" panose="00000400000000000000" pitchFamily="2" charset="-78"/>
              </a:rPr>
              <a:t>* تحلیل عضلات در هر بیماری</a:t>
            </a:r>
          </a:p>
          <a:p>
            <a:pPr marL="114300" indent="0" algn="r" rtl="1">
              <a:buNone/>
            </a:pPr>
            <a:r>
              <a:rPr lang="fa-IR" dirty="0">
                <a:cs typeface="B Zar" panose="00000400000000000000" pitchFamily="2" charset="-78"/>
              </a:rPr>
              <a:t>* پارکینسون</a:t>
            </a:r>
          </a:p>
          <a:p>
            <a:pPr marL="114300" indent="0" algn="r" rtl="1">
              <a:buNone/>
            </a:pPr>
            <a:r>
              <a:rPr lang="fa-IR" dirty="0">
                <a:cs typeface="B Zar" panose="00000400000000000000" pitchFamily="2" charset="-78"/>
              </a:rPr>
              <a:t>* آلزایمر </a:t>
            </a:r>
          </a:p>
          <a:p>
            <a:pPr marL="114300" indent="0" algn="r" rtl="1">
              <a:buNone/>
            </a:pPr>
            <a:r>
              <a:rPr lang="fa-IR" dirty="0">
                <a:cs typeface="B Zar" panose="00000400000000000000" pitchFamily="2" charset="-78"/>
              </a:rPr>
              <a:t>* مولتیپل اسکلروزیس (</a:t>
            </a:r>
            <a:r>
              <a:rPr lang="en-US" dirty="0">
                <a:cs typeface="B Zar" panose="00000400000000000000" pitchFamily="2" charset="-78"/>
              </a:rPr>
              <a:t>MS </a:t>
            </a:r>
            <a:r>
              <a:rPr lang="fa-IR" dirty="0">
                <a:cs typeface="B Zar" panose="00000400000000000000" pitchFamily="2" charset="-78"/>
              </a:rPr>
              <a:t>)</a:t>
            </a:r>
          </a:p>
          <a:p>
            <a:pPr marL="114300" indent="0" algn="r" rtl="1">
              <a:buNone/>
            </a:pPr>
            <a:r>
              <a:rPr lang="fa-IR" dirty="0">
                <a:cs typeface="B Zar" panose="00000400000000000000" pitchFamily="2" charset="-78"/>
              </a:rPr>
              <a:t>* تحلیل اعصاب بدن</a:t>
            </a:r>
          </a:p>
          <a:p>
            <a:pPr marL="114300" indent="0" algn="r" rtl="1">
              <a:buNone/>
            </a:pPr>
            <a:endParaRPr lang="en-US" dirty="0"/>
          </a:p>
        </p:txBody>
      </p:sp>
      <p:sp>
        <p:nvSpPr>
          <p:cNvPr id="5" name="Slide Number Placeholder 4"/>
          <p:cNvSpPr>
            <a:spLocks noGrp="1"/>
          </p:cNvSpPr>
          <p:nvPr>
            <p:ph type="sldNum" sz="quarter" idx="12"/>
          </p:nvPr>
        </p:nvSpPr>
        <p:spPr/>
        <p:txBody>
          <a:bodyPr/>
          <a:lstStyle/>
          <a:p>
            <a:fld id="{3AB017CB-9C60-4E17-A618-6FA6AFA418CD}" type="slidenum">
              <a:rPr lang="en-US" smtClean="0"/>
              <a:pPr/>
              <a:t>7</a:t>
            </a:fld>
            <a:endParaRPr lang="en-US"/>
          </a:p>
        </p:txBody>
      </p:sp>
    </p:spTree>
    <p:extLst>
      <p:ext uri="{BB962C8B-B14F-4D97-AF65-F5344CB8AC3E}">
        <p14:creationId xmlns:p14="http://schemas.microsoft.com/office/powerpoint/2010/main" val="1644822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436799" cy="528798"/>
          </a:xfrm>
        </p:spPr>
        <p:txBody>
          <a:bodyPr>
            <a:normAutofit fontScale="90000"/>
          </a:bodyPr>
          <a:lstStyle/>
          <a:p>
            <a:pPr algn="ctr"/>
            <a:r>
              <a:rPr lang="ar-SA" sz="2800" dirty="0">
                <a:solidFill>
                  <a:schemeClr val="accent2"/>
                </a:solidFill>
              </a:rPr>
              <a:t>علائم ديسفاژي</a:t>
            </a:r>
            <a:br>
              <a:rPr lang="en-US" sz="2800" dirty="0"/>
            </a:br>
            <a:endParaRPr lang="en-US" sz="2800" dirty="0"/>
          </a:p>
        </p:txBody>
      </p:sp>
      <p:sp>
        <p:nvSpPr>
          <p:cNvPr id="3" name="Content Placeholder 2"/>
          <p:cNvSpPr>
            <a:spLocks noGrp="1"/>
          </p:cNvSpPr>
          <p:nvPr>
            <p:ph idx="1"/>
          </p:nvPr>
        </p:nvSpPr>
        <p:spPr>
          <a:xfrm>
            <a:off x="1295401" y="1600200"/>
            <a:ext cx="7543800" cy="5257800"/>
          </a:xfrm>
        </p:spPr>
        <p:txBody>
          <a:bodyPr>
            <a:noAutofit/>
          </a:bodyPr>
          <a:lstStyle/>
          <a:p>
            <a:pPr lvl="0" indent="-342900" algn="r" rtl="1">
              <a:lnSpc>
                <a:spcPct val="115000"/>
              </a:lnSpc>
              <a:spcBef>
                <a:spcPts val="0"/>
              </a:spcBef>
              <a:buFont typeface="Wingdings"/>
              <a:buChar char=""/>
            </a:pPr>
            <a:r>
              <a:rPr lang="ar-SA" sz="1600" b="1" dirty="0"/>
              <a:t> </a:t>
            </a:r>
            <a:r>
              <a:rPr lang="ar-SA" sz="2000" dirty="0">
                <a:ea typeface="Calibri"/>
                <a:cs typeface="B Zar" panose="00000400000000000000" pitchFamily="2" charset="-78"/>
              </a:rPr>
              <a:t>ناتواني در بلعيدن مواد غذايي و حتي بزاق دهان خودشان(شايعترين علامت)</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افزایش مدت زمان صرف غذا</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بلع دردناک</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سرفه كردن در هنگام خوردن و نوشيدن يا بلافاصله بعد از آن</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اشکال در سرفه ارادی</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نیاز به دو یا سه مرتبه بلع برای هر لقمه (بلع مکرر)</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باقی ماندن غذا روی زبان بعد از بلع</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بیرون دادن غذا</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برگشت غذا از بینی</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نگهداری و</a:t>
            </a:r>
            <a:r>
              <a:rPr lang="en-US" sz="2000" dirty="0">
                <a:ea typeface="Calibri"/>
                <a:cs typeface="B Zar" panose="00000400000000000000" pitchFamily="2" charset="-78"/>
              </a:rPr>
              <a:t> </a:t>
            </a:r>
            <a:r>
              <a:rPr lang="ar-SA" sz="2000" dirty="0">
                <a:ea typeface="Calibri"/>
                <a:cs typeface="B Zar" panose="00000400000000000000" pitchFamily="2" charset="-78"/>
              </a:rPr>
              <a:t>ماندن غذا در کنار دهان (تشکیل کیسه)</a:t>
            </a:r>
            <a:endParaRPr lang="en-US" sz="2000" dirty="0">
              <a:ea typeface="Calibri"/>
              <a:cs typeface="B Zar" panose="00000400000000000000" pitchFamily="2" charset="-78"/>
            </a:endParaRPr>
          </a:p>
          <a:p>
            <a:pPr lvl="0" indent="-342900" algn="r" rtl="1">
              <a:lnSpc>
                <a:spcPct val="115000"/>
              </a:lnSpc>
              <a:spcBef>
                <a:spcPts val="0"/>
              </a:spcBef>
              <a:buFont typeface="Wingdings"/>
              <a:buChar char=""/>
            </a:pPr>
            <a:r>
              <a:rPr lang="ar-SA" sz="2000" dirty="0">
                <a:ea typeface="Calibri"/>
                <a:cs typeface="B Zar" panose="00000400000000000000" pitchFamily="2" charset="-78"/>
              </a:rPr>
              <a:t>صوت غرغره مانند</a:t>
            </a:r>
            <a:endParaRPr lang="en-US" sz="2000" dirty="0">
              <a:ea typeface="Calibri"/>
              <a:cs typeface="B Zar" panose="00000400000000000000" pitchFamily="2" charset="-78"/>
            </a:endParaRPr>
          </a:p>
        </p:txBody>
      </p:sp>
      <p:sp>
        <p:nvSpPr>
          <p:cNvPr id="5" name="Slide Number Placeholder 4"/>
          <p:cNvSpPr>
            <a:spLocks noGrp="1"/>
          </p:cNvSpPr>
          <p:nvPr>
            <p:ph type="sldNum" sz="quarter" idx="12"/>
          </p:nvPr>
        </p:nvSpPr>
        <p:spPr/>
        <p:txBody>
          <a:bodyPr/>
          <a:lstStyle/>
          <a:p>
            <a:fld id="{3AB017CB-9C60-4E17-A618-6FA6AFA418CD}" type="slidenum">
              <a:rPr lang="en-US" smtClean="0"/>
              <a:pPr/>
              <a:t>8</a:t>
            </a:fld>
            <a:endParaRPr lang="en-US"/>
          </a:p>
        </p:txBody>
      </p:sp>
    </p:spTree>
    <p:extLst>
      <p:ext uri="{BB962C8B-B14F-4D97-AF65-F5344CB8AC3E}">
        <p14:creationId xmlns:p14="http://schemas.microsoft.com/office/powerpoint/2010/main" val="96523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87D1-C620-4ECB-A19E-D03AE86A56E6}"/>
              </a:ext>
            </a:extLst>
          </p:cNvPr>
          <p:cNvSpPr>
            <a:spLocks noGrp="1"/>
          </p:cNvSpPr>
          <p:nvPr>
            <p:ph type="title"/>
          </p:nvPr>
        </p:nvSpPr>
        <p:spPr/>
        <p:txBody>
          <a:bodyPr/>
          <a:lstStyle/>
          <a:p>
            <a:pPr algn="ctr"/>
            <a:r>
              <a:rPr lang="fa-IR" dirty="0">
                <a:solidFill>
                  <a:schemeClr val="accent2"/>
                </a:solidFill>
              </a:rPr>
              <a:t>علائم ديسفاژي</a:t>
            </a:r>
            <a:endParaRPr lang="en-US" dirty="0">
              <a:solidFill>
                <a:schemeClr val="accent2"/>
              </a:solidFill>
            </a:endParaRPr>
          </a:p>
        </p:txBody>
      </p:sp>
      <p:sp>
        <p:nvSpPr>
          <p:cNvPr id="3" name="Content Placeholder 2">
            <a:extLst>
              <a:ext uri="{FF2B5EF4-FFF2-40B4-BE49-F238E27FC236}">
                <a16:creationId xmlns:a16="http://schemas.microsoft.com/office/drawing/2014/main" id="{88A3E9A8-9222-4786-8C13-A78442CCD70C}"/>
              </a:ext>
            </a:extLst>
          </p:cNvPr>
          <p:cNvSpPr>
            <a:spLocks noGrp="1"/>
          </p:cNvSpPr>
          <p:nvPr>
            <p:ph idx="1"/>
          </p:nvPr>
        </p:nvSpPr>
        <p:spPr/>
        <p:txBody>
          <a:bodyPr>
            <a:normAutofit fontScale="92500" lnSpcReduction="10000"/>
          </a:bodyPr>
          <a:lstStyle/>
          <a:p>
            <a:pPr algn="r" rtl="1">
              <a:buFont typeface="Wingdings" panose="05000000000000000000" pitchFamily="2" charset="2"/>
              <a:buChar char="Ø"/>
            </a:pPr>
            <a:r>
              <a:rPr lang="fa-IR" sz="2400" dirty="0">
                <a:cs typeface="B Zar" panose="00000400000000000000" pitchFamily="2" charset="-78"/>
              </a:rPr>
              <a:t>ضعيف شدن صداي فرد در حين خوردن يا اندكي پس از آن وجود صدايي وزوز مانند در مسير تنفسي در حين دم و بازدم</a:t>
            </a:r>
          </a:p>
          <a:p>
            <a:pPr algn="r" rtl="1">
              <a:buFont typeface="Wingdings" panose="05000000000000000000" pitchFamily="2" charset="2"/>
              <a:buChar char="Ø"/>
            </a:pPr>
            <a:r>
              <a:rPr lang="fa-IR" sz="2400" dirty="0">
                <a:cs typeface="B Zar" panose="00000400000000000000" pitchFamily="2" charset="-78"/>
              </a:rPr>
              <a:t>ابتلاي بيمار به عفونت سيستم تنفسي(پنومني) به دليل آسپيراسيون مكرر</a:t>
            </a:r>
          </a:p>
          <a:p>
            <a:pPr algn="r" rtl="1">
              <a:buFont typeface="Wingdings" panose="05000000000000000000" pitchFamily="2" charset="2"/>
              <a:buChar char="Ø"/>
            </a:pPr>
            <a:r>
              <a:rPr lang="fa-IR" sz="2400" dirty="0">
                <a:cs typeface="B Zar" panose="00000400000000000000" pitchFamily="2" charset="-78"/>
              </a:rPr>
              <a:t>ورود مواد غذايي به مسير هوايي (آسپيراسيون)</a:t>
            </a:r>
          </a:p>
          <a:p>
            <a:pPr algn="r" rtl="1">
              <a:buFont typeface="Wingdings" panose="05000000000000000000" pitchFamily="2" charset="2"/>
              <a:buChar char="Ø"/>
            </a:pPr>
            <a:r>
              <a:rPr lang="fa-IR" sz="2400" dirty="0">
                <a:cs typeface="B Zar" panose="00000400000000000000" pitchFamily="2" charset="-78"/>
              </a:rPr>
              <a:t>ناراحتی تنفسی مزمن</a:t>
            </a:r>
          </a:p>
          <a:p>
            <a:pPr algn="r" rtl="1">
              <a:buFont typeface="Wingdings" panose="05000000000000000000" pitchFamily="2" charset="2"/>
              <a:buChar char="Ø"/>
            </a:pPr>
            <a:r>
              <a:rPr lang="fa-IR" sz="2400" dirty="0">
                <a:cs typeface="B Zar" panose="00000400000000000000" pitchFamily="2" charset="-78"/>
              </a:rPr>
              <a:t>علائمی از تهوع ،سرفه،آسپیراسیون وخفگی</a:t>
            </a:r>
          </a:p>
          <a:p>
            <a:pPr algn="r" rtl="1">
              <a:buFont typeface="Wingdings" panose="05000000000000000000" pitchFamily="2" charset="2"/>
              <a:buChar char="Ø"/>
            </a:pPr>
            <a:r>
              <a:rPr lang="fa-IR" sz="2400" dirty="0">
                <a:cs typeface="B Zar" panose="00000400000000000000" pitchFamily="2" charset="-78"/>
              </a:rPr>
              <a:t>كاهش وزن و ايجاد علائم سوء تغذيه به علت كم خوريهاي بيش از حد</a:t>
            </a:r>
          </a:p>
          <a:p>
            <a:pPr algn="r" rtl="1">
              <a:buFont typeface="Wingdings" panose="05000000000000000000" pitchFamily="2" charset="2"/>
              <a:buChar char="Ø"/>
            </a:pPr>
            <a:r>
              <a:rPr lang="fa-IR" sz="2400" dirty="0">
                <a:cs typeface="B Zar" panose="00000400000000000000" pitchFamily="2" charset="-78"/>
              </a:rPr>
              <a:t>بالا رفتن درجه حرارت بدن از1ـ30 دقيقه پس از غذا خوردن به علت ناشناخته </a:t>
            </a:r>
          </a:p>
          <a:p>
            <a:pPr algn="r" rtl="1"/>
            <a:endParaRPr lang="en-US" dirty="0"/>
          </a:p>
        </p:txBody>
      </p:sp>
    </p:spTree>
    <p:extLst>
      <p:ext uri="{BB962C8B-B14F-4D97-AF65-F5344CB8AC3E}">
        <p14:creationId xmlns:p14="http://schemas.microsoft.com/office/powerpoint/2010/main" val="176782166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1056</TotalTime>
  <Words>3590</Words>
  <Application>Microsoft Office PowerPoint</Application>
  <PresentationFormat>On-screen Show (4:3)</PresentationFormat>
  <Paragraphs>367</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B Nazanin</vt:lpstr>
      <vt:lpstr>Calibri</vt:lpstr>
      <vt:lpstr>Century Gothic</vt:lpstr>
      <vt:lpstr>Times New Roman</vt:lpstr>
      <vt:lpstr>Wingdings</vt:lpstr>
      <vt:lpstr>Wingdings 3</vt:lpstr>
      <vt:lpstr>Wisp</vt:lpstr>
      <vt:lpstr>اصول تغذیه صحیح در گوارش گروه پرستاری  </vt:lpstr>
      <vt:lpstr> ارگان های دخیل در بلع نرمال</vt:lpstr>
      <vt:lpstr>PowerPoint Presentation</vt:lpstr>
      <vt:lpstr>فیزیولوژی بلع</vt:lpstr>
      <vt:lpstr>PowerPoint Presentation</vt:lpstr>
      <vt:lpstr>مراحل بلع </vt:lpstr>
      <vt:lpstr>علل رایج اختلالات بلع</vt:lpstr>
      <vt:lpstr>علائم ديسفاژي </vt:lpstr>
      <vt:lpstr>علائم ديسفاژي</vt:lpstr>
      <vt:lpstr>اهداف رژیم درمانی در این اختلال </vt:lpstr>
      <vt:lpstr>توصیه‌های تغذیه‌ای و رژیم غذایی  </vt:lpstr>
      <vt:lpstr>PowerPoint Presentation</vt:lpstr>
      <vt:lpstr>رفلاکس مری</vt:lpstr>
      <vt:lpstr>تغذیه صحیح در دیس پپسی و رفلاکس</vt:lpstr>
      <vt:lpstr>چه تغذیه ای در کاهش تهوع واستفراغ موثر است ؟</vt:lpstr>
      <vt:lpstr>زخم پپتیک</vt:lpstr>
      <vt:lpstr>تغذیه در زخم های پپتیک</vt:lpstr>
      <vt:lpstr>سندرم دامپینگ</vt:lpstr>
      <vt:lpstr>مراحل سندرم  دامپینگ </vt:lpstr>
      <vt:lpstr>عوارض دامپینگ</vt:lpstr>
      <vt:lpstr>درمان دامپینگ</vt:lpstr>
      <vt:lpstr>تعریف اسهال</vt:lpstr>
      <vt:lpstr>فیزیولوژی طبیعی</vt:lpstr>
      <vt:lpstr>PowerPoint Presentation</vt:lpstr>
      <vt:lpstr>تدابیر درمانی در اسهال حاد</vt:lpstr>
      <vt:lpstr>درمان قطعی یا تجربی در اسهال مزمن</vt:lpstr>
      <vt:lpstr>تدابیر درمانی در اسهال مزمن</vt:lpstr>
      <vt:lpstr>راهنما برای درمان کم آبی نسبی کودکان و بالغین</vt:lpstr>
      <vt:lpstr>درمان بیماران با کم آبی شدید</vt:lpstr>
      <vt:lpstr>در صورت اسهال با رژیم غذایی انترال</vt:lpstr>
      <vt:lpstr>توصیه های تغذیه ای</vt:lpstr>
      <vt:lpstr>PowerPoint Presentation</vt:lpstr>
      <vt:lpstr>PowerPoint Presentation</vt:lpstr>
      <vt:lpstr>PowerPoint Presentation</vt:lpstr>
      <vt:lpstr>اسهال استئاتوره</vt:lpstr>
      <vt:lpstr>PowerPoint Presentation</vt:lpstr>
      <vt:lpstr> یبوست </vt:lpstr>
      <vt:lpstr>علل یبوست </vt:lpstr>
      <vt:lpstr>درمان</vt:lpstr>
      <vt:lpstr>عوارض یبوست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اصول تغذیه صحیح در گوارش</dc:title>
  <dc:creator>Farkhondeh Razmpour</dc:creator>
  <cp:lastModifiedBy>spectre</cp:lastModifiedBy>
  <cp:revision>41</cp:revision>
  <dcterms:created xsi:type="dcterms:W3CDTF">2016-05-25T06:48:02Z</dcterms:created>
  <dcterms:modified xsi:type="dcterms:W3CDTF">2022-04-15T07:14:54Z</dcterms:modified>
</cp:coreProperties>
</file>