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58" r:id="rId5"/>
    <p:sldId id="290" r:id="rId6"/>
    <p:sldId id="259" r:id="rId7"/>
    <p:sldId id="260" r:id="rId8"/>
    <p:sldId id="261" r:id="rId9"/>
    <p:sldId id="262" r:id="rId10"/>
    <p:sldId id="263" r:id="rId11"/>
    <p:sldId id="264" r:id="rId12"/>
    <p:sldId id="265" r:id="rId13"/>
    <p:sldId id="266" r:id="rId14"/>
    <p:sldId id="267" r:id="rId15"/>
    <p:sldId id="268" r:id="rId16"/>
    <p:sldId id="332" r:id="rId17"/>
    <p:sldId id="271" r:id="rId18"/>
    <p:sldId id="272" r:id="rId19"/>
    <p:sldId id="314" r:id="rId20"/>
    <p:sldId id="350" r:id="rId21"/>
    <p:sldId id="273" r:id="rId22"/>
    <p:sldId id="274" r:id="rId23"/>
    <p:sldId id="275" r:id="rId24"/>
    <p:sldId id="345" r:id="rId25"/>
    <p:sldId id="276" r:id="rId26"/>
    <p:sldId id="277" r:id="rId27"/>
    <p:sldId id="279" r:id="rId28"/>
    <p:sldId id="342" r:id="rId29"/>
    <p:sldId id="280" r:id="rId30"/>
    <p:sldId id="281" r:id="rId31"/>
    <p:sldId id="296" r:id="rId32"/>
    <p:sldId id="297" r:id="rId33"/>
    <p:sldId id="298" r:id="rId34"/>
    <p:sldId id="308" r:id="rId35"/>
    <p:sldId id="319" r:id="rId36"/>
    <p:sldId id="320" r:id="rId37"/>
    <p:sldId id="321" r:id="rId38"/>
    <p:sldId id="283" r:id="rId39"/>
    <p:sldId id="365"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2" autoAdjust="0"/>
    <p:restoredTop sz="94660"/>
  </p:normalViewPr>
  <p:slideViewPr>
    <p:cSldViewPr snapToGrid="0">
      <p:cViewPr varScale="1">
        <p:scale>
          <a:sx n="97" d="100"/>
          <a:sy n="97" d="100"/>
        </p:scale>
        <p:origin x="96" y="1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F20A416C-880C-4F52-8468-C39A573BC9BD}" type="datetimeFigureOut">
              <a:rPr lang="en-US" smtClean="0"/>
              <a:t>4/13/2026</a:t>
            </a:fld>
            <a:endParaRPr lang="en-US"/>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0A8C90A0-7016-4CEC-AF2C-A62531F1A3F0}" type="slidenum">
              <a:rPr lang="en-US" smtClean="0"/>
              <a:t>‹#›</a:t>
            </a:fld>
            <a:endParaRPr lang="en-US"/>
          </a:p>
        </p:txBody>
      </p:sp>
    </p:spTree>
    <p:extLst>
      <p:ext uri="{BB962C8B-B14F-4D97-AF65-F5344CB8AC3E}">
        <p14:creationId xmlns:p14="http://schemas.microsoft.com/office/powerpoint/2010/main" val="1559676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0A416C-880C-4F52-8468-C39A573BC9BD}" type="datetimeFigureOut">
              <a:rPr lang="en-US" smtClean="0"/>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8C90A0-7016-4CEC-AF2C-A62531F1A3F0}" type="slidenum">
              <a:rPr lang="en-US" smtClean="0"/>
              <a:t>‹#›</a:t>
            </a:fld>
            <a:endParaRPr lang="en-US"/>
          </a:p>
        </p:txBody>
      </p:sp>
    </p:spTree>
    <p:extLst>
      <p:ext uri="{BB962C8B-B14F-4D97-AF65-F5344CB8AC3E}">
        <p14:creationId xmlns:p14="http://schemas.microsoft.com/office/powerpoint/2010/main" val="2550135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F20A416C-880C-4F52-8468-C39A573BC9BD}" type="datetimeFigureOut">
              <a:rPr lang="en-US" smtClean="0"/>
              <a:t>4/13/2026</a:t>
            </a:fld>
            <a:endParaRPr lang="en-US"/>
          </a:p>
        </p:txBody>
      </p:sp>
      <p:sp>
        <p:nvSpPr>
          <p:cNvPr id="5" name="Footer Placeholder 4"/>
          <p:cNvSpPr>
            <a:spLocks noGrp="1"/>
          </p:cNvSpPr>
          <p:nvPr>
            <p:ph type="ftr" sz="quarter" idx="11"/>
          </p:nvPr>
        </p:nvSpPr>
        <p:spPr>
          <a:xfrm>
            <a:off x="804672" y="6227064"/>
            <a:ext cx="10588752" cy="320040"/>
          </a:xfrm>
        </p:spPr>
        <p:txBody>
          <a:body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0A8C90A0-7016-4CEC-AF2C-A62531F1A3F0}" type="slidenum">
              <a:rPr lang="en-US" smtClean="0"/>
              <a:t>‹#›</a:t>
            </a:fld>
            <a:endParaRPr lang="en-US"/>
          </a:p>
        </p:txBody>
      </p:sp>
    </p:spTree>
    <p:extLst>
      <p:ext uri="{BB962C8B-B14F-4D97-AF65-F5344CB8AC3E}">
        <p14:creationId xmlns:p14="http://schemas.microsoft.com/office/powerpoint/2010/main" val="20194288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F42D16F-5EC0-2810-7376-1AD3D7454D7A}"/>
              </a:ext>
            </a:extLst>
          </p:cNvPr>
          <p:cNvSpPr>
            <a:spLocks noGrp="1"/>
          </p:cNvSpPr>
          <p:nvPr>
            <p:ph type="dt" sz="half" idx="10"/>
          </p:nvPr>
        </p:nvSpPr>
        <p:spPr/>
        <p:txBody>
          <a:bodyPr/>
          <a:lstStyle>
            <a:lvl1pPr>
              <a:defRPr/>
            </a:lvl1pPr>
          </a:lstStyle>
          <a:p>
            <a:pPr>
              <a:defRPr/>
            </a:pPr>
            <a:fld id="{E9CF8BB1-3EE9-49F7-A5FF-AB65ADAC7EC1}" type="datetimeFigureOut">
              <a:rPr lang="en-US"/>
              <a:pPr>
                <a:defRPr/>
              </a:pPr>
              <a:t>4/13/2026</a:t>
            </a:fld>
            <a:endParaRPr lang="en-US"/>
          </a:p>
        </p:txBody>
      </p:sp>
      <p:sp>
        <p:nvSpPr>
          <p:cNvPr id="5" name="Footer Placeholder 4">
            <a:extLst>
              <a:ext uri="{FF2B5EF4-FFF2-40B4-BE49-F238E27FC236}">
                <a16:creationId xmlns:a16="http://schemas.microsoft.com/office/drawing/2014/main" id="{044A62E5-0F64-C933-1E0E-999FA90F46B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47BCF7B-FE63-56AC-FD03-5B03173AACD6}"/>
              </a:ext>
            </a:extLst>
          </p:cNvPr>
          <p:cNvSpPr>
            <a:spLocks noGrp="1"/>
          </p:cNvSpPr>
          <p:nvPr>
            <p:ph type="sldNum" sz="quarter" idx="12"/>
          </p:nvPr>
        </p:nvSpPr>
        <p:spPr/>
        <p:txBody>
          <a:bodyPr/>
          <a:lstStyle>
            <a:lvl1pPr>
              <a:defRPr/>
            </a:lvl1pPr>
          </a:lstStyle>
          <a:p>
            <a:pPr>
              <a:defRPr/>
            </a:pPr>
            <a:fld id="{787BE70C-7A73-4061-A33F-D9638F769ECA}" type="slidenum">
              <a:rPr lang="en-US" altLang="en-US"/>
              <a:pPr>
                <a:defRPr/>
              </a:pPr>
              <a:t>‹#›</a:t>
            </a:fld>
            <a:endParaRPr lang="en-US" altLang="en-US"/>
          </a:p>
        </p:txBody>
      </p:sp>
    </p:spTree>
    <p:extLst>
      <p:ext uri="{BB962C8B-B14F-4D97-AF65-F5344CB8AC3E}">
        <p14:creationId xmlns:p14="http://schemas.microsoft.com/office/powerpoint/2010/main" val="39920679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rgbClr val="FFC000"/>
                </a:solidFill>
              </a:defRPr>
            </a:lvl1pPr>
            <a:lvl2pPr>
              <a:defRPr>
                <a:solidFill>
                  <a:srgbClr val="FFC000"/>
                </a:solidFill>
              </a:defRPr>
            </a:lvl2pPr>
            <a:lvl3pPr>
              <a:defRPr>
                <a:solidFill>
                  <a:srgbClr val="FFC000"/>
                </a:solidFill>
              </a:defRPr>
            </a:lvl3pPr>
            <a:lvl4pPr>
              <a:defRPr>
                <a:solidFill>
                  <a:srgbClr val="FFC000"/>
                </a:solidFill>
              </a:defRPr>
            </a:lvl4pPr>
            <a:lvl5pPr>
              <a:defRPr>
                <a:solidFill>
                  <a:srgbClr val="FFC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86BDC3A-971F-1353-6B13-8170AA7FBB6E}"/>
              </a:ext>
            </a:extLst>
          </p:cNvPr>
          <p:cNvSpPr>
            <a:spLocks noGrp="1"/>
          </p:cNvSpPr>
          <p:nvPr>
            <p:ph type="dt" sz="half" idx="10"/>
          </p:nvPr>
        </p:nvSpPr>
        <p:spPr/>
        <p:txBody>
          <a:bodyPr/>
          <a:lstStyle>
            <a:lvl1pPr>
              <a:defRPr/>
            </a:lvl1pPr>
          </a:lstStyle>
          <a:p>
            <a:pPr>
              <a:defRPr/>
            </a:pPr>
            <a:fld id="{F3FE38FD-0357-4DED-B2A5-50F822BF0CE4}" type="datetimeFigureOut">
              <a:rPr lang="en-US"/>
              <a:pPr>
                <a:defRPr/>
              </a:pPr>
              <a:t>4/13/2026</a:t>
            </a:fld>
            <a:endParaRPr lang="en-US"/>
          </a:p>
        </p:txBody>
      </p:sp>
      <p:sp>
        <p:nvSpPr>
          <p:cNvPr id="5" name="Footer Placeholder 4">
            <a:extLst>
              <a:ext uri="{FF2B5EF4-FFF2-40B4-BE49-F238E27FC236}">
                <a16:creationId xmlns:a16="http://schemas.microsoft.com/office/drawing/2014/main" id="{722E64BB-E7E8-F969-583E-EA921AA8EFA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0E0A1BF-EFDB-C1A8-F9BB-FE3784921823}"/>
              </a:ext>
            </a:extLst>
          </p:cNvPr>
          <p:cNvSpPr>
            <a:spLocks noGrp="1"/>
          </p:cNvSpPr>
          <p:nvPr>
            <p:ph type="sldNum" sz="quarter" idx="12"/>
          </p:nvPr>
        </p:nvSpPr>
        <p:spPr/>
        <p:txBody>
          <a:bodyPr/>
          <a:lstStyle>
            <a:lvl1pPr>
              <a:defRPr/>
            </a:lvl1pPr>
          </a:lstStyle>
          <a:p>
            <a:pPr>
              <a:defRPr/>
            </a:pPr>
            <a:fld id="{C5715D7C-963A-43D6-AAED-9AEB5B6083F6}" type="slidenum">
              <a:rPr lang="en-US" altLang="en-US"/>
              <a:pPr>
                <a:defRPr/>
              </a:pPr>
              <a:t>‹#›</a:t>
            </a:fld>
            <a:endParaRPr lang="en-US" altLang="en-US"/>
          </a:p>
        </p:txBody>
      </p:sp>
    </p:spTree>
    <p:extLst>
      <p:ext uri="{BB962C8B-B14F-4D97-AF65-F5344CB8AC3E}">
        <p14:creationId xmlns:p14="http://schemas.microsoft.com/office/powerpoint/2010/main" val="1620323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7993C2-BE34-6A3F-1238-0A7F16E04D72}"/>
              </a:ext>
            </a:extLst>
          </p:cNvPr>
          <p:cNvSpPr>
            <a:spLocks noGrp="1"/>
          </p:cNvSpPr>
          <p:nvPr>
            <p:ph type="dt" sz="half" idx="10"/>
          </p:nvPr>
        </p:nvSpPr>
        <p:spPr/>
        <p:txBody>
          <a:bodyPr/>
          <a:lstStyle>
            <a:lvl1pPr>
              <a:defRPr/>
            </a:lvl1pPr>
          </a:lstStyle>
          <a:p>
            <a:pPr>
              <a:defRPr/>
            </a:pPr>
            <a:fld id="{B6B716CA-138F-42B5-A00B-D3042CB3D262}" type="datetimeFigureOut">
              <a:rPr lang="en-US"/>
              <a:pPr>
                <a:defRPr/>
              </a:pPr>
              <a:t>4/13/2026</a:t>
            </a:fld>
            <a:endParaRPr lang="en-US"/>
          </a:p>
        </p:txBody>
      </p:sp>
      <p:sp>
        <p:nvSpPr>
          <p:cNvPr id="5" name="Footer Placeholder 4">
            <a:extLst>
              <a:ext uri="{FF2B5EF4-FFF2-40B4-BE49-F238E27FC236}">
                <a16:creationId xmlns:a16="http://schemas.microsoft.com/office/drawing/2014/main" id="{C333E20D-8E2A-B245-1927-073B39AF46A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C42E2EA-F5F1-06CC-9A68-1D96444E776F}"/>
              </a:ext>
            </a:extLst>
          </p:cNvPr>
          <p:cNvSpPr>
            <a:spLocks noGrp="1"/>
          </p:cNvSpPr>
          <p:nvPr>
            <p:ph type="sldNum" sz="quarter" idx="12"/>
          </p:nvPr>
        </p:nvSpPr>
        <p:spPr/>
        <p:txBody>
          <a:bodyPr/>
          <a:lstStyle>
            <a:lvl1pPr>
              <a:defRPr/>
            </a:lvl1pPr>
          </a:lstStyle>
          <a:p>
            <a:pPr>
              <a:defRPr/>
            </a:pPr>
            <a:fld id="{3E234BA9-6B18-439B-A0E1-E3E1485729D0}" type="slidenum">
              <a:rPr lang="en-US" altLang="en-US"/>
              <a:pPr>
                <a:defRPr/>
              </a:pPr>
              <a:t>‹#›</a:t>
            </a:fld>
            <a:endParaRPr lang="en-US" altLang="en-US"/>
          </a:p>
        </p:txBody>
      </p:sp>
    </p:spTree>
    <p:extLst>
      <p:ext uri="{BB962C8B-B14F-4D97-AF65-F5344CB8AC3E}">
        <p14:creationId xmlns:p14="http://schemas.microsoft.com/office/powerpoint/2010/main" val="721085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E1774A4-DCD7-5C75-A332-20A2FF280532}"/>
              </a:ext>
            </a:extLst>
          </p:cNvPr>
          <p:cNvSpPr>
            <a:spLocks noGrp="1"/>
          </p:cNvSpPr>
          <p:nvPr>
            <p:ph type="dt" sz="half" idx="10"/>
          </p:nvPr>
        </p:nvSpPr>
        <p:spPr/>
        <p:txBody>
          <a:bodyPr/>
          <a:lstStyle>
            <a:lvl1pPr>
              <a:defRPr/>
            </a:lvl1pPr>
          </a:lstStyle>
          <a:p>
            <a:pPr>
              <a:defRPr/>
            </a:pPr>
            <a:fld id="{889FD381-7517-4DF6-A1CF-377FC399593F}" type="datetimeFigureOut">
              <a:rPr lang="en-US"/>
              <a:pPr>
                <a:defRPr/>
              </a:pPr>
              <a:t>4/13/2026</a:t>
            </a:fld>
            <a:endParaRPr lang="en-US"/>
          </a:p>
        </p:txBody>
      </p:sp>
      <p:sp>
        <p:nvSpPr>
          <p:cNvPr id="6" name="Footer Placeholder 4">
            <a:extLst>
              <a:ext uri="{FF2B5EF4-FFF2-40B4-BE49-F238E27FC236}">
                <a16:creationId xmlns:a16="http://schemas.microsoft.com/office/drawing/2014/main" id="{58806C9A-D756-FD44-39D8-49BE7CB0519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825A5A2-78C0-A3C8-E26E-7E96983B3305}"/>
              </a:ext>
            </a:extLst>
          </p:cNvPr>
          <p:cNvSpPr>
            <a:spLocks noGrp="1"/>
          </p:cNvSpPr>
          <p:nvPr>
            <p:ph type="sldNum" sz="quarter" idx="12"/>
          </p:nvPr>
        </p:nvSpPr>
        <p:spPr/>
        <p:txBody>
          <a:bodyPr/>
          <a:lstStyle>
            <a:lvl1pPr>
              <a:defRPr/>
            </a:lvl1pPr>
          </a:lstStyle>
          <a:p>
            <a:pPr>
              <a:defRPr/>
            </a:pPr>
            <a:fld id="{BA992909-8A71-4132-A58C-E615DCC999BC}" type="slidenum">
              <a:rPr lang="en-US" altLang="en-US"/>
              <a:pPr>
                <a:defRPr/>
              </a:pPr>
              <a:t>‹#›</a:t>
            </a:fld>
            <a:endParaRPr lang="en-US" altLang="en-US"/>
          </a:p>
        </p:txBody>
      </p:sp>
    </p:spTree>
    <p:extLst>
      <p:ext uri="{BB962C8B-B14F-4D97-AF65-F5344CB8AC3E}">
        <p14:creationId xmlns:p14="http://schemas.microsoft.com/office/powerpoint/2010/main" val="13290609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0B8CE3FD-942A-4B40-D18D-2B8102EC3F62}"/>
              </a:ext>
            </a:extLst>
          </p:cNvPr>
          <p:cNvSpPr>
            <a:spLocks noGrp="1"/>
          </p:cNvSpPr>
          <p:nvPr>
            <p:ph type="dt" sz="half" idx="10"/>
          </p:nvPr>
        </p:nvSpPr>
        <p:spPr/>
        <p:txBody>
          <a:bodyPr/>
          <a:lstStyle>
            <a:lvl1pPr>
              <a:defRPr/>
            </a:lvl1pPr>
          </a:lstStyle>
          <a:p>
            <a:pPr>
              <a:defRPr/>
            </a:pPr>
            <a:fld id="{B22B8FB7-8626-4C00-90A0-3AB71FDC400D}" type="datetimeFigureOut">
              <a:rPr lang="en-US"/>
              <a:pPr>
                <a:defRPr/>
              </a:pPr>
              <a:t>4/13/2026</a:t>
            </a:fld>
            <a:endParaRPr lang="en-US"/>
          </a:p>
        </p:txBody>
      </p:sp>
      <p:sp>
        <p:nvSpPr>
          <p:cNvPr id="8" name="Footer Placeholder 4">
            <a:extLst>
              <a:ext uri="{FF2B5EF4-FFF2-40B4-BE49-F238E27FC236}">
                <a16:creationId xmlns:a16="http://schemas.microsoft.com/office/drawing/2014/main" id="{9BE683A2-220F-188E-5AA6-642F72D31ECA}"/>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61094888-D370-8E58-8FC2-F190BD34FF15}"/>
              </a:ext>
            </a:extLst>
          </p:cNvPr>
          <p:cNvSpPr>
            <a:spLocks noGrp="1"/>
          </p:cNvSpPr>
          <p:nvPr>
            <p:ph type="sldNum" sz="quarter" idx="12"/>
          </p:nvPr>
        </p:nvSpPr>
        <p:spPr/>
        <p:txBody>
          <a:bodyPr/>
          <a:lstStyle>
            <a:lvl1pPr>
              <a:defRPr/>
            </a:lvl1pPr>
          </a:lstStyle>
          <a:p>
            <a:pPr>
              <a:defRPr/>
            </a:pPr>
            <a:fld id="{AF4E6E1C-A902-411A-922B-46A957F1A70D}" type="slidenum">
              <a:rPr lang="en-US" altLang="en-US"/>
              <a:pPr>
                <a:defRPr/>
              </a:pPr>
              <a:t>‹#›</a:t>
            </a:fld>
            <a:endParaRPr lang="en-US" altLang="en-US"/>
          </a:p>
        </p:txBody>
      </p:sp>
    </p:spTree>
    <p:extLst>
      <p:ext uri="{BB962C8B-B14F-4D97-AF65-F5344CB8AC3E}">
        <p14:creationId xmlns:p14="http://schemas.microsoft.com/office/powerpoint/2010/main" val="34831491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B78489E5-48E1-831E-3E15-3568F5396BE7}"/>
              </a:ext>
            </a:extLst>
          </p:cNvPr>
          <p:cNvSpPr>
            <a:spLocks noGrp="1"/>
          </p:cNvSpPr>
          <p:nvPr>
            <p:ph type="dt" sz="half" idx="10"/>
          </p:nvPr>
        </p:nvSpPr>
        <p:spPr/>
        <p:txBody>
          <a:bodyPr/>
          <a:lstStyle>
            <a:lvl1pPr>
              <a:defRPr/>
            </a:lvl1pPr>
          </a:lstStyle>
          <a:p>
            <a:pPr>
              <a:defRPr/>
            </a:pPr>
            <a:fld id="{7CEBD0CE-18D3-4EE8-AFFD-B185E1AFD5E7}" type="datetimeFigureOut">
              <a:rPr lang="en-US"/>
              <a:pPr>
                <a:defRPr/>
              </a:pPr>
              <a:t>4/13/2026</a:t>
            </a:fld>
            <a:endParaRPr lang="en-US"/>
          </a:p>
        </p:txBody>
      </p:sp>
      <p:sp>
        <p:nvSpPr>
          <p:cNvPr id="4" name="Footer Placeholder 4">
            <a:extLst>
              <a:ext uri="{FF2B5EF4-FFF2-40B4-BE49-F238E27FC236}">
                <a16:creationId xmlns:a16="http://schemas.microsoft.com/office/drawing/2014/main" id="{3FEE7DD4-1466-8642-72A5-882F208F6F0F}"/>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32BE03D1-F81E-5A75-0EB0-F9B2AE86BC6E}"/>
              </a:ext>
            </a:extLst>
          </p:cNvPr>
          <p:cNvSpPr>
            <a:spLocks noGrp="1"/>
          </p:cNvSpPr>
          <p:nvPr>
            <p:ph type="sldNum" sz="quarter" idx="12"/>
          </p:nvPr>
        </p:nvSpPr>
        <p:spPr/>
        <p:txBody>
          <a:bodyPr/>
          <a:lstStyle>
            <a:lvl1pPr>
              <a:defRPr/>
            </a:lvl1pPr>
          </a:lstStyle>
          <a:p>
            <a:pPr>
              <a:defRPr/>
            </a:pPr>
            <a:fld id="{5E4D68C0-FBD4-4C47-BF5F-BF5E2CBAC92E}" type="slidenum">
              <a:rPr lang="en-US" altLang="en-US"/>
              <a:pPr>
                <a:defRPr/>
              </a:pPr>
              <a:t>‹#›</a:t>
            </a:fld>
            <a:endParaRPr lang="en-US" altLang="en-US"/>
          </a:p>
        </p:txBody>
      </p:sp>
    </p:spTree>
    <p:extLst>
      <p:ext uri="{BB962C8B-B14F-4D97-AF65-F5344CB8AC3E}">
        <p14:creationId xmlns:p14="http://schemas.microsoft.com/office/powerpoint/2010/main" val="10763059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5DE4134-84BF-5E8E-DE77-B07AB440B27B}"/>
              </a:ext>
            </a:extLst>
          </p:cNvPr>
          <p:cNvSpPr>
            <a:spLocks noGrp="1"/>
          </p:cNvSpPr>
          <p:nvPr>
            <p:ph type="dt" sz="half" idx="10"/>
          </p:nvPr>
        </p:nvSpPr>
        <p:spPr/>
        <p:txBody>
          <a:bodyPr/>
          <a:lstStyle>
            <a:lvl1pPr>
              <a:defRPr/>
            </a:lvl1pPr>
          </a:lstStyle>
          <a:p>
            <a:pPr>
              <a:defRPr/>
            </a:pPr>
            <a:fld id="{14ACAF5A-0413-438D-AFB5-52A0D386165D}" type="datetimeFigureOut">
              <a:rPr lang="en-US"/>
              <a:pPr>
                <a:defRPr/>
              </a:pPr>
              <a:t>4/13/2026</a:t>
            </a:fld>
            <a:endParaRPr lang="en-US"/>
          </a:p>
        </p:txBody>
      </p:sp>
      <p:sp>
        <p:nvSpPr>
          <p:cNvPr id="3" name="Footer Placeholder 4">
            <a:extLst>
              <a:ext uri="{FF2B5EF4-FFF2-40B4-BE49-F238E27FC236}">
                <a16:creationId xmlns:a16="http://schemas.microsoft.com/office/drawing/2014/main" id="{BCABBEBB-BEF9-794B-88C7-5682A7C2A26B}"/>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0228E78A-78A2-6CD7-7B77-A7FD26041CE3}"/>
              </a:ext>
            </a:extLst>
          </p:cNvPr>
          <p:cNvSpPr>
            <a:spLocks noGrp="1"/>
          </p:cNvSpPr>
          <p:nvPr>
            <p:ph type="sldNum" sz="quarter" idx="12"/>
          </p:nvPr>
        </p:nvSpPr>
        <p:spPr/>
        <p:txBody>
          <a:bodyPr/>
          <a:lstStyle>
            <a:lvl1pPr>
              <a:defRPr/>
            </a:lvl1pPr>
          </a:lstStyle>
          <a:p>
            <a:pPr>
              <a:defRPr/>
            </a:pPr>
            <a:fld id="{0A639B19-11F8-49D0-A5BF-C3A494E36BBB}" type="slidenum">
              <a:rPr lang="en-US" altLang="en-US"/>
              <a:pPr>
                <a:defRPr/>
              </a:pPr>
              <a:t>‹#›</a:t>
            </a:fld>
            <a:endParaRPr lang="en-US" altLang="en-US"/>
          </a:p>
        </p:txBody>
      </p:sp>
    </p:spTree>
    <p:extLst>
      <p:ext uri="{BB962C8B-B14F-4D97-AF65-F5344CB8AC3E}">
        <p14:creationId xmlns:p14="http://schemas.microsoft.com/office/powerpoint/2010/main" val="41637772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B30DFEE7-84D6-F5E4-708A-24D9C3B62BDA}"/>
              </a:ext>
            </a:extLst>
          </p:cNvPr>
          <p:cNvSpPr>
            <a:spLocks noGrp="1"/>
          </p:cNvSpPr>
          <p:nvPr>
            <p:ph type="dt" sz="half" idx="10"/>
          </p:nvPr>
        </p:nvSpPr>
        <p:spPr/>
        <p:txBody>
          <a:bodyPr/>
          <a:lstStyle>
            <a:lvl1pPr>
              <a:defRPr/>
            </a:lvl1pPr>
          </a:lstStyle>
          <a:p>
            <a:pPr>
              <a:defRPr/>
            </a:pPr>
            <a:fld id="{0D8CE046-446C-42D0-BAE7-69FC5602C257}" type="datetimeFigureOut">
              <a:rPr lang="en-US"/>
              <a:pPr>
                <a:defRPr/>
              </a:pPr>
              <a:t>4/13/2026</a:t>
            </a:fld>
            <a:endParaRPr lang="en-US"/>
          </a:p>
        </p:txBody>
      </p:sp>
      <p:sp>
        <p:nvSpPr>
          <p:cNvPr id="6" name="Footer Placeholder 4">
            <a:extLst>
              <a:ext uri="{FF2B5EF4-FFF2-40B4-BE49-F238E27FC236}">
                <a16:creationId xmlns:a16="http://schemas.microsoft.com/office/drawing/2014/main" id="{C74F3DBA-6F1B-7253-DA41-E9B2E7B3ADF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E489D49-A8B3-BE92-C11A-5B1BB9550704}"/>
              </a:ext>
            </a:extLst>
          </p:cNvPr>
          <p:cNvSpPr>
            <a:spLocks noGrp="1"/>
          </p:cNvSpPr>
          <p:nvPr>
            <p:ph type="sldNum" sz="quarter" idx="12"/>
          </p:nvPr>
        </p:nvSpPr>
        <p:spPr/>
        <p:txBody>
          <a:bodyPr/>
          <a:lstStyle>
            <a:lvl1pPr>
              <a:defRPr/>
            </a:lvl1pPr>
          </a:lstStyle>
          <a:p>
            <a:pPr>
              <a:defRPr/>
            </a:pPr>
            <a:fld id="{50FB4CFF-B3D5-462B-B99A-461AB9273CB7}" type="slidenum">
              <a:rPr lang="en-US" altLang="en-US"/>
              <a:pPr>
                <a:defRPr/>
              </a:pPr>
              <a:t>‹#›</a:t>
            </a:fld>
            <a:endParaRPr lang="en-US" altLang="en-US"/>
          </a:p>
        </p:txBody>
      </p:sp>
    </p:spTree>
    <p:extLst>
      <p:ext uri="{BB962C8B-B14F-4D97-AF65-F5344CB8AC3E}">
        <p14:creationId xmlns:p14="http://schemas.microsoft.com/office/powerpoint/2010/main" val="2291371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0A416C-880C-4F52-8468-C39A573BC9BD}" type="datetimeFigureOut">
              <a:rPr lang="en-US" smtClean="0"/>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8C90A0-7016-4CEC-AF2C-A62531F1A3F0}" type="slidenum">
              <a:rPr lang="en-US" smtClean="0"/>
              <a:t>‹#›</a:t>
            </a:fld>
            <a:endParaRPr lang="en-US"/>
          </a:p>
        </p:txBody>
      </p:sp>
    </p:spTree>
    <p:extLst>
      <p:ext uri="{BB962C8B-B14F-4D97-AF65-F5344CB8AC3E}">
        <p14:creationId xmlns:p14="http://schemas.microsoft.com/office/powerpoint/2010/main" val="31317069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4393C17-EA84-D06E-83C0-A31C836452F4}"/>
              </a:ext>
            </a:extLst>
          </p:cNvPr>
          <p:cNvSpPr>
            <a:spLocks noGrp="1"/>
          </p:cNvSpPr>
          <p:nvPr>
            <p:ph type="dt" sz="half" idx="10"/>
          </p:nvPr>
        </p:nvSpPr>
        <p:spPr/>
        <p:txBody>
          <a:bodyPr/>
          <a:lstStyle>
            <a:lvl1pPr>
              <a:defRPr/>
            </a:lvl1pPr>
          </a:lstStyle>
          <a:p>
            <a:pPr>
              <a:defRPr/>
            </a:pPr>
            <a:fld id="{1F1964B6-7211-4ACB-9423-607A6DA54DB7}" type="datetimeFigureOut">
              <a:rPr lang="en-US"/>
              <a:pPr>
                <a:defRPr/>
              </a:pPr>
              <a:t>4/13/2026</a:t>
            </a:fld>
            <a:endParaRPr lang="en-US"/>
          </a:p>
        </p:txBody>
      </p:sp>
      <p:sp>
        <p:nvSpPr>
          <p:cNvPr id="6" name="Footer Placeholder 4">
            <a:extLst>
              <a:ext uri="{FF2B5EF4-FFF2-40B4-BE49-F238E27FC236}">
                <a16:creationId xmlns:a16="http://schemas.microsoft.com/office/drawing/2014/main" id="{52B8BE7B-AFAB-E643-094E-300F547108C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D67E7A4-E6F3-FAB9-F683-DB94FD3986D0}"/>
              </a:ext>
            </a:extLst>
          </p:cNvPr>
          <p:cNvSpPr>
            <a:spLocks noGrp="1"/>
          </p:cNvSpPr>
          <p:nvPr>
            <p:ph type="sldNum" sz="quarter" idx="12"/>
          </p:nvPr>
        </p:nvSpPr>
        <p:spPr/>
        <p:txBody>
          <a:bodyPr/>
          <a:lstStyle>
            <a:lvl1pPr>
              <a:defRPr/>
            </a:lvl1pPr>
          </a:lstStyle>
          <a:p>
            <a:pPr>
              <a:defRPr/>
            </a:pPr>
            <a:fld id="{20A58DA3-60B1-46DE-A683-A2A8CD91882E}" type="slidenum">
              <a:rPr lang="en-US" altLang="en-US"/>
              <a:pPr>
                <a:defRPr/>
              </a:pPr>
              <a:t>‹#›</a:t>
            </a:fld>
            <a:endParaRPr lang="en-US" altLang="en-US"/>
          </a:p>
        </p:txBody>
      </p:sp>
    </p:spTree>
    <p:extLst>
      <p:ext uri="{BB962C8B-B14F-4D97-AF65-F5344CB8AC3E}">
        <p14:creationId xmlns:p14="http://schemas.microsoft.com/office/powerpoint/2010/main" val="37370300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61668A-F9C5-14BE-36A6-2FCB87A5DC32}"/>
              </a:ext>
            </a:extLst>
          </p:cNvPr>
          <p:cNvSpPr>
            <a:spLocks noGrp="1"/>
          </p:cNvSpPr>
          <p:nvPr>
            <p:ph type="dt" sz="half" idx="10"/>
          </p:nvPr>
        </p:nvSpPr>
        <p:spPr/>
        <p:txBody>
          <a:bodyPr/>
          <a:lstStyle>
            <a:lvl1pPr>
              <a:defRPr/>
            </a:lvl1pPr>
          </a:lstStyle>
          <a:p>
            <a:pPr>
              <a:defRPr/>
            </a:pPr>
            <a:fld id="{3EABB77B-07D9-4FA1-B36A-2D41C02639B1}" type="datetimeFigureOut">
              <a:rPr lang="en-US"/>
              <a:pPr>
                <a:defRPr/>
              </a:pPr>
              <a:t>4/13/2026</a:t>
            </a:fld>
            <a:endParaRPr lang="en-US"/>
          </a:p>
        </p:txBody>
      </p:sp>
      <p:sp>
        <p:nvSpPr>
          <p:cNvPr id="5" name="Footer Placeholder 4">
            <a:extLst>
              <a:ext uri="{FF2B5EF4-FFF2-40B4-BE49-F238E27FC236}">
                <a16:creationId xmlns:a16="http://schemas.microsoft.com/office/drawing/2014/main" id="{51AF2BE9-5272-1F7C-E198-50F9E5276D8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5C22F3-3175-328F-6F11-E09E49BD0C42}"/>
              </a:ext>
            </a:extLst>
          </p:cNvPr>
          <p:cNvSpPr>
            <a:spLocks noGrp="1"/>
          </p:cNvSpPr>
          <p:nvPr>
            <p:ph type="sldNum" sz="quarter" idx="12"/>
          </p:nvPr>
        </p:nvSpPr>
        <p:spPr/>
        <p:txBody>
          <a:bodyPr/>
          <a:lstStyle>
            <a:lvl1pPr>
              <a:defRPr/>
            </a:lvl1pPr>
          </a:lstStyle>
          <a:p>
            <a:pPr>
              <a:defRPr/>
            </a:pPr>
            <a:fld id="{235EE4A7-A6C5-41A5-B696-48526932BE8C}" type="slidenum">
              <a:rPr lang="en-US" altLang="en-US"/>
              <a:pPr>
                <a:defRPr/>
              </a:pPr>
              <a:t>‹#›</a:t>
            </a:fld>
            <a:endParaRPr lang="en-US" altLang="en-US"/>
          </a:p>
        </p:txBody>
      </p:sp>
    </p:spTree>
    <p:extLst>
      <p:ext uri="{BB962C8B-B14F-4D97-AF65-F5344CB8AC3E}">
        <p14:creationId xmlns:p14="http://schemas.microsoft.com/office/powerpoint/2010/main" val="16805284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96D9E2-217C-9921-8C45-B7F7043A52E2}"/>
              </a:ext>
            </a:extLst>
          </p:cNvPr>
          <p:cNvSpPr>
            <a:spLocks noGrp="1"/>
          </p:cNvSpPr>
          <p:nvPr>
            <p:ph type="dt" sz="half" idx="10"/>
          </p:nvPr>
        </p:nvSpPr>
        <p:spPr/>
        <p:txBody>
          <a:bodyPr/>
          <a:lstStyle>
            <a:lvl1pPr>
              <a:defRPr/>
            </a:lvl1pPr>
          </a:lstStyle>
          <a:p>
            <a:pPr>
              <a:defRPr/>
            </a:pPr>
            <a:fld id="{6CBE8A11-D255-4766-8CBB-A9D9C86ECA1E}" type="datetimeFigureOut">
              <a:rPr lang="en-US"/>
              <a:pPr>
                <a:defRPr/>
              </a:pPr>
              <a:t>4/13/2026</a:t>
            </a:fld>
            <a:endParaRPr lang="en-US"/>
          </a:p>
        </p:txBody>
      </p:sp>
      <p:sp>
        <p:nvSpPr>
          <p:cNvPr id="5" name="Footer Placeholder 4">
            <a:extLst>
              <a:ext uri="{FF2B5EF4-FFF2-40B4-BE49-F238E27FC236}">
                <a16:creationId xmlns:a16="http://schemas.microsoft.com/office/drawing/2014/main" id="{82910489-998F-B3F3-C6ED-ECA304075B0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F513437-9526-56E1-40A7-30F79D902C8A}"/>
              </a:ext>
            </a:extLst>
          </p:cNvPr>
          <p:cNvSpPr>
            <a:spLocks noGrp="1"/>
          </p:cNvSpPr>
          <p:nvPr>
            <p:ph type="sldNum" sz="quarter" idx="12"/>
          </p:nvPr>
        </p:nvSpPr>
        <p:spPr/>
        <p:txBody>
          <a:bodyPr/>
          <a:lstStyle>
            <a:lvl1pPr>
              <a:defRPr/>
            </a:lvl1pPr>
          </a:lstStyle>
          <a:p>
            <a:pPr>
              <a:defRPr/>
            </a:pPr>
            <a:fld id="{7E5002E7-31F0-44F8-9544-5BE84E1DB79E}" type="slidenum">
              <a:rPr lang="en-US" altLang="en-US"/>
              <a:pPr>
                <a:defRPr/>
              </a:pPr>
              <a:t>‹#›</a:t>
            </a:fld>
            <a:endParaRPr lang="en-US" altLang="en-US"/>
          </a:p>
        </p:txBody>
      </p:sp>
    </p:spTree>
    <p:extLst>
      <p:ext uri="{BB962C8B-B14F-4D97-AF65-F5344CB8AC3E}">
        <p14:creationId xmlns:p14="http://schemas.microsoft.com/office/powerpoint/2010/main" val="3289079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04672" y="320040"/>
            <a:ext cx="3657600" cy="320040"/>
          </a:xfrm>
        </p:spPr>
        <p:txBody>
          <a:bodyPr/>
          <a:lstStyle/>
          <a:p>
            <a:fld id="{F20A416C-880C-4F52-8468-C39A573BC9BD}" type="datetimeFigureOut">
              <a:rPr lang="en-US" smtClean="0"/>
              <a:t>4/13/2026</a:t>
            </a:fld>
            <a:endParaRPr lang="en-US"/>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0A8C90A0-7016-4CEC-AF2C-A62531F1A3F0}" type="slidenum">
              <a:rPr lang="en-US" smtClean="0"/>
              <a:t>‹#›</a:t>
            </a:fld>
            <a:endParaRPr lang="en-US"/>
          </a:p>
        </p:txBody>
      </p:sp>
    </p:spTree>
    <p:extLst>
      <p:ext uri="{BB962C8B-B14F-4D97-AF65-F5344CB8AC3E}">
        <p14:creationId xmlns:p14="http://schemas.microsoft.com/office/powerpoint/2010/main" val="800687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F20A416C-880C-4F52-8468-C39A573BC9BD}" type="datetimeFigureOut">
              <a:rPr lang="en-US" smtClean="0"/>
              <a:t>4/13/2026</a:t>
            </a:fld>
            <a:endParaRPr lang="en-US"/>
          </a:p>
        </p:txBody>
      </p:sp>
      <p:sp>
        <p:nvSpPr>
          <p:cNvPr id="6" name="Footer Placeholder 5"/>
          <p:cNvSpPr>
            <a:spLocks noGrp="1"/>
          </p:cNvSpPr>
          <p:nvPr>
            <p:ph type="ftr" sz="quarter" idx="11"/>
          </p:nvPr>
        </p:nvSpPr>
        <p:spPr>
          <a:xfrm>
            <a:off x="804672" y="6227064"/>
            <a:ext cx="10588752" cy="320040"/>
          </a:xfrm>
        </p:spPr>
        <p:txBody>
          <a:bodyPr/>
          <a:lstStyle/>
          <a:p>
            <a:endParaRPr lang="en-US"/>
          </a:p>
        </p:txBody>
      </p:sp>
      <p:sp>
        <p:nvSpPr>
          <p:cNvPr id="7" name="Slide Number Placeholder 6"/>
          <p:cNvSpPr>
            <a:spLocks noGrp="1"/>
          </p:cNvSpPr>
          <p:nvPr>
            <p:ph type="sldNum" sz="quarter" idx="12"/>
          </p:nvPr>
        </p:nvSpPr>
        <p:spPr>
          <a:xfrm>
            <a:off x="10469880" y="320040"/>
            <a:ext cx="914400" cy="320040"/>
          </a:xfrm>
        </p:spPr>
        <p:txBody>
          <a:bodyPr/>
          <a:lstStyle/>
          <a:p>
            <a:fld id="{0A8C90A0-7016-4CEC-AF2C-A62531F1A3F0}" type="slidenum">
              <a:rPr lang="en-US" smtClean="0"/>
              <a:t>‹#›</a:t>
            </a:fld>
            <a:endParaRPr lang="en-US"/>
          </a:p>
        </p:txBody>
      </p:sp>
    </p:spTree>
    <p:extLst>
      <p:ext uri="{BB962C8B-B14F-4D97-AF65-F5344CB8AC3E}">
        <p14:creationId xmlns:p14="http://schemas.microsoft.com/office/powerpoint/2010/main" val="721001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F20A416C-880C-4F52-8468-C39A573BC9BD}" type="datetimeFigureOut">
              <a:rPr lang="en-US" smtClean="0"/>
              <a:t>4/13/2026</a:t>
            </a:fld>
            <a:endParaRPr lang="en-US"/>
          </a:p>
        </p:txBody>
      </p:sp>
      <p:sp>
        <p:nvSpPr>
          <p:cNvPr id="8" name="Footer Placeholder 7"/>
          <p:cNvSpPr>
            <a:spLocks noGrp="1"/>
          </p:cNvSpPr>
          <p:nvPr>
            <p:ph type="ftr" sz="quarter" idx="11"/>
          </p:nvPr>
        </p:nvSpPr>
        <p:spPr>
          <a:xfrm>
            <a:off x="804672" y="6227064"/>
            <a:ext cx="10588752" cy="320040"/>
          </a:xfrm>
        </p:spPr>
        <p:txBody>
          <a:bodyPr/>
          <a:lstStyle/>
          <a:p>
            <a:endParaRPr lang="en-US"/>
          </a:p>
        </p:txBody>
      </p:sp>
      <p:sp>
        <p:nvSpPr>
          <p:cNvPr id="9" name="Slide Number Placeholder 8"/>
          <p:cNvSpPr>
            <a:spLocks noGrp="1"/>
          </p:cNvSpPr>
          <p:nvPr>
            <p:ph type="sldNum" sz="quarter" idx="12"/>
          </p:nvPr>
        </p:nvSpPr>
        <p:spPr>
          <a:xfrm>
            <a:off x="10469880" y="320040"/>
            <a:ext cx="914400" cy="320040"/>
          </a:xfrm>
        </p:spPr>
        <p:txBody>
          <a:bodyPr/>
          <a:lstStyle/>
          <a:p>
            <a:fld id="{0A8C90A0-7016-4CEC-AF2C-A62531F1A3F0}" type="slidenum">
              <a:rPr lang="en-US" smtClean="0"/>
              <a:t>‹#›</a:t>
            </a:fld>
            <a:endParaRPr lang="en-US"/>
          </a:p>
        </p:txBody>
      </p:sp>
    </p:spTree>
    <p:extLst>
      <p:ext uri="{BB962C8B-B14F-4D97-AF65-F5344CB8AC3E}">
        <p14:creationId xmlns:p14="http://schemas.microsoft.com/office/powerpoint/2010/main" val="2473182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20A416C-880C-4F52-8468-C39A573BC9BD}" type="datetimeFigureOut">
              <a:rPr lang="en-US" smtClean="0"/>
              <a:t>4/13/2026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A8C90A0-7016-4CEC-AF2C-A62531F1A3F0}" type="slidenum">
              <a:rPr lang="en-US" smtClean="0"/>
              <a:t>‹#›</a:t>
            </a:fld>
            <a:endParaRPr lang="en-US"/>
          </a:p>
        </p:txBody>
      </p:sp>
    </p:spTree>
    <p:extLst>
      <p:ext uri="{BB962C8B-B14F-4D97-AF65-F5344CB8AC3E}">
        <p14:creationId xmlns:p14="http://schemas.microsoft.com/office/powerpoint/2010/main" val="1320391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F20A416C-880C-4F52-8468-C39A573BC9BD}" type="datetimeFigureOut">
              <a:rPr lang="en-US" smtClean="0"/>
              <a:t>4/13/2026</a:t>
            </a:fld>
            <a:endParaRPr lang="en-US"/>
          </a:p>
        </p:txBody>
      </p:sp>
      <p:sp>
        <p:nvSpPr>
          <p:cNvPr id="3" name="Footer Placeholder 2"/>
          <p:cNvSpPr>
            <a:spLocks noGrp="1"/>
          </p:cNvSpPr>
          <p:nvPr>
            <p:ph type="ftr" sz="quarter" idx="11"/>
          </p:nvPr>
        </p:nvSpPr>
        <p:spPr>
          <a:xfrm>
            <a:off x="804672" y="6227064"/>
            <a:ext cx="10588752" cy="320040"/>
          </a:xfrm>
        </p:spPr>
        <p:txBody>
          <a:bodyPr/>
          <a:lstStyle/>
          <a:p>
            <a:endParaRPr lang="en-US"/>
          </a:p>
        </p:txBody>
      </p:sp>
      <p:sp>
        <p:nvSpPr>
          <p:cNvPr id="4" name="Slide Number Placeholder 3"/>
          <p:cNvSpPr>
            <a:spLocks noGrp="1"/>
          </p:cNvSpPr>
          <p:nvPr>
            <p:ph type="sldNum" sz="quarter" idx="12"/>
          </p:nvPr>
        </p:nvSpPr>
        <p:spPr>
          <a:xfrm>
            <a:off x="10469880" y="320040"/>
            <a:ext cx="914400" cy="320040"/>
          </a:xfrm>
        </p:spPr>
        <p:txBody>
          <a:bodyPr/>
          <a:lstStyle/>
          <a:p>
            <a:fld id="{0A8C90A0-7016-4CEC-AF2C-A62531F1A3F0}" type="slidenum">
              <a:rPr lang="en-US" smtClean="0"/>
              <a:t>‹#›</a:t>
            </a:fld>
            <a:endParaRPr lang="en-US"/>
          </a:p>
        </p:txBody>
      </p:sp>
    </p:spTree>
    <p:extLst>
      <p:ext uri="{BB962C8B-B14F-4D97-AF65-F5344CB8AC3E}">
        <p14:creationId xmlns:p14="http://schemas.microsoft.com/office/powerpoint/2010/main" val="1681347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20A416C-880C-4F52-8468-C39A573BC9BD}" type="datetimeFigureOut">
              <a:rPr lang="en-US" smtClean="0"/>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8C90A0-7016-4CEC-AF2C-A62531F1A3F0}" type="slidenum">
              <a:rPr lang="en-US" smtClean="0"/>
              <a:t>‹#›</a:t>
            </a:fld>
            <a:endParaRPr lang="en-US"/>
          </a:p>
        </p:txBody>
      </p:sp>
    </p:spTree>
    <p:extLst>
      <p:ext uri="{BB962C8B-B14F-4D97-AF65-F5344CB8AC3E}">
        <p14:creationId xmlns:p14="http://schemas.microsoft.com/office/powerpoint/2010/main" val="853638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4672" y="320040"/>
            <a:ext cx="3657600" cy="320040"/>
          </a:xfrm>
        </p:spPr>
        <p:txBody>
          <a:bodyPr/>
          <a:lstStyle/>
          <a:p>
            <a:fld id="{F20A416C-880C-4F52-8468-C39A573BC9BD}" type="datetimeFigureOut">
              <a:rPr lang="en-US" smtClean="0"/>
              <a:t>4/13/2026</a:t>
            </a:fld>
            <a:endParaRPr lang="en-US"/>
          </a:p>
        </p:txBody>
      </p:sp>
      <p:sp>
        <p:nvSpPr>
          <p:cNvPr id="6" name="Footer Placeholder 5"/>
          <p:cNvSpPr>
            <a:spLocks noGrp="1"/>
          </p:cNvSpPr>
          <p:nvPr>
            <p:ph type="ftr" sz="quarter" idx="11"/>
          </p:nvPr>
        </p:nvSpPr>
        <p:spPr>
          <a:xfrm>
            <a:off x="804672" y="6227064"/>
            <a:ext cx="5942203" cy="320040"/>
          </a:xfrm>
        </p:spPr>
        <p:txBody>
          <a:bodyPr/>
          <a:lstStyle/>
          <a:p>
            <a:endParaRPr lang="en-US"/>
          </a:p>
        </p:txBody>
      </p:sp>
      <p:sp>
        <p:nvSpPr>
          <p:cNvPr id="7" name="Slide Number Placeholder 6"/>
          <p:cNvSpPr>
            <a:spLocks noGrp="1"/>
          </p:cNvSpPr>
          <p:nvPr>
            <p:ph type="sldNum" sz="quarter" idx="12"/>
          </p:nvPr>
        </p:nvSpPr>
        <p:spPr>
          <a:xfrm>
            <a:off x="5828377" y="320040"/>
            <a:ext cx="914400" cy="320040"/>
          </a:xfrm>
        </p:spPr>
        <p:txBody>
          <a:bodyPr/>
          <a:lstStyle/>
          <a:p>
            <a:fld id="{0A8C90A0-7016-4CEC-AF2C-A62531F1A3F0}" type="slidenum">
              <a:rPr lang="en-US" smtClean="0"/>
              <a:t>‹#›</a:t>
            </a:fld>
            <a:endParaRPr lang="en-US"/>
          </a:p>
        </p:txBody>
      </p:sp>
    </p:spTree>
    <p:extLst>
      <p:ext uri="{BB962C8B-B14F-4D97-AF65-F5344CB8AC3E}">
        <p14:creationId xmlns:p14="http://schemas.microsoft.com/office/powerpoint/2010/main" val="1834192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F20A416C-880C-4F52-8468-C39A573BC9BD}" type="datetimeFigureOut">
              <a:rPr lang="en-US" smtClean="0"/>
              <a:t>4/13/2026</a:t>
            </a:fld>
            <a:endParaRPr lang="en-US"/>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0A8C90A0-7016-4CEC-AF2C-A62531F1A3F0}" type="slidenum">
              <a:rPr lang="en-US" smtClean="0"/>
              <a:t>‹#›</a:t>
            </a:fld>
            <a:endParaRPr lang="en-US"/>
          </a:p>
        </p:txBody>
      </p:sp>
    </p:spTree>
    <p:extLst>
      <p:ext uri="{BB962C8B-B14F-4D97-AF65-F5344CB8AC3E}">
        <p14:creationId xmlns:p14="http://schemas.microsoft.com/office/powerpoint/2010/main" val="14172027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D41BD6A-3E20-E797-1250-ABF1A1A3A32D}"/>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fa-IR"/>
              <a:t>Click to edit Master title style</a:t>
            </a:r>
          </a:p>
        </p:txBody>
      </p:sp>
      <p:sp>
        <p:nvSpPr>
          <p:cNvPr id="1027" name="Text Placeholder 2">
            <a:extLst>
              <a:ext uri="{FF2B5EF4-FFF2-40B4-BE49-F238E27FC236}">
                <a16:creationId xmlns:a16="http://schemas.microsoft.com/office/drawing/2014/main" id="{B6E23138-F016-3D7E-07F8-D9D50951EA51}"/>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fa-IR"/>
              <a:t>Click to edit Master text styles</a:t>
            </a:r>
          </a:p>
          <a:p>
            <a:pPr lvl="1"/>
            <a:r>
              <a:rPr lang="en-US" altLang="fa-IR"/>
              <a:t>Second level</a:t>
            </a:r>
          </a:p>
          <a:p>
            <a:pPr lvl="2"/>
            <a:r>
              <a:rPr lang="en-US" altLang="fa-IR"/>
              <a:t>Third level</a:t>
            </a:r>
          </a:p>
          <a:p>
            <a:pPr lvl="3"/>
            <a:r>
              <a:rPr lang="en-US" altLang="fa-IR"/>
              <a:t>Fourth level</a:t>
            </a:r>
          </a:p>
          <a:p>
            <a:pPr lvl="4"/>
            <a:r>
              <a:rPr lang="en-US" altLang="fa-IR"/>
              <a:t>Fifth level</a:t>
            </a:r>
          </a:p>
        </p:txBody>
      </p:sp>
      <p:sp>
        <p:nvSpPr>
          <p:cNvPr id="4" name="Date Placeholder 3">
            <a:extLst>
              <a:ext uri="{FF2B5EF4-FFF2-40B4-BE49-F238E27FC236}">
                <a16:creationId xmlns:a16="http://schemas.microsoft.com/office/drawing/2014/main" id="{168C3759-AF79-E026-9892-E3C72D4ADA0C}"/>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AFA1B2BE-6078-4310-9B9C-BC4B25FF7E96}" type="datetimeFigureOut">
              <a:rPr lang="en-US"/>
              <a:pPr>
                <a:defRPr/>
              </a:pPr>
              <a:t>4/13/2026</a:t>
            </a:fld>
            <a:endParaRPr lang="en-US"/>
          </a:p>
        </p:txBody>
      </p:sp>
      <p:sp>
        <p:nvSpPr>
          <p:cNvPr id="5" name="Footer Placeholder 4">
            <a:extLst>
              <a:ext uri="{FF2B5EF4-FFF2-40B4-BE49-F238E27FC236}">
                <a16:creationId xmlns:a16="http://schemas.microsoft.com/office/drawing/2014/main" id="{EE63530E-EE9B-FC4B-9EDF-4EA008AD21F6}"/>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5D79FDA2-D959-E345-7B61-5B4BC1E32C01}"/>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F2A52486-21B5-4DFA-B643-274F7DAA9AB7}" type="slidenum">
              <a:rPr lang="en-US" altLang="en-US"/>
              <a:pPr>
                <a:defRPr/>
              </a:pPr>
              <a:t>‹#›</a:t>
            </a:fld>
            <a:endParaRPr lang="en-US" altLang="en-US"/>
          </a:p>
        </p:txBody>
      </p:sp>
    </p:spTree>
    <p:extLst>
      <p:ext uri="{BB962C8B-B14F-4D97-AF65-F5344CB8AC3E}">
        <p14:creationId xmlns:p14="http://schemas.microsoft.com/office/powerpoint/2010/main" val="15031069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rgbClr val="FFC000"/>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FFC000"/>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FFC000"/>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FFC000"/>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FFC0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BD075-01EF-220A-938C-1EFDA155BA48}"/>
              </a:ext>
            </a:extLst>
          </p:cNvPr>
          <p:cNvSpPr>
            <a:spLocks noGrp="1"/>
          </p:cNvSpPr>
          <p:nvPr>
            <p:ph type="ctrTitle"/>
          </p:nvPr>
        </p:nvSpPr>
        <p:spPr>
          <a:xfrm>
            <a:off x="1759237" y="842210"/>
            <a:ext cx="8673428" cy="2115749"/>
          </a:xfrm>
        </p:spPr>
        <p:txBody>
          <a:bodyPr/>
          <a:lstStyle/>
          <a:p>
            <a:r>
              <a:rPr lang="en-US" dirty="0"/>
              <a:t>DIABET NUTRITION </a:t>
            </a:r>
          </a:p>
        </p:txBody>
      </p:sp>
      <p:sp>
        <p:nvSpPr>
          <p:cNvPr id="3" name="Subtitle 2">
            <a:extLst>
              <a:ext uri="{FF2B5EF4-FFF2-40B4-BE49-F238E27FC236}">
                <a16:creationId xmlns:a16="http://schemas.microsoft.com/office/drawing/2014/main" id="{B63C8852-EB95-1578-DB52-74143A94FB20}"/>
              </a:ext>
            </a:extLst>
          </p:cNvPr>
          <p:cNvSpPr>
            <a:spLocks noGrp="1"/>
          </p:cNvSpPr>
          <p:nvPr>
            <p:ph type="subTitle" idx="1"/>
          </p:nvPr>
        </p:nvSpPr>
        <p:spPr>
          <a:xfrm>
            <a:off x="1759237" y="3824234"/>
            <a:ext cx="8673428" cy="1404620"/>
          </a:xfrm>
        </p:spPr>
        <p:txBody>
          <a:bodyPr>
            <a:normAutofit fontScale="92500" lnSpcReduction="10000"/>
          </a:bodyPr>
          <a:lstStyle/>
          <a:p>
            <a:pPr algn="l"/>
            <a:r>
              <a:rPr lang="en-US" dirty="0"/>
              <a:t>Dr </a:t>
            </a:r>
            <a:r>
              <a:rPr lang="en-US" dirty="0" err="1"/>
              <a:t>Farkhindeh</a:t>
            </a:r>
            <a:r>
              <a:rPr lang="en-US" dirty="0"/>
              <a:t> </a:t>
            </a:r>
            <a:r>
              <a:rPr lang="en-US" dirty="0" err="1"/>
              <a:t>Razmpour</a:t>
            </a:r>
            <a:r>
              <a:rPr lang="en-US" dirty="0"/>
              <a:t> </a:t>
            </a:r>
          </a:p>
          <a:p>
            <a:pPr algn="l"/>
            <a:r>
              <a:rPr lang="en-US" dirty="0"/>
              <a:t>Assistant </a:t>
            </a:r>
            <a:r>
              <a:rPr lang="en-US" dirty="0" err="1"/>
              <a:t>proffessor</a:t>
            </a:r>
            <a:r>
              <a:rPr lang="en-US" dirty="0"/>
              <a:t> in Nutrition Department </a:t>
            </a:r>
          </a:p>
          <a:p>
            <a:pPr algn="l"/>
            <a:r>
              <a:rPr lang="en-US" dirty="0"/>
              <a:t>MD-PhD in Clinical Nutrition </a:t>
            </a:r>
          </a:p>
          <a:p>
            <a:pPr algn="l"/>
            <a:r>
              <a:rPr lang="en-US" dirty="0"/>
              <a:t>International Teacher in ESPEN </a:t>
            </a:r>
          </a:p>
        </p:txBody>
      </p:sp>
    </p:spTree>
    <p:extLst>
      <p:ext uri="{BB962C8B-B14F-4D97-AF65-F5344CB8AC3E}">
        <p14:creationId xmlns:p14="http://schemas.microsoft.com/office/powerpoint/2010/main" val="3386011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3C2A6-1338-91AF-C531-91D475AC73E5}"/>
              </a:ext>
            </a:extLst>
          </p:cNvPr>
          <p:cNvSpPr>
            <a:spLocks noGrp="1"/>
          </p:cNvSpPr>
          <p:nvPr>
            <p:ph type="title"/>
          </p:nvPr>
        </p:nvSpPr>
        <p:spPr/>
        <p:txBody>
          <a:bodyPr/>
          <a:lstStyle/>
          <a:p>
            <a:r>
              <a:rPr lang="fa-IR" dirty="0"/>
              <a:t>هدف درمانی </a:t>
            </a:r>
            <a:endParaRPr lang="en-US" dirty="0"/>
          </a:p>
        </p:txBody>
      </p:sp>
      <p:sp>
        <p:nvSpPr>
          <p:cNvPr id="3" name="Content Placeholder 2">
            <a:extLst>
              <a:ext uri="{FF2B5EF4-FFF2-40B4-BE49-F238E27FC236}">
                <a16:creationId xmlns:a16="http://schemas.microsoft.com/office/drawing/2014/main" id="{8474059D-AB24-407D-BF7C-9ED3D33DDC69}"/>
              </a:ext>
            </a:extLst>
          </p:cNvPr>
          <p:cNvSpPr>
            <a:spLocks noGrp="1"/>
          </p:cNvSpPr>
          <p:nvPr>
            <p:ph idx="1"/>
          </p:nvPr>
        </p:nvSpPr>
        <p:spPr/>
        <p:txBody>
          <a:bodyPr/>
          <a:lstStyle/>
          <a:p>
            <a:pPr algn="r" rtl="1"/>
            <a:r>
              <a:rPr lang="fa-IR" dirty="0"/>
              <a:t> هدف از مدیریت قند خون عموماً </a:t>
            </a:r>
            <a:r>
              <a:rPr lang="en-US" dirty="0"/>
              <a:t>HbA1c </a:t>
            </a:r>
            <a:r>
              <a:rPr lang="fa-IR" dirty="0"/>
              <a:t>کمتر از 7 درصد در بزرگسالان مبتلا به </a:t>
            </a:r>
            <a:r>
              <a:rPr lang="en-US" dirty="0"/>
              <a:t>DMT1 </a:t>
            </a:r>
            <a:r>
              <a:rPr lang="fa-IR" dirty="0"/>
              <a:t>و </a:t>
            </a:r>
            <a:r>
              <a:rPr lang="en-US" dirty="0"/>
              <a:t>DMT2 </a:t>
            </a:r>
            <a:r>
              <a:rPr lang="fa-IR" dirty="0"/>
              <a:t>است ، اگرچه اهداف گلیسمی باید بیشتر برای وضعیت بالینی فردی تنظیم شوند.</a:t>
            </a:r>
          </a:p>
          <a:p>
            <a:pPr algn="r" rtl="1"/>
            <a:r>
              <a:rPr lang="fa-IR" dirty="0"/>
              <a:t> برای دستیابی به </a:t>
            </a:r>
            <a:r>
              <a:rPr lang="en-US" dirty="0"/>
              <a:t>HbA1c </a:t>
            </a:r>
            <a:r>
              <a:rPr lang="fa-IR" dirty="0"/>
              <a:t>هدف &lt;7 درصد، سطح گلوکز خون باید در محدوده 80-130 میلی گرم در دسی لیتر (4.4 -7.2 میلی مول در لیتر) قبل از غذا و کمتر از 180 میلی گرم در دسی لیتر (10 میلی مول در لیتر) 90-120 دقیقه  بعد از غذا </a:t>
            </a:r>
          </a:p>
          <a:p>
            <a:pPr algn="r" rtl="1"/>
            <a:r>
              <a:rPr lang="fa-IR" dirty="0">
                <a:solidFill>
                  <a:schemeClr val="accent1"/>
                </a:solidFill>
              </a:rPr>
              <a:t> ثبات در مصرف روزانه کربوهیدرات در این بیماران با سطوح پایین تر </a:t>
            </a:r>
            <a:r>
              <a:rPr lang="en-US" dirty="0">
                <a:solidFill>
                  <a:schemeClr val="accent1"/>
                </a:solidFill>
              </a:rPr>
              <a:t>HbA1c </a:t>
            </a:r>
            <a:r>
              <a:rPr lang="fa-IR" dirty="0">
                <a:solidFill>
                  <a:schemeClr val="accent1"/>
                </a:solidFill>
              </a:rPr>
              <a:t>مرتبط است، در حالی که تغییرات در دریافت کالری، پروتئین یا چربی هیچ تأثیری بر کنترل متابولیک نداشت</a:t>
            </a:r>
            <a:r>
              <a:rPr lang="en-US" dirty="0">
                <a:solidFill>
                  <a:schemeClr val="accent1"/>
                </a:solidFill>
              </a:rPr>
              <a:t>.</a:t>
            </a:r>
          </a:p>
        </p:txBody>
      </p:sp>
    </p:spTree>
    <p:extLst>
      <p:ext uri="{BB962C8B-B14F-4D97-AF65-F5344CB8AC3E}">
        <p14:creationId xmlns:p14="http://schemas.microsoft.com/office/powerpoint/2010/main" val="532670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29A4F-8F58-ED22-0BFE-114EABCDA49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4C57A58-B542-4E5D-276A-3691D4F07EB7}"/>
              </a:ext>
            </a:extLst>
          </p:cNvPr>
          <p:cNvSpPr>
            <a:spLocks noGrp="1"/>
          </p:cNvSpPr>
          <p:nvPr>
            <p:ph idx="1"/>
          </p:nvPr>
        </p:nvSpPr>
        <p:spPr/>
        <p:txBody>
          <a:bodyPr/>
          <a:lstStyle/>
          <a:p>
            <a:pPr algn="r" rtl="1"/>
            <a:r>
              <a:rPr lang="fa-IR" dirty="0"/>
              <a:t>چندین رویکرد برای برنامه‌</a:t>
            </a:r>
            <a:r>
              <a:rPr lang="en-US" dirty="0"/>
              <a:t> </a:t>
            </a:r>
            <a:r>
              <a:rPr lang="fa-IR" dirty="0"/>
              <a:t>ریزی وعده‌های غذایی به منظور دستیابی به قوام کربوهیدرات وجود دارد، </a:t>
            </a:r>
            <a:r>
              <a:rPr lang="fa-IR" dirty="0">
                <a:solidFill>
                  <a:schemeClr val="accent1"/>
                </a:solidFill>
              </a:rPr>
              <a:t>از جمله شمارش اولیه و پیشرفته کربوهیدرات و منوهای نمونه.</a:t>
            </a:r>
            <a:endParaRPr lang="en-US" dirty="0">
              <a:solidFill>
                <a:schemeClr val="accent1"/>
              </a:solidFill>
            </a:endParaRPr>
          </a:p>
          <a:p>
            <a:pPr algn="r" rtl="1"/>
            <a:r>
              <a:rPr lang="fa-IR" dirty="0"/>
              <a:t> بهترین رویکرد برای هر بیمار بسته به سبک زندگی و توانایی های یادگیری او تعیین می شود.</a:t>
            </a:r>
          </a:p>
          <a:p>
            <a:pPr algn="r" rtl="1"/>
            <a:r>
              <a:rPr lang="fa-IR" dirty="0"/>
              <a:t>روش‌های پیشرفته شمارش کربوهیدرات‌ها مبتنی بر روش دقیق‌تری برای شمارش کربوهیدرات‌ها برای حفظ کنترل خوب گلوکز با تطبیق دوزهای انسولین هنگام غذا با مقدار کربوهیدرات مصرفی است.</a:t>
            </a:r>
            <a:endParaRPr lang="en-US" dirty="0"/>
          </a:p>
        </p:txBody>
      </p:sp>
    </p:spTree>
    <p:extLst>
      <p:ext uri="{BB962C8B-B14F-4D97-AF65-F5344CB8AC3E}">
        <p14:creationId xmlns:p14="http://schemas.microsoft.com/office/powerpoint/2010/main" val="3477984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26990-7268-DC3A-6EC9-42F24F799456}"/>
              </a:ext>
            </a:extLst>
          </p:cNvPr>
          <p:cNvSpPr>
            <a:spLocks noGrp="1"/>
          </p:cNvSpPr>
          <p:nvPr>
            <p:ph type="title"/>
          </p:nvPr>
        </p:nvSpPr>
        <p:spPr/>
        <p:txBody>
          <a:bodyPr/>
          <a:lstStyle/>
          <a:p>
            <a:r>
              <a:rPr lang="fa-IR" dirty="0"/>
              <a:t>فعالیت بدنی/ورزش</a:t>
            </a:r>
            <a:br>
              <a:rPr lang="fa-IR" dirty="0"/>
            </a:br>
            <a:endParaRPr lang="en-US" dirty="0"/>
          </a:p>
        </p:txBody>
      </p:sp>
      <p:sp>
        <p:nvSpPr>
          <p:cNvPr id="3" name="Content Placeholder 2">
            <a:extLst>
              <a:ext uri="{FF2B5EF4-FFF2-40B4-BE49-F238E27FC236}">
                <a16:creationId xmlns:a16="http://schemas.microsoft.com/office/drawing/2014/main" id="{DD4A0462-615C-C675-5DEB-22661A811FAA}"/>
              </a:ext>
            </a:extLst>
          </p:cNvPr>
          <p:cNvSpPr>
            <a:spLocks noGrp="1"/>
          </p:cNvSpPr>
          <p:nvPr>
            <p:ph idx="1"/>
          </p:nvPr>
        </p:nvSpPr>
        <p:spPr/>
        <p:txBody>
          <a:bodyPr/>
          <a:lstStyle/>
          <a:p>
            <a:pPr algn="r" rtl="1"/>
            <a:r>
              <a:rPr lang="fa-IR" dirty="0"/>
              <a:t>فعالیت بدنی و ورزش ساختاریافته از اجزای مهم مدیریت دیابت هستند. </a:t>
            </a:r>
            <a:r>
              <a:rPr lang="fa-IR" dirty="0">
                <a:solidFill>
                  <a:schemeClr val="accent1"/>
                </a:solidFill>
              </a:rPr>
              <a:t>مزایای ورزش شامل بهبود کنترل قند خون، کنترل وزن، کاهش عوامل خطر قلبی عروقی (فشار خون، دیس لیپیدمی و بیماری قلبی عروقی)، بهبود خلق و خو و کیفیت زندگی است.</a:t>
            </a:r>
          </a:p>
          <a:p>
            <a:pPr algn="r" rtl="1"/>
            <a:r>
              <a:rPr lang="fa-IR" dirty="0"/>
              <a:t>این اثرات مفید در </a:t>
            </a:r>
            <a:r>
              <a:rPr lang="en-US" dirty="0"/>
              <a:t>DMT2 </a:t>
            </a:r>
            <a:r>
              <a:rPr lang="fa-IR" dirty="0"/>
              <a:t>بیشتر مشهود است.</a:t>
            </a:r>
          </a:p>
          <a:p>
            <a:pPr algn="r" rtl="1"/>
            <a:r>
              <a:rPr lang="fa-IR" dirty="0"/>
              <a:t>بیماران دیابتی باید 30 تا 60 دقیقه فعالیت </a:t>
            </a:r>
            <a:r>
              <a:rPr lang="fa-IR" dirty="0">
                <a:solidFill>
                  <a:schemeClr val="accent1"/>
                </a:solidFill>
              </a:rPr>
              <a:t>هوازی با شدت متوسط ​​در بیشتر روزهای هفته انجام دهند</a:t>
            </a:r>
            <a:r>
              <a:rPr lang="fa-IR" dirty="0"/>
              <a:t> (حداقل در مجموع 150 دقیقه ورزش هوازی با شدت متوسط ​​در هفته) </a:t>
            </a:r>
          </a:p>
          <a:p>
            <a:pPr algn="r" rtl="1"/>
            <a:r>
              <a:rPr lang="fa-IR" dirty="0">
                <a:solidFill>
                  <a:schemeClr val="accent1"/>
                </a:solidFill>
              </a:rPr>
              <a:t>2-3 جلسه در هفته ورزش مقاومتی </a:t>
            </a:r>
            <a:r>
              <a:rPr lang="fa-IR" dirty="0"/>
              <a:t>در روزهای غیر متوالی نیز باید در برنامه انفرادی گنجانده شود</a:t>
            </a:r>
            <a:endParaRPr lang="en-US" dirty="0"/>
          </a:p>
        </p:txBody>
      </p:sp>
    </p:spTree>
    <p:extLst>
      <p:ext uri="{BB962C8B-B14F-4D97-AF65-F5344CB8AC3E}">
        <p14:creationId xmlns:p14="http://schemas.microsoft.com/office/powerpoint/2010/main" val="1542653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86C91-4B0C-01D3-06E5-73664FC4413C}"/>
              </a:ext>
            </a:extLst>
          </p:cNvPr>
          <p:cNvSpPr>
            <a:spLocks noGrp="1"/>
          </p:cNvSpPr>
          <p:nvPr>
            <p:ph type="title"/>
          </p:nvPr>
        </p:nvSpPr>
        <p:spPr/>
        <p:txBody>
          <a:bodyPr/>
          <a:lstStyle/>
          <a:p>
            <a:r>
              <a:rPr lang="fa-IR" dirty="0"/>
              <a:t>درشت مغذی ها </a:t>
            </a:r>
            <a:endParaRPr lang="en-US" dirty="0"/>
          </a:p>
        </p:txBody>
      </p:sp>
      <p:sp>
        <p:nvSpPr>
          <p:cNvPr id="3" name="Content Placeholder 2">
            <a:extLst>
              <a:ext uri="{FF2B5EF4-FFF2-40B4-BE49-F238E27FC236}">
                <a16:creationId xmlns:a16="http://schemas.microsoft.com/office/drawing/2014/main" id="{8B023342-AA2C-89B4-87BE-F2C3D392902E}"/>
              </a:ext>
            </a:extLst>
          </p:cNvPr>
          <p:cNvSpPr>
            <a:spLocks noGrp="1"/>
          </p:cNvSpPr>
          <p:nvPr>
            <p:ph idx="1"/>
          </p:nvPr>
        </p:nvSpPr>
        <p:spPr/>
        <p:txBody>
          <a:bodyPr/>
          <a:lstStyle/>
          <a:p>
            <a:pPr algn="r" rtl="1"/>
            <a:r>
              <a:rPr lang="fa-IR" dirty="0">
                <a:solidFill>
                  <a:schemeClr val="accent1"/>
                </a:solidFill>
              </a:rPr>
              <a:t>درصد درشت مغذی های مصرفی بیماران دیابتی در محدوده جمعیت عمومی است: 44-46 درصد کل کالری از کربوهیدرات ها، 36-40 درصد از چربی ها و 16-18 درصد از پروتئین ها </a:t>
            </a:r>
          </a:p>
          <a:p>
            <a:pPr algn="r" rtl="1"/>
            <a:r>
              <a:rPr lang="fa-IR" dirty="0"/>
              <a:t>در این دیدگاه، چندین الگوی غذایی متفاوت (کم چربی، کم کربوهیدرات، مدیترانه ای) را می توان پذیرفت، به ویژه برای </a:t>
            </a:r>
            <a:r>
              <a:rPr lang="en-US" dirty="0"/>
              <a:t>DMT2</a:t>
            </a:r>
            <a:endParaRPr lang="fa-IR" dirty="0"/>
          </a:p>
          <a:p>
            <a:pPr algn="r" rtl="1"/>
            <a:r>
              <a:rPr lang="fa-IR" dirty="0"/>
              <a:t>شواهد قطعی در مورد مقدار ایده آل کربوهیدرات برای بیماران دیابتی وجود ندارد. با این حال، نظارت بر مصرف کربوهیدرات (با شمارش پایه یا پیشرفته کربوهیدرات) یک استراتژی بسیار مهم برای بهبود و حفظ کنترل قند خون برای بیماران تحت درمان با انسولین است.</a:t>
            </a:r>
          </a:p>
          <a:p>
            <a:pPr algn="r" rtl="1"/>
            <a:r>
              <a:rPr lang="fa-IR" dirty="0">
                <a:solidFill>
                  <a:schemeClr val="accent1"/>
                </a:solidFill>
              </a:rPr>
              <a:t>در میان کربوهیدرات های مختلف، مصرف میوه ها، سبزیجات، غلات کامل و حبوبات باید تشویق شود. </a:t>
            </a:r>
            <a:r>
              <a:rPr lang="fa-IR" dirty="0"/>
              <a:t>شواهدی وجود دارد که در وعده های غذایی مخلوط </a:t>
            </a:r>
            <a:r>
              <a:rPr lang="en-US" dirty="0"/>
              <a:t>DMT2 </a:t>
            </a:r>
            <a:r>
              <a:rPr lang="fa-IR" dirty="0"/>
              <a:t>با </a:t>
            </a:r>
            <a:r>
              <a:rPr lang="fa-IR" dirty="0">
                <a:solidFill>
                  <a:schemeClr val="accent1"/>
                </a:solidFill>
              </a:rPr>
              <a:t>محتوای پروتئین بالا</a:t>
            </a:r>
            <a:r>
              <a:rPr lang="fa-IR" dirty="0"/>
              <a:t>، تأثیر اضافی بر پاسخ انسولین به کربوهیدرات های رژیم غذایی دارد</a:t>
            </a:r>
            <a:endParaRPr lang="en-US" dirty="0"/>
          </a:p>
        </p:txBody>
      </p:sp>
    </p:spTree>
    <p:extLst>
      <p:ext uri="{BB962C8B-B14F-4D97-AF65-F5344CB8AC3E}">
        <p14:creationId xmlns:p14="http://schemas.microsoft.com/office/powerpoint/2010/main" val="3533880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9FF5E-5984-B259-01B9-70DC7AFCA1BF}"/>
              </a:ext>
            </a:extLst>
          </p:cNvPr>
          <p:cNvSpPr>
            <a:spLocks noGrp="1"/>
          </p:cNvSpPr>
          <p:nvPr>
            <p:ph type="title"/>
          </p:nvPr>
        </p:nvSpPr>
        <p:spPr/>
        <p:txBody>
          <a:bodyPr/>
          <a:lstStyle/>
          <a:p>
            <a:r>
              <a:rPr lang="fa-IR" dirty="0"/>
              <a:t>نکته حیاتی </a:t>
            </a:r>
            <a:endParaRPr lang="en-US" dirty="0"/>
          </a:p>
        </p:txBody>
      </p:sp>
      <p:sp>
        <p:nvSpPr>
          <p:cNvPr id="3" name="Content Placeholder 2">
            <a:extLst>
              <a:ext uri="{FF2B5EF4-FFF2-40B4-BE49-F238E27FC236}">
                <a16:creationId xmlns:a16="http://schemas.microsoft.com/office/drawing/2014/main" id="{CAA66743-08EE-2306-D91D-8A73CF74F302}"/>
              </a:ext>
            </a:extLst>
          </p:cNvPr>
          <p:cNvSpPr>
            <a:spLocks noGrp="1"/>
          </p:cNvSpPr>
          <p:nvPr>
            <p:ph idx="1"/>
          </p:nvPr>
        </p:nvSpPr>
        <p:spPr/>
        <p:txBody>
          <a:bodyPr/>
          <a:lstStyle/>
          <a:p>
            <a:pPr algn="r" rtl="1"/>
            <a:r>
              <a:rPr lang="fa-IR" dirty="0"/>
              <a:t> برنامه های غذایی کم کربوهیدرات در زنان باردار یا شیرده، در بیماران دیابتی مبتلا به اختلالات خوردن و/یا بیماری کلیوی و در افرادی که تحت درمان با مهارکننده های </a:t>
            </a:r>
            <a:r>
              <a:rPr lang="en-US" dirty="0"/>
              <a:t>SGLT2 </a:t>
            </a:r>
            <a:r>
              <a:rPr lang="fa-IR" dirty="0"/>
              <a:t>هستند به دلیل خطر احتمالی کتواسیدوز توصیه نمی شود</a:t>
            </a:r>
            <a:endParaRPr lang="en-US" dirty="0"/>
          </a:p>
        </p:txBody>
      </p:sp>
    </p:spTree>
    <p:extLst>
      <p:ext uri="{BB962C8B-B14F-4D97-AF65-F5344CB8AC3E}">
        <p14:creationId xmlns:p14="http://schemas.microsoft.com/office/powerpoint/2010/main" val="1910584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C1AB0579-89FD-427E-A29E-5A803D03C615}"/>
              </a:ext>
            </a:extLst>
          </p:cNvPr>
          <p:cNvSpPr>
            <a:spLocks noGrp="1"/>
          </p:cNvSpPr>
          <p:nvPr>
            <p:ph type="title"/>
          </p:nvPr>
        </p:nvSpPr>
        <p:spPr/>
        <p:txBody>
          <a:bodyPr/>
          <a:lstStyle/>
          <a:p>
            <a:r>
              <a:rPr lang="fa-IR" altLang="en-US" sz="3600"/>
              <a:t>چگونه اندیکس گلایسمیک محصولات را کاهش دهیم</a:t>
            </a:r>
            <a:endParaRPr lang="en-US" altLang="en-US" sz="3600"/>
          </a:p>
        </p:txBody>
      </p:sp>
      <p:sp>
        <p:nvSpPr>
          <p:cNvPr id="41987" name="Content Placeholder 2">
            <a:extLst>
              <a:ext uri="{FF2B5EF4-FFF2-40B4-BE49-F238E27FC236}">
                <a16:creationId xmlns:a16="http://schemas.microsoft.com/office/drawing/2014/main" id="{00AD5398-D98F-8C11-4973-FBE46F00222E}"/>
              </a:ext>
            </a:extLst>
          </p:cNvPr>
          <p:cNvSpPr>
            <a:spLocks noGrp="1"/>
          </p:cNvSpPr>
          <p:nvPr>
            <p:ph idx="1"/>
          </p:nvPr>
        </p:nvSpPr>
        <p:spPr>
          <a:xfrm>
            <a:off x="3601452" y="1247274"/>
            <a:ext cx="8229600" cy="5141913"/>
          </a:xfrm>
        </p:spPr>
        <p:txBody>
          <a:bodyPr/>
          <a:lstStyle/>
          <a:p>
            <a:pPr algn="r" rtl="1"/>
            <a:r>
              <a:rPr lang="fa-IR" altLang="en-US" dirty="0"/>
              <a:t>از نان های سبوس دار استفاده کنیم و به ماکارونی و برنج سبوس و سمولینا اضافه کنیم.</a:t>
            </a:r>
          </a:p>
          <a:p>
            <a:pPr algn="r" rtl="1"/>
            <a:r>
              <a:rPr lang="fa-IR" altLang="en-US" dirty="0"/>
              <a:t>برنج را با حبوبات پخته مثل عدس، لوبیا سفید، شوید و سبزی پخت کنیم.</a:t>
            </a:r>
          </a:p>
          <a:p>
            <a:pPr algn="r" rtl="1"/>
            <a:r>
              <a:rPr lang="fa-IR" altLang="en-US" dirty="0"/>
              <a:t>مصرف سیب زمینی و نان سفید را کم کنیم.</a:t>
            </a:r>
          </a:p>
          <a:p>
            <a:pPr algn="r" rtl="1"/>
            <a:r>
              <a:rPr lang="fa-IR" altLang="en-US" dirty="0"/>
              <a:t>از میوه و سبزی با پوست استفاده شود.</a:t>
            </a:r>
          </a:p>
          <a:p>
            <a:pPr algn="r" rtl="1"/>
            <a:r>
              <a:rPr lang="fa-IR" altLang="en-US" dirty="0"/>
              <a:t>میوه هایی مثل گیلاس و توت را جایگزین خربزه و هنداوانه کنیم.</a:t>
            </a:r>
          </a:p>
          <a:p>
            <a:pPr algn="r" rtl="1"/>
            <a:r>
              <a:rPr lang="fa-IR" altLang="en-US" dirty="0"/>
              <a:t>سالاد را در کنار غذا سرو کنیم </a:t>
            </a:r>
          </a:p>
          <a:p>
            <a:pPr marL="0" indent="0" algn="r" rtl="1">
              <a:buNone/>
            </a:pPr>
            <a:endParaRPr lang="fa-IR" altLang="en-US" dirty="0"/>
          </a:p>
          <a:p>
            <a:pPr algn="r" rtl="1"/>
            <a:endParaRPr lang="en-US"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6F758-4BB2-2EAA-3F35-41291E3F9583}"/>
              </a:ext>
            </a:extLst>
          </p:cNvPr>
          <p:cNvSpPr>
            <a:spLocks noGrp="1"/>
          </p:cNvSpPr>
          <p:nvPr>
            <p:ph type="title"/>
          </p:nvPr>
        </p:nvSpPr>
        <p:spPr/>
        <p:txBody>
          <a:bodyPr/>
          <a:lstStyle/>
          <a:p>
            <a:r>
              <a:rPr lang="fa-IR" dirty="0"/>
              <a:t>فیبر</a:t>
            </a:r>
            <a:endParaRPr lang="en-US" dirty="0"/>
          </a:p>
        </p:txBody>
      </p:sp>
      <p:sp>
        <p:nvSpPr>
          <p:cNvPr id="3" name="Content Placeholder 2">
            <a:extLst>
              <a:ext uri="{FF2B5EF4-FFF2-40B4-BE49-F238E27FC236}">
                <a16:creationId xmlns:a16="http://schemas.microsoft.com/office/drawing/2014/main" id="{985CF5F8-83E3-B86B-BBC8-5202A4918831}"/>
              </a:ext>
            </a:extLst>
          </p:cNvPr>
          <p:cNvSpPr>
            <a:spLocks noGrp="1"/>
          </p:cNvSpPr>
          <p:nvPr>
            <p:ph idx="1"/>
          </p:nvPr>
        </p:nvSpPr>
        <p:spPr/>
        <p:txBody>
          <a:bodyPr/>
          <a:lstStyle/>
          <a:p>
            <a:pPr algn="r" rtl="1"/>
            <a:r>
              <a:rPr lang="fa-IR" dirty="0"/>
              <a:t>فیبر غذایی با </a:t>
            </a:r>
            <a:r>
              <a:rPr lang="fa-IR" dirty="0">
                <a:solidFill>
                  <a:schemeClr val="accent1"/>
                </a:solidFill>
              </a:rPr>
              <a:t>کاهش مرگ و میر ناشی از همه علل </a:t>
            </a:r>
            <a:r>
              <a:rPr lang="fa-IR" dirty="0"/>
              <a:t>در بیماران مبتلا به دیابت مرتبط است و برخی از اثرات مثبت بر کنترل قند خون، چربی خون و التهاب با مصرف زیاد آن توصیف شده است.</a:t>
            </a:r>
          </a:p>
          <a:p>
            <a:pPr algn="r" rtl="1"/>
            <a:r>
              <a:rPr lang="fa-IR" dirty="0"/>
              <a:t> بنابراین مصرف فیبر و غلات کامل باید حداقل معادل آنچه برای جمعیت عمومی توصیه می شود (14 گرم در هر 1000 کالری در روز) باشد.</a:t>
            </a:r>
            <a:endParaRPr lang="en-US" dirty="0"/>
          </a:p>
        </p:txBody>
      </p:sp>
      <p:pic>
        <p:nvPicPr>
          <p:cNvPr id="4" name="Picture 3">
            <a:extLst>
              <a:ext uri="{FF2B5EF4-FFF2-40B4-BE49-F238E27FC236}">
                <a16:creationId xmlns:a16="http://schemas.microsoft.com/office/drawing/2014/main" id="{D573D700-2460-B10F-01C2-C886FF9E6CC7}"/>
              </a:ext>
            </a:extLst>
          </p:cNvPr>
          <p:cNvPicPr>
            <a:picLocks noChangeAspect="1"/>
          </p:cNvPicPr>
          <p:nvPr/>
        </p:nvPicPr>
        <p:blipFill>
          <a:blip r:embed="rId2"/>
          <a:stretch>
            <a:fillRect/>
          </a:stretch>
        </p:blipFill>
        <p:spPr>
          <a:xfrm>
            <a:off x="5327811" y="89101"/>
            <a:ext cx="2145978" cy="2139881"/>
          </a:xfrm>
          <a:prstGeom prst="rect">
            <a:avLst/>
          </a:prstGeom>
        </p:spPr>
      </p:pic>
      <p:pic>
        <p:nvPicPr>
          <p:cNvPr id="5" name="Picture 4">
            <a:extLst>
              <a:ext uri="{FF2B5EF4-FFF2-40B4-BE49-F238E27FC236}">
                <a16:creationId xmlns:a16="http://schemas.microsoft.com/office/drawing/2014/main" id="{076887F1-80C3-A511-522C-5718D9218CF0}"/>
              </a:ext>
            </a:extLst>
          </p:cNvPr>
          <p:cNvPicPr>
            <a:picLocks noChangeAspect="1"/>
          </p:cNvPicPr>
          <p:nvPr/>
        </p:nvPicPr>
        <p:blipFill>
          <a:blip r:embed="rId3"/>
          <a:stretch>
            <a:fillRect/>
          </a:stretch>
        </p:blipFill>
        <p:spPr>
          <a:xfrm>
            <a:off x="4619374" y="4335378"/>
            <a:ext cx="2222584" cy="2222584"/>
          </a:xfrm>
          <a:prstGeom prst="rect">
            <a:avLst/>
          </a:prstGeom>
        </p:spPr>
      </p:pic>
    </p:spTree>
    <p:extLst>
      <p:ext uri="{BB962C8B-B14F-4D97-AF65-F5344CB8AC3E}">
        <p14:creationId xmlns:p14="http://schemas.microsoft.com/office/powerpoint/2010/main" val="1197088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6AB4-FDAC-7FB3-4CD8-A7DB622F7A72}"/>
              </a:ext>
            </a:extLst>
          </p:cNvPr>
          <p:cNvSpPr>
            <a:spLocks noGrp="1"/>
          </p:cNvSpPr>
          <p:nvPr>
            <p:ph type="title"/>
          </p:nvPr>
        </p:nvSpPr>
        <p:spPr/>
        <p:txBody>
          <a:bodyPr/>
          <a:lstStyle/>
          <a:p>
            <a:r>
              <a:rPr lang="fa-IR" dirty="0"/>
              <a:t>شیرین کننده ها </a:t>
            </a:r>
            <a:endParaRPr lang="en-US" dirty="0"/>
          </a:p>
        </p:txBody>
      </p:sp>
      <p:sp>
        <p:nvSpPr>
          <p:cNvPr id="3" name="Content Placeholder 2">
            <a:extLst>
              <a:ext uri="{FF2B5EF4-FFF2-40B4-BE49-F238E27FC236}">
                <a16:creationId xmlns:a16="http://schemas.microsoft.com/office/drawing/2014/main" id="{30063799-3A3D-A833-EC6F-D5FF6108E22B}"/>
              </a:ext>
            </a:extLst>
          </p:cNvPr>
          <p:cNvSpPr>
            <a:spLocks noGrp="1"/>
          </p:cNvSpPr>
          <p:nvPr>
            <p:ph idx="1"/>
          </p:nvPr>
        </p:nvSpPr>
        <p:spPr/>
        <p:txBody>
          <a:bodyPr/>
          <a:lstStyle/>
          <a:p>
            <a:pPr algn="r" rtl="1"/>
            <a:r>
              <a:rPr lang="fa-IR" dirty="0"/>
              <a:t>شیرین کننده های غیر مغذی به طور قابل توجهی بر کنترل متابولیک تأثیر نمی گذارند و اگر برای جایگزینی شیرین کننده های کالری استفاده شوند، ممکن است کالری دریافتی را کاهش دهند.</a:t>
            </a:r>
          </a:p>
          <a:p>
            <a:pPr algn="r" rtl="1"/>
            <a:r>
              <a:rPr lang="fa-IR" dirty="0"/>
              <a:t> توصیه‌های فعلی از توصیه‌هایی برای کاهش مصرف نوشیدنی‌های شیرین شده با شکر با جایگزینی نوشیدنی‌های شیرین غیر مغذی، با هدف بلندمدت کاهش هر دو نوع نوشیدنی به نفع آب پشتیبانی می‌کنند </a:t>
            </a:r>
            <a:endParaRPr lang="en-US" dirty="0"/>
          </a:p>
        </p:txBody>
      </p:sp>
    </p:spTree>
    <p:extLst>
      <p:ext uri="{BB962C8B-B14F-4D97-AF65-F5344CB8AC3E}">
        <p14:creationId xmlns:p14="http://schemas.microsoft.com/office/powerpoint/2010/main" val="35775700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E5B40D75-ECC8-3093-887E-7CD0FF7ACDF1}"/>
              </a:ext>
            </a:extLst>
          </p:cNvPr>
          <p:cNvSpPr>
            <a:spLocks noGrp="1"/>
          </p:cNvSpPr>
          <p:nvPr>
            <p:ph type="title"/>
          </p:nvPr>
        </p:nvSpPr>
        <p:spPr/>
        <p:txBody>
          <a:bodyPr/>
          <a:lstStyle/>
          <a:p>
            <a:r>
              <a:rPr lang="fa-IR" altLang="en-US" dirty="0"/>
              <a:t>شیرین کننده های مصنوعی </a:t>
            </a:r>
            <a:endParaRPr lang="en-US" altLang="en-US" dirty="0"/>
          </a:p>
        </p:txBody>
      </p:sp>
      <p:sp>
        <p:nvSpPr>
          <p:cNvPr id="3" name="Footer Placeholder 2">
            <a:extLst>
              <a:ext uri="{FF2B5EF4-FFF2-40B4-BE49-F238E27FC236}">
                <a16:creationId xmlns:a16="http://schemas.microsoft.com/office/drawing/2014/main" id="{2E514B37-C5C4-2D56-7FF2-5CCA183183D7}"/>
              </a:ext>
            </a:extLst>
          </p:cNvPr>
          <p:cNvSpPr>
            <a:spLocks noGrp="1"/>
          </p:cNvSpPr>
          <p:nvPr>
            <p:ph type="ftr" sz="quarter" idx="11"/>
          </p:nvPr>
        </p:nvSpPr>
        <p:spPr/>
        <p:txBody>
          <a:bodyPr/>
          <a:lstStyle/>
          <a:p>
            <a:pPr>
              <a:defRPr/>
            </a:pPr>
            <a:r>
              <a:rPr lang="en-US"/>
              <a:t>Nikolaos Katsilambros </a:t>
            </a:r>
          </a:p>
        </p:txBody>
      </p:sp>
      <p:pic>
        <p:nvPicPr>
          <p:cNvPr id="46084" name="Content Placeholder 4">
            <a:extLst>
              <a:ext uri="{FF2B5EF4-FFF2-40B4-BE49-F238E27FC236}">
                <a16:creationId xmlns:a16="http://schemas.microsoft.com/office/drawing/2014/main" id="{52C46AFB-B976-472F-CD89-ECA4BDC01546}"/>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5759116" y="4198589"/>
            <a:ext cx="2914650" cy="1571625"/>
          </a:xfrm>
        </p:spPr>
      </p:pic>
      <p:pic>
        <p:nvPicPr>
          <p:cNvPr id="46085" name="Picture 5">
            <a:extLst>
              <a:ext uri="{FF2B5EF4-FFF2-40B4-BE49-F238E27FC236}">
                <a16:creationId xmlns:a16="http://schemas.microsoft.com/office/drawing/2014/main" id="{84F9F6E9-BE86-CA97-7413-9DC2271308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1" y="1693864"/>
            <a:ext cx="307657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008A2CA-7B39-6017-EB2C-2A91F4023EF1}"/>
              </a:ext>
            </a:extLst>
          </p:cNvPr>
          <p:cNvSpPr>
            <a:spLocks noGrp="1"/>
          </p:cNvSpPr>
          <p:nvPr>
            <p:ph type="title"/>
          </p:nvPr>
        </p:nvSpPr>
        <p:spPr/>
        <p:txBody>
          <a:bodyPr/>
          <a:lstStyle/>
          <a:p>
            <a:r>
              <a:rPr lang="fa-IR" altLang="en-US"/>
              <a:t>سدیم </a:t>
            </a:r>
            <a:endParaRPr lang="en-US" altLang="en-US"/>
          </a:p>
        </p:txBody>
      </p:sp>
      <p:sp>
        <p:nvSpPr>
          <p:cNvPr id="58371" name="Content Placeholder 2">
            <a:extLst>
              <a:ext uri="{FF2B5EF4-FFF2-40B4-BE49-F238E27FC236}">
                <a16:creationId xmlns:a16="http://schemas.microsoft.com/office/drawing/2014/main" id="{FE3EC7BA-8D5A-350E-FB5F-B93C6004772D}"/>
              </a:ext>
            </a:extLst>
          </p:cNvPr>
          <p:cNvSpPr>
            <a:spLocks noGrp="1"/>
          </p:cNvSpPr>
          <p:nvPr>
            <p:ph idx="1"/>
          </p:nvPr>
        </p:nvSpPr>
        <p:spPr/>
        <p:txBody>
          <a:bodyPr/>
          <a:lstStyle/>
          <a:p>
            <a:pPr algn="r" rtl="1"/>
            <a:r>
              <a:rPr lang="fa-IR" altLang="en-US"/>
              <a:t>توصیه برای افراد سالم جامعه و دیابتی ها هر دو مصرف کمتر از  </a:t>
            </a:r>
            <a:r>
              <a:rPr lang="en-US" altLang="en-US"/>
              <a:t>2300mg/day</a:t>
            </a:r>
            <a:r>
              <a:rPr lang="fa-IR" altLang="en-US"/>
              <a:t> است.</a:t>
            </a:r>
          </a:p>
          <a:p>
            <a:pPr algn="r" rtl="1"/>
            <a:endParaRPr lang="fa-IR" altLang="en-US"/>
          </a:p>
          <a:p>
            <a:pPr algn="r" rtl="1"/>
            <a:r>
              <a:rPr lang="fa-IR" altLang="en-US"/>
              <a:t>در افراد دیابتی با فشار خون مصرف کمتر از 2 گرم در روز توصیه می شود که این میزان در سبزیجات و غذاهای دریایی به طور مخفی وجود دارد و از افزودن نمک به غذا پرهیز کنند. </a:t>
            </a:r>
            <a:endParaRPr lang="en-US"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EFCFE-7FDE-DBD4-56AE-B6098A4C3AB1}"/>
              </a:ext>
            </a:extLst>
          </p:cNvPr>
          <p:cNvSpPr>
            <a:spLocks noGrp="1"/>
          </p:cNvSpPr>
          <p:nvPr>
            <p:ph type="title"/>
          </p:nvPr>
        </p:nvSpPr>
        <p:spPr/>
        <p:txBody>
          <a:bodyPr/>
          <a:lstStyle/>
          <a:p>
            <a:r>
              <a:rPr lang="fa-IR" dirty="0"/>
              <a:t>تعریف</a:t>
            </a:r>
            <a:endParaRPr lang="en-US" dirty="0"/>
          </a:p>
        </p:txBody>
      </p:sp>
      <p:sp>
        <p:nvSpPr>
          <p:cNvPr id="3" name="Content Placeholder 2">
            <a:extLst>
              <a:ext uri="{FF2B5EF4-FFF2-40B4-BE49-F238E27FC236}">
                <a16:creationId xmlns:a16="http://schemas.microsoft.com/office/drawing/2014/main" id="{01F237A9-F5AB-5E97-E51C-9A98F5ABFEA4}"/>
              </a:ext>
            </a:extLst>
          </p:cNvPr>
          <p:cNvSpPr>
            <a:spLocks noGrp="1"/>
          </p:cNvSpPr>
          <p:nvPr>
            <p:ph idx="1"/>
          </p:nvPr>
        </p:nvSpPr>
        <p:spPr/>
        <p:txBody>
          <a:bodyPr/>
          <a:lstStyle/>
          <a:p>
            <a:pPr algn="r" rtl="1"/>
            <a:r>
              <a:rPr lang="fa-IR" dirty="0"/>
              <a:t>اصطلاح دیابت شیرین (</a:t>
            </a:r>
            <a:r>
              <a:rPr lang="en-US" dirty="0"/>
              <a:t>DM</a:t>
            </a:r>
            <a:r>
              <a:rPr lang="fa-IR" dirty="0"/>
              <a:t>) چندین اختلال ناهمگن مرتبط با تغییر متابولیسم کربوهیدرات را توصیف می کند که با </a:t>
            </a:r>
            <a:r>
              <a:rPr lang="fa-IR" dirty="0">
                <a:solidFill>
                  <a:schemeClr val="bg2">
                    <a:lumMod val="50000"/>
                  </a:schemeClr>
                </a:solidFill>
              </a:rPr>
              <a:t>هیپرگلیسمی</a:t>
            </a:r>
            <a:r>
              <a:rPr lang="fa-IR" dirty="0"/>
              <a:t> مشخص می شود.</a:t>
            </a:r>
          </a:p>
          <a:p>
            <a:pPr algn="r" rtl="1"/>
            <a:r>
              <a:rPr lang="fa-IR" dirty="0"/>
              <a:t> </a:t>
            </a:r>
            <a:r>
              <a:rPr lang="en-US" dirty="0"/>
              <a:t>DM </a:t>
            </a:r>
            <a:r>
              <a:rPr lang="fa-IR" dirty="0"/>
              <a:t>ناشی از یک اختلال نسبی یا مطلق در ترشح انسولین، همراه با درجات مختلف مقاومت محیطی به عمل انسولین است</a:t>
            </a:r>
            <a:endParaRPr lang="en-US" dirty="0"/>
          </a:p>
        </p:txBody>
      </p:sp>
    </p:spTree>
    <p:extLst>
      <p:ext uri="{BB962C8B-B14F-4D97-AF65-F5344CB8AC3E}">
        <p14:creationId xmlns:p14="http://schemas.microsoft.com/office/powerpoint/2010/main" val="3520304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221DB-14B2-E986-31AC-0970F0E2BD40}"/>
              </a:ext>
            </a:extLst>
          </p:cNvPr>
          <p:cNvSpPr>
            <a:spLocks noGrp="1"/>
          </p:cNvSpPr>
          <p:nvPr>
            <p:ph type="title"/>
          </p:nvPr>
        </p:nvSpPr>
        <p:spPr/>
        <p:txBody>
          <a:bodyPr/>
          <a:lstStyle/>
          <a:p>
            <a:r>
              <a:rPr lang="fa-IR" dirty="0"/>
              <a:t>پروتئین</a:t>
            </a:r>
            <a:br>
              <a:rPr lang="fa-IR" dirty="0"/>
            </a:br>
            <a:endParaRPr lang="en-US" dirty="0"/>
          </a:p>
        </p:txBody>
      </p:sp>
      <p:sp>
        <p:nvSpPr>
          <p:cNvPr id="3" name="Content Placeholder 2">
            <a:extLst>
              <a:ext uri="{FF2B5EF4-FFF2-40B4-BE49-F238E27FC236}">
                <a16:creationId xmlns:a16="http://schemas.microsoft.com/office/drawing/2014/main" id="{D54D3355-3615-5BC3-7990-AF7BF4389DB8}"/>
              </a:ext>
            </a:extLst>
          </p:cNvPr>
          <p:cNvSpPr>
            <a:spLocks noGrp="1"/>
          </p:cNvSpPr>
          <p:nvPr>
            <p:ph idx="1"/>
          </p:nvPr>
        </p:nvSpPr>
        <p:spPr/>
        <p:txBody>
          <a:bodyPr/>
          <a:lstStyle/>
          <a:p>
            <a:pPr algn="r" rtl="1"/>
            <a:r>
              <a:rPr lang="fa-IR" dirty="0"/>
              <a:t>مقدار ایده آل پروتئین رژیمی برای مصرف در بیماران بدون بیماری کلیوی به منظور دستیابی و حفظ کنترل مطلوب گلوکز و کاهش خطر قلبی عروقی نامشخص است بنابراین، مصرف پروتئین باید فردی باشد. </a:t>
            </a:r>
          </a:p>
          <a:p>
            <a:pPr algn="r" rtl="1"/>
            <a:r>
              <a:rPr lang="fa-IR" dirty="0">
                <a:solidFill>
                  <a:schemeClr val="accent1"/>
                </a:solidFill>
              </a:rPr>
              <a:t>به طور معمول مصرف پروتئین از 1-1.5 گرم به ازای هر کیلوگرم وزن بدن در روز متغیر است و 15 تا 20 درصد از کل کالری را شامل می شود.</a:t>
            </a:r>
          </a:p>
          <a:p>
            <a:pPr algn="r" rtl="1"/>
            <a:r>
              <a:rPr lang="fa-IR" dirty="0"/>
              <a:t> در صورت وجود بیماری کلیوی دیابتی متوسط ​​تا پیشرفته (با یا بدون آلبومینوری) مصرف پروتئین در رژیم غذایی 0.8 گرم بر کیلوگرم در روز توصیه می شود. </a:t>
            </a:r>
          </a:p>
          <a:p>
            <a:pPr algn="r" rtl="1"/>
            <a:r>
              <a:rPr lang="fa-IR" dirty="0">
                <a:solidFill>
                  <a:schemeClr val="accent1"/>
                </a:solidFill>
              </a:rPr>
              <a:t>دستورالعمل‌های </a:t>
            </a:r>
            <a:r>
              <a:rPr lang="en-US" dirty="0">
                <a:solidFill>
                  <a:schemeClr val="accent1"/>
                </a:solidFill>
              </a:rPr>
              <a:t>KDIGO 2020 </a:t>
            </a:r>
            <a:r>
              <a:rPr lang="fa-IR" dirty="0">
                <a:solidFill>
                  <a:schemeClr val="accent1"/>
                </a:solidFill>
              </a:rPr>
              <a:t> حفظ 0.8 گرم بر کیلوگرم پروتئین در روز را برای بیماران دیابتی مبتلا به بیماری مزمن کلیوی که تحت دیالیز نیستند و 1.0 تا 1.2 گرم بر کیلوگرم پروتئین برای کسانی که دیالیز می‌شوند توصیه می‌کند </a:t>
            </a:r>
            <a:endParaRPr lang="en-US" dirty="0">
              <a:solidFill>
                <a:schemeClr val="accent1"/>
              </a:solidFill>
            </a:endParaRPr>
          </a:p>
        </p:txBody>
      </p:sp>
    </p:spTree>
    <p:extLst>
      <p:ext uri="{BB962C8B-B14F-4D97-AF65-F5344CB8AC3E}">
        <p14:creationId xmlns:p14="http://schemas.microsoft.com/office/powerpoint/2010/main" val="5327397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5B65D-3D8F-74AE-CA13-9715CC188C39}"/>
              </a:ext>
            </a:extLst>
          </p:cNvPr>
          <p:cNvSpPr>
            <a:spLocks noGrp="1"/>
          </p:cNvSpPr>
          <p:nvPr>
            <p:ph type="title"/>
          </p:nvPr>
        </p:nvSpPr>
        <p:spPr/>
        <p:txBody>
          <a:bodyPr/>
          <a:lstStyle/>
          <a:p>
            <a:r>
              <a:rPr lang="fa-IR" dirty="0"/>
              <a:t>پروتئین </a:t>
            </a:r>
            <a:endParaRPr lang="en-US" dirty="0"/>
          </a:p>
        </p:txBody>
      </p:sp>
      <p:sp>
        <p:nvSpPr>
          <p:cNvPr id="3" name="Content Placeholder 2">
            <a:extLst>
              <a:ext uri="{FF2B5EF4-FFF2-40B4-BE49-F238E27FC236}">
                <a16:creationId xmlns:a16="http://schemas.microsoft.com/office/drawing/2014/main" id="{544ED4BC-96C0-6F5F-ACA2-24F3EFF5B30C}"/>
              </a:ext>
            </a:extLst>
          </p:cNvPr>
          <p:cNvSpPr>
            <a:spLocks noGrp="1"/>
          </p:cNvSpPr>
          <p:nvPr>
            <p:ph idx="1"/>
          </p:nvPr>
        </p:nvSpPr>
        <p:spPr/>
        <p:txBody>
          <a:bodyPr/>
          <a:lstStyle/>
          <a:p>
            <a:pPr algn="r" rtl="1"/>
            <a:r>
              <a:rPr lang="fa-IR" dirty="0"/>
              <a:t>بیماران باید تشویق شوند تا گوشت های بدون چربی، ماهی، تخم مرغ، لوبیا، نخود، محصولات سویا، آجیل و دانه ها را جایگزین گوشت قرمز کنند.</a:t>
            </a:r>
          </a:p>
          <a:p>
            <a:pPr algn="r" rtl="1"/>
            <a:r>
              <a:rPr lang="fa-IR" dirty="0"/>
              <a:t> در </a:t>
            </a:r>
            <a:r>
              <a:rPr lang="en-US" dirty="0"/>
              <a:t>DMT2 </a:t>
            </a:r>
            <a:r>
              <a:rPr lang="fa-IR" dirty="0"/>
              <a:t>پروتئین های رژیم غذایی باعث تحریک ترشح انسولین می شوند و این باید در صورت وجود هیپوگلیسمی مکرر در نظر گرفته شود</a:t>
            </a:r>
            <a:endParaRPr lang="en-US" dirty="0"/>
          </a:p>
        </p:txBody>
      </p:sp>
    </p:spTree>
    <p:extLst>
      <p:ext uri="{BB962C8B-B14F-4D97-AF65-F5344CB8AC3E}">
        <p14:creationId xmlns:p14="http://schemas.microsoft.com/office/powerpoint/2010/main" val="32052612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09DC8-6761-9389-FDEB-0AC812D29DD9}"/>
              </a:ext>
            </a:extLst>
          </p:cNvPr>
          <p:cNvSpPr>
            <a:spLocks noGrp="1"/>
          </p:cNvSpPr>
          <p:nvPr>
            <p:ph type="title"/>
          </p:nvPr>
        </p:nvSpPr>
        <p:spPr/>
        <p:txBody>
          <a:bodyPr/>
          <a:lstStyle/>
          <a:p>
            <a:r>
              <a:rPr lang="fa-IR" dirty="0"/>
              <a:t>چربی</a:t>
            </a:r>
            <a:endParaRPr lang="en-US" dirty="0"/>
          </a:p>
        </p:txBody>
      </p:sp>
      <p:sp>
        <p:nvSpPr>
          <p:cNvPr id="3" name="Content Placeholder 2">
            <a:extLst>
              <a:ext uri="{FF2B5EF4-FFF2-40B4-BE49-F238E27FC236}">
                <a16:creationId xmlns:a16="http://schemas.microsoft.com/office/drawing/2014/main" id="{D2AC022D-8A15-DC76-C668-A38D1E5098AE}"/>
              </a:ext>
            </a:extLst>
          </p:cNvPr>
          <p:cNvSpPr>
            <a:spLocks noGrp="1"/>
          </p:cNvSpPr>
          <p:nvPr>
            <p:ph idx="1"/>
          </p:nvPr>
        </p:nvSpPr>
        <p:spPr/>
        <p:txBody>
          <a:bodyPr>
            <a:normAutofit lnSpcReduction="10000"/>
          </a:bodyPr>
          <a:lstStyle/>
          <a:p>
            <a:pPr algn="r" rtl="1"/>
            <a:r>
              <a:rPr lang="fa-IR" dirty="0">
                <a:solidFill>
                  <a:schemeClr val="accent1"/>
                </a:solidFill>
              </a:rPr>
              <a:t>نوع چربی مصرفی از نظر مدیریت خطر متابولیک و قلبی عروقی مهمتر از مقدار آن است .</a:t>
            </a:r>
            <a:r>
              <a:rPr lang="fa-IR" dirty="0"/>
              <a:t> </a:t>
            </a:r>
            <a:r>
              <a:rPr lang="fa-IR" dirty="0">
                <a:solidFill>
                  <a:schemeClr val="accent1"/>
                </a:solidFill>
              </a:rPr>
              <a:t>مصرف اسیدهای چرب ترانس باید به شدت محدود شود.</a:t>
            </a:r>
          </a:p>
          <a:p>
            <a:pPr algn="r" rtl="1"/>
            <a:r>
              <a:rPr lang="fa-IR" dirty="0"/>
              <a:t>چربی های اشباع شده و ترانس خطر ابتلا به بیماری های قلبی عروقی را افزایش می دهند. در مقابل، چربی‌های تک غیراشباع و چند غیراشباع اثر محافظتی نشان می‌دهند و با خطر کمتر </a:t>
            </a:r>
            <a:r>
              <a:rPr lang="en-US" dirty="0"/>
              <a:t>DMT2 </a:t>
            </a:r>
            <a:r>
              <a:rPr lang="fa-IR" dirty="0"/>
              <a:t>مرتبط هستند.</a:t>
            </a:r>
          </a:p>
          <a:p>
            <a:pPr algn="r" rtl="1"/>
            <a:r>
              <a:rPr lang="fa-IR" dirty="0">
                <a:solidFill>
                  <a:schemeClr val="accent1"/>
                </a:solidFill>
              </a:rPr>
              <a:t>کارآزمایی‌های بالینی نشان داده‌اند که رژیم غذایی مدیترانه‌ای، که معمولاً با محتوای بالای چربی‌های تک و چند غیراشباع مشخص می‌شود، با خطر کمتر ابتلا به دیابت و با بهبود کنترل قند خون و الگوی لیپید پلاسما در </a:t>
            </a:r>
            <a:r>
              <a:rPr lang="en-US" dirty="0">
                <a:solidFill>
                  <a:schemeClr val="accent1"/>
                </a:solidFill>
              </a:rPr>
              <a:t>DMT2 </a:t>
            </a:r>
            <a:r>
              <a:rPr lang="fa-IR" dirty="0">
                <a:solidFill>
                  <a:schemeClr val="accent1"/>
                </a:solidFill>
              </a:rPr>
              <a:t>مرتبط است.</a:t>
            </a:r>
          </a:p>
          <a:p>
            <a:pPr algn="r" rtl="1"/>
            <a:r>
              <a:rPr lang="fa-IR" dirty="0"/>
              <a:t> </a:t>
            </a:r>
            <a:r>
              <a:rPr lang="fa-IR" dirty="0">
                <a:solidFill>
                  <a:schemeClr val="accent1"/>
                </a:solidFill>
              </a:rPr>
              <a:t>چربی های اشباع شده باید با چربی های تک غیراشباع و چند غیراشباع جایگزین شوند و نه با کربوهیدرات های تصفیه شده. </a:t>
            </a:r>
          </a:p>
          <a:p>
            <a:pPr algn="r" rtl="1"/>
            <a:r>
              <a:rPr lang="fa-IR" dirty="0"/>
              <a:t>افزایش مصرف غذاهای حاوی اسیدهای چرب غیراشباع امگا 3 توصیه می شود. </a:t>
            </a:r>
            <a:r>
              <a:rPr lang="fa-IR" dirty="0">
                <a:solidFill>
                  <a:schemeClr val="accent1"/>
                </a:solidFill>
              </a:rPr>
              <a:t>توصیه کلی برای مصرف حداقل دو وعده ماهی در هفته </a:t>
            </a:r>
            <a:r>
              <a:rPr lang="fa-IR" dirty="0"/>
              <a:t>در مورد بیماران دیابتی نیز صدق می کند. </a:t>
            </a:r>
          </a:p>
          <a:p>
            <a:pPr algn="r" rtl="1"/>
            <a:r>
              <a:rPr lang="fa-IR" dirty="0">
                <a:solidFill>
                  <a:srgbClr val="FF0000"/>
                </a:solidFill>
              </a:rPr>
              <a:t>استفاده روتین از مکمل های غذایی امگا 3 توصیه نمی شود.</a:t>
            </a:r>
            <a:endParaRPr lang="en-US" dirty="0">
              <a:solidFill>
                <a:srgbClr val="FF0000"/>
              </a:solidFill>
            </a:endParaRPr>
          </a:p>
        </p:txBody>
      </p:sp>
      <p:pic>
        <p:nvPicPr>
          <p:cNvPr id="4" name="Picture 3">
            <a:extLst>
              <a:ext uri="{FF2B5EF4-FFF2-40B4-BE49-F238E27FC236}">
                <a16:creationId xmlns:a16="http://schemas.microsoft.com/office/drawing/2014/main" id="{248954EB-11DE-9797-3D66-1F57DB6711D8}"/>
              </a:ext>
            </a:extLst>
          </p:cNvPr>
          <p:cNvPicPr>
            <a:picLocks noChangeAspect="1"/>
          </p:cNvPicPr>
          <p:nvPr/>
        </p:nvPicPr>
        <p:blipFill>
          <a:blip r:embed="rId2"/>
          <a:stretch>
            <a:fillRect/>
          </a:stretch>
        </p:blipFill>
        <p:spPr>
          <a:xfrm>
            <a:off x="3475676" y="5123949"/>
            <a:ext cx="1415716" cy="1415716"/>
          </a:xfrm>
          <a:prstGeom prst="rect">
            <a:avLst/>
          </a:prstGeom>
        </p:spPr>
      </p:pic>
    </p:spTree>
    <p:extLst>
      <p:ext uri="{BB962C8B-B14F-4D97-AF65-F5344CB8AC3E}">
        <p14:creationId xmlns:p14="http://schemas.microsoft.com/office/powerpoint/2010/main" val="34834767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2DD659CC-FEDC-110C-5F58-5B1CB0F24F11}"/>
              </a:ext>
            </a:extLst>
          </p:cNvPr>
          <p:cNvSpPr>
            <a:spLocks noGrp="1"/>
          </p:cNvSpPr>
          <p:nvPr>
            <p:ph type="title"/>
          </p:nvPr>
        </p:nvSpPr>
        <p:spPr/>
        <p:txBody>
          <a:bodyPr/>
          <a:lstStyle/>
          <a:p>
            <a:r>
              <a:rPr lang="fa-IR" altLang="en-US"/>
              <a:t>مصرف چربیها </a:t>
            </a:r>
            <a:endParaRPr lang="en-US" altLang="en-US"/>
          </a:p>
        </p:txBody>
      </p:sp>
      <p:sp>
        <p:nvSpPr>
          <p:cNvPr id="49155" name="Content Placeholder 2">
            <a:extLst>
              <a:ext uri="{FF2B5EF4-FFF2-40B4-BE49-F238E27FC236}">
                <a16:creationId xmlns:a16="http://schemas.microsoft.com/office/drawing/2014/main" id="{0C7A6A2B-1DFC-B8F5-5476-989EA6A3B6EB}"/>
              </a:ext>
            </a:extLst>
          </p:cNvPr>
          <p:cNvSpPr>
            <a:spLocks noGrp="1"/>
          </p:cNvSpPr>
          <p:nvPr>
            <p:ph idx="1"/>
          </p:nvPr>
        </p:nvSpPr>
        <p:spPr>
          <a:xfrm>
            <a:off x="3529171" y="-750594"/>
            <a:ext cx="8229600" cy="4525962"/>
          </a:xfrm>
        </p:spPr>
        <p:txBody>
          <a:bodyPr>
            <a:normAutofit/>
          </a:bodyPr>
          <a:lstStyle/>
          <a:p>
            <a:pPr marL="0" indent="0" algn="r" rtl="1">
              <a:buNone/>
            </a:pPr>
            <a:r>
              <a:rPr lang="fa-IR" altLang="en-US" sz="2000" dirty="0"/>
              <a:t>افراد دیابتی که دیس لیپیدمی دارند باید مصرف کلسترول </a:t>
            </a:r>
            <a:r>
              <a:rPr lang="en-US" altLang="en-US" sz="2000" dirty="0"/>
              <a:t>LDL</a:t>
            </a:r>
            <a:r>
              <a:rPr lang="fa-IR" altLang="en-US" sz="2000" dirty="0"/>
              <a:t>را کاهش دهند با مصرف </a:t>
            </a:r>
            <a:r>
              <a:rPr lang="en-US" altLang="en-US" sz="2000" dirty="0"/>
              <a:t>1.6-3 g/day</a:t>
            </a:r>
            <a:r>
              <a:rPr lang="fa-IR" altLang="en-US" sz="2000" dirty="0"/>
              <a:t> از استانول گیاهی یا استرول هایی که در غذاهای غنی شده وجود دارد. </a:t>
            </a:r>
          </a:p>
          <a:p>
            <a:pPr marL="0" indent="0" algn="r" rtl="1">
              <a:buNone/>
            </a:pPr>
            <a:r>
              <a:rPr lang="fa-IR" altLang="en-US" sz="2000" dirty="0"/>
              <a:t>استانول گیاهی مانع از جذب کلسترول صفراوی در روده می شوند.</a:t>
            </a:r>
            <a:endParaRPr lang="en-US" altLang="en-US" sz="2000" dirty="0"/>
          </a:p>
        </p:txBody>
      </p:sp>
      <p:pic>
        <p:nvPicPr>
          <p:cNvPr id="49156" name="Picture 3">
            <a:extLst>
              <a:ext uri="{FF2B5EF4-FFF2-40B4-BE49-F238E27FC236}">
                <a16:creationId xmlns:a16="http://schemas.microsoft.com/office/drawing/2014/main" id="{E429DE36-4BAA-AB8D-C3E9-BC8C416DC0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5957" y="4879391"/>
            <a:ext cx="2217738"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4">
            <a:extLst>
              <a:ext uri="{FF2B5EF4-FFF2-40B4-BE49-F238E27FC236}">
                <a16:creationId xmlns:a16="http://schemas.microsoft.com/office/drawing/2014/main" id="{007DFFC4-BBF1-5498-9687-5E38BE117C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187199"/>
            <a:ext cx="227012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5">
            <a:extLst>
              <a:ext uri="{FF2B5EF4-FFF2-40B4-BE49-F238E27FC236}">
                <a16:creationId xmlns:a16="http://schemas.microsoft.com/office/drawing/2014/main" id="{158E2274-334B-E5FF-1E4C-605FF96A06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1449" y="2897480"/>
            <a:ext cx="2622550"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4B186-AA8D-CDC1-37C2-7B6F1D8F1213}"/>
              </a:ext>
            </a:extLst>
          </p:cNvPr>
          <p:cNvSpPr>
            <a:spLocks noGrp="1"/>
          </p:cNvSpPr>
          <p:nvPr>
            <p:ph type="title"/>
          </p:nvPr>
        </p:nvSpPr>
        <p:spPr/>
        <p:txBody>
          <a:bodyPr/>
          <a:lstStyle/>
          <a:p>
            <a:r>
              <a:rPr lang="fa-IR" dirty="0"/>
              <a:t>ریز مغذی ها </a:t>
            </a:r>
            <a:endParaRPr lang="en-US" dirty="0"/>
          </a:p>
        </p:txBody>
      </p:sp>
      <p:sp>
        <p:nvSpPr>
          <p:cNvPr id="3" name="Content Placeholder 2">
            <a:extLst>
              <a:ext uri="{FF2B5EF4-FFF2-40B4-BE49-F238E27FC236}">
                <a16:creationId xmlns:a16="http://schemas.microsoft.com/office/drawing/2014/main" id="{C60C528C-A65B-02A5-1C1B-61C7DB17532A}"/>
              </a:ext>
            </a:extLst>
          </p:cNvPr>
          <p:cNvSpPr>
            <a:spLocks noGrp="1"/>
          </p:cNvSpPr>
          <p:nvPr>
            <p:ph idx="1"/>
          </p:nvPr>
        </p:nvSpPr>
        <p:spPr/>
        <p:txBody>
          <a:bodyPr/>
          <a:lstStyle/>
          <a:p>
            <a:pPr algn="r" rtl="1"/>
            <a:r>
              <a:rPr lang="fa-IR" dirty="0"/>
              <a:t>هیچ مدرکی مبنی بر تاثیر مکمل های ریز مغذی بر شروع، پیشرفت یا عوارض دیابت وجود ندارد. علاوه بر این، برخی از مکمل ها می توانند عوارض جانبی ایجاد کنند. به عنوان مثال، </a:t>
            </a:r>
            <a:r>
              <a:rPr lang="fa-IR" dirty="0">
                <a:solidFill>
                  <a:schemeClr val="accent1"/>
                </a:solidFill>
              </a:rPr>
              <a:t>کمبود کروم با پیش دیابت مرتبط است ، اما مکمل های کروم ممکن است عملکرد کلیه را در بیماران مبتلا به بیماری کلیوی آشکار مختل کند. </a:t>
            </a:r>
          </a:p>
          <a:p>
            <a:pPr algn="r" rtl="1"/>
            <a:r>
              <a:rPr lang="fa-IR" dirty="0">
                <a:solidFill>
                  <a:schemeClr val="accent1"/>
                </a:solidFill>
              </a:rPr>
              <a:t>مکمل‌های ریز مغذی زمانی توصیه می‌شود که کمبود ویتامین مستند شده باشد </a:t>
            </a:r>
            <a:r>
              <a:rPr lang="fa-IR" dirty="0"/>
              <a:t>و </a:t>
            </a:r>
            <a:r>
              <a:rPr lang="fa-IR" dirty="0">
                <a:solidFill>
                  <a:schemeClr val="accent1"/>
                </a:solidFill>
              </a:rPr>
              <a:t>باید در برخی از جمعیت‌های خاص، از جمله بیمارانی که از رژیم‌های گیاه‌خواری یا رژیم‌های بسیار کم کالری پیروی می‌کنند، افراد مسن و بیماران مبتلا به بیماری سلیاک، در نظر گرفته شود </a:t>
            </a:r>
            <a:endParaRPr lang="en-US" dirty="0">
              <a:solidFill>
                <a:schemeClr val="accent1"/>
              </a:solidFill>
            </a:endParaRPr>
          </a:p>
          <a:p>
            <a:pPr algn="r" rtl="1"/>
            <a:r>
              <a:rPr lang="fa-IR" dirty="0">
                <a:solidFill>
                  <a:schemeClr val="accent1"/>
                </a:solidFill>
              </a:rPr>
              <a:t>متفورمین با کمبود ویتامین </a:t>
            </a:r>
            <a:r>
              <a:rPr lang="en-US" dirty="0">
                <a:solidFill>
                  <a:schemeClr val="accent1"/>
                </a:solidFill>
              </a:rPr>
              <a:t>B12 </a:t>
            </a:r>
            <a:r>
              <a:rPr lang="fa-IR" dirty="0">
                <a:solidFill>
                  <a:schemeClr val="accent1"/>
                </a:solidFill>
              </a:rPr>
              <a:t>مرتبط است، بنابراین آزمایش دوره ای (سالانه) سطح این ویتامین برای بیماران تحت درمان با متفورمین و همچنین افرادی که دچار کم خونی یا نوروپاتی محیطی هستند توصیه می شود. </a:t>
            </a:r>
            <a:endParaRPr lang="en-US" dirty="0">
              <a:solidFill>
                <a:schemeClr val="accent1"/>
              </a:solidFill>
            </a:endParaRPr>
          </a:p>
        </p:txBody>
      </p:sp>
      <p:pic>
        <p:nvPicPr>
          <p:cNvPr id="4" name="Picture 3">
            <a:extLst>
              <a:ext uri="{FF2B5EF4-FFF2-40B4-BE49-F238E27FC236}">
                <a16:creationId xmlns:a16="http://schemas.microsoft.com/office/drawing/2014/main" id="{ADEF29DE-CE04-DFB0-01A6-C228B98312DE}"/>
              </a:ext>
            </a:extLst>
          </p:cNvPr>
          <p:cNvPicPr>
            <a:picLocks noChangeAspect="1"/>
          </p:cNvPicPr>
          <p:nvPr/>
        </p:nvPicPr>
        <p:blipFill>
          <a:blip r:embed="rId2"/>
          <a:stretch>
            <a:fillRect/>
          </a:stretch>
        </p:blipFill>
        <p:spPr>
          <a:xfrm>
            <a:off x="429996" y="4425443"/>
            <a:ext cx="2139881" cy="2145978"/>
          </a:xfrm>
          <a:prstGeom prst="rect">
            <a:avLst/>
          </a:prstGeom>
        </p:spPr>
      </p:pic>
      <p:pic>
        <p:nvPicPr>
          <p:cNvPr id="5" name="Picture 4">
            <a:extLst>
              <a:ext uri="{FF2B5EF4-FFF2-40B4-BE49-F238E27FC236}">
                <a16:creationId xmlns:a16="http://schemas.microsoft.com/office/drawing/2014/main" id="{34685E5F-F44A-1D5A-9F32-1FDB921D5A26}"/>
              </a:ext>
            </a:extLst>
          </p:cNvPr>
          <p:cNvPicPr>
            <a:picLocks noChangeAspect="1"/>
          </p:cNvPicPr>
          <p:nvPr/>
        </p:nvPicPr>
        <p:blipFill>
          <a:blip r:embed="rId3"/>
          <a:stretch>
            <a:fillRect/>
          </a:stretch>
        </p:blipFill>
        <p:spPr>
          <a:xfrm>
            <a:off x="2207579" y="4427966"/>
            <a:ext cx="2430034" cy="2430034"/>
          </a:xfrm>
          <a:prstGeom prst="rect">
            <a:avLst/>
          </a:prstGeom>
        </p:spPr>
      </p:pic>
    </p:spTree>
    <p:extLst>
      <p:ext uri="{BB962C8B-B14F-4D97-AF65-F5344CB8AC3E}">
        <p14:creationId xmlns:p14="http://schemas.microsoft.com/office/powerpoint/2010/main" val="1961462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8C1AA-140D-9AA6-E3AD-644AA0F99BCC}"/>
              </a:ext>
            </a:extLst>
          </p:cNvPr>
          <p:cNvSpPr>
            <a:spLocks noGrp="1"/>
          </p:cNvSpPr>
          <p:nvPr>
            <p:ph type="title"/>
          </p:nvPr>
        </p:nvSpPr>
        <p:spPr/>
        <p:txBody>
          <a:bodyPr/>
          <a:lstStyle/>
          <a:p>
            <a:pPr rtl="1"/>
            <a:r>
              <a:rPr lang="fa-IR" dirty="0"/>
              <a:t>ویتامین </a:t>
            </a:r>
            <a:r>
              <a:rPr lang="en-US" dirty="0"/>
              <a:t>D</a:t>
            </a:r>
          </a:p>
        </p:txBody>
      </p:sp>
      <p:sp>
        <p:nvSpPr>
          <p:cNvPr id="3" name="Content Placeholder 2">
            <a:extLst>
              <a:ext uri="{FF2B5EF4-FFF2-40B4-BE49-F238E27FC236}">
                <a16:creationId xmlns:a16="http://schemas.microsoft.com/office/drawing/2014/main" id="{514D7538-A4FB-9553-0311-74C1F0758F58}"/>
              </a:ext>
            </a:extLst>
          </p:cNvPr>
          <p:cNvSpPr>
            <a:spLocks noGrp="1"/>
          </p:cNvSpPr>
          <p:nvPr>
            <p:ph idx="1"/>
          </p:nvPr>
        </p:nvSpPr>
        <p:spPr/>
        <p:txBody>
          <a:bodyPr/>
          <a:lstStyle/>
          <a:p>
            <a:pPr algn="r" rtl="1"/>
            <a:r>
              <a:rPr lang="fa-IR" dirty="0"/>
              <a:t>پیشنهاد شده است که سطوح پایین ویتامین </a:t>
            </a:r>
            <a:r>
              <a:rPr lang="en-US" dirty="0"/>
              <a:t>D </a:t>
            </a:r>
            <a:r>
              <a:rPr lang="fa-IR" dirty="0"/>
              <a:t> و کلسیم ممکن است با تحریک التهاب و تخریب سلول های بتا مستعد ابتلا به </a:t>
            </a:r>
            <a:r>
              <a:rPr lang="en-US" dirty="0"/>
              <a:t> DMT1 </a:t>
            </a:r>
            <a:r>
              <a:rPr lang="fa-IR" dirty="0"/>
              <a:t>و 2 باشد</a:t>
            </a:r>
            <a:r>
              <a:rPr lang="en-US" dirty="0"/>
              <a:t>.</a:t>
            </a:r>
          </a:p>
          <a:p>
            <a:pPr algn="r" rtl="1"/>
            <a:r>
              <a:rPr lang="fa-IR" dirty="0"/>
              <a:t> علاوه بر این، ویتامین </a:t>
            </a:r>
            <a:r>
              <a:rPr lang="en-US" dirty="0"/>
              <a:t>D </a:t>
            </a:r>
            <a:r>
              <a:rPr lang="fa-IR" dirty="0"/>
              <a:t>پایین با مقاومت به انسولین، ایجاد آلبومینوری، بیماری های قلبی عروقی و سطوح بالاتر </a:t>
            </a:r>
            <a:r>
              <a:rPr lang="en-US" dirty="0"/>
              <a:t>  HbA1c </a:t>
            </a:r>
            <a:r>
              <a:rPr lang="fa-IR" dirty="0"/>
              <a:t>مرتبط است. با این حال، مطالعات مداخله ای در مورد اثرات مکمل ویتامین </a:t>
            </a:r>
            <a:r>
              <a:rPr lang="en-US" dirty="0"/>
              <a:t>D </a:t>
            </a:r>
            <a:r>
              <a:rPr lang="fa-IR" dirty="0"/>
              <a:t> بر کنترل متابولیک کمیاب و عمدتاً بی نتیجه هستند.</a:t>
            </a:r>
            <a:endParaRPr lang="en-US" dirty="0"/>
          </a:p>
          <a:p>
            <a:pPr algn="r" rtl="1"/>
            <a:r>
              <a:rPr lang="fa-IR" dirty="0"/>
              <a:t> </a:t>
            </a:r>
            <a:r>
              <a:rPr lang="fa-IR" dirty="0">
                <a:solidFill>
                  <a:schemeClr val="accent1"/>
                </a:solidFill>
              </a:rPr>
              <a:t>در حال حاضر مکمل ویتامین </a:t>
            </a:r>
            <a:r>
              <a:rPr lang="en-US" dirty="0">
                <a:solidFill>
                  <a:schemeClr val="accent1"/>
                </a:solidFill>
              </a:rPr>
              <a:t> D </a:t>
            </a:r>
            <a:r>
              <a:rPr lang="fa-IR" dirty="0">
                <a:solidFill>
                  <a:schemeClr val="accent1"/>
                </a:solidFill>
              </a:rPr>
              <a:t>فقط برای بیمارانی توصیه می شود که شواهدی از کاهش غلظت پلاسمایی دارند یا نیازهای بالاتری دارند، به عنوان مثال. زنان باردار یا شیرده. </a:t>
            </a:r>
            <a:endParaRPr lang="en-US" dirty="0">
              <a:solidFill>
                <a:schemeClr val="accent1"/>
              </a:solidFill>
            </a:endParaRPr>
          </a:p>
          <a:p>
            <a:pPr algn="r" rtl="1"/>
            <a:r>
              <a:rPr lang="fa-IR" dirty="0"/>
              <a:t>مصرف کلسیم در بزرگسالان بالای 50 سال باید 1200 میلی گرم در روز و ویتامین </a:t>
            </a:r>
            <a:r>
              <a:rPr lang="en-US" dirty="0"/>
              <a:t> D 800-1000 </a:t>
            </a:r>
            <a:r>
              <a:rPr lang="fa-IR" dirty="0"/>
              <a:t>واحد بین المللی باشد تا سطح هیدروکسی ویتامین </a:t>
            </a:r>
            <a:r>
              <a:rPr lang="en-US" dirty="0"/>
              <a:t>D </a:t>
            </a:r>
            <a:r>
              <a:rPr lang="fa-IR" dirty="0"/>
              <a:t>را بالای 30 نانوگرم در میلی لیتر نگه دارد.</a:t>
            </a:r>
            <a:endParaRPr lang="en-US" dirty="0"/>
          </a:p>
          <a:p>
            <a:pPr algn="r" rtl="1"/>
            <a:endParaRPr lang="en-US" dirty="0"/>
          </a:p>
        </p:txBody>
      </p:sp>
    </p:spTree>
    <p:extLst>
      <p:ext uri="{BB962C8B-B14F-4D97-AF65-F5344CB8AC3E}">
        <p14:creationId xmlns:p14="http://schemas.microsoft.com/office/powerpoint/2010/main" val="37037183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984FA-0C17-6211-3F7B-06E3D11D169B}"/>
              </a:ext>
            </a:extLst>
          </p:cNvPr>
          <p:cNvSpPr>
            <a:spLocks noGrp="1"/>
          </p:cNvSpPr>
          <p:nvPr>
            <p:ph type="title"/>
          </p:nvPr>
        </p:nvSpPr>
        <p:spPr/>
        <p:txBody>
          <a:bodyPr/>
          <a:lstStyle/>
          <a:p>
            <a:pPr rtl="1"/>
            <a:r>
              <a:rPr lang="fa-IR" dirty="0"/>
              <a:t>رژیم الگوی </a:t>
            </a:r>
            <a:endParaRPr lang="en-US" dirty="0"/>
          </a:p>
        </p:txBody>
      </p:sp>
      <p:sp>
        <p:nvSpPr>
          <p:cNvPr id="3" name="Content Placeholder 2">
            <a:extLst>
              <a:ext uri="{FF2B5EF4-FFF2-40B4-BE49-F238E27FC236}">
                <a16:creationId xmlns:a16="http://schemas.microsoft.com/office/drawing/2014/main" id="{E65BCDC0-918C-E73C-404B-A72EB8D675F9}"/>
              </a:ext>
            </a:extLst>
          </p:cNvPr>
          <p:cNvSpPr>
            <a:spLocks noGrp="1"/>
          </p:cNvSpPr>
          <p:nvPr>
            <p:ph idx="1"/>
          </p:nvPr>
        </p:nvSpPr>
        <p:spPr/>
        <p:txBody>
          <a:bodyPr/>
          <a:lstStyle/>
          <a:p>
            <a:pPr algn="r" rtl="1"/>
            <a:r>
              <a:rPr lang="fa-IR" dirty="0"/>
              <a:t> در </a:t>
            </a:r>
            <a:r>
              <a:rPr lang="en-US" dirty="0"/>
              <a:t>DMT2 </a:t>
            </a:r>
            <a:r>
              <a:rPr lang="fa-IR" dirty="0"/>
              <a:t>نظارت بر مصرف رژیم غذایی و وزن می تواند یک استراتژی مفید برای دستیابی به کاهش وزن باشد. </a:t>
            </a:r>
          </a:p>
          <a:p>
            <a:pPr algn="r" rtl="1"/>
            <a:r>
              <a:rPr lang="fa-IR" dirty="0">
                <a:solidFill>
                  <a:schemeClr val="accent1"/>
                </a:solidFill>
              </a:rPr>
              <a:t>رژیم مدیترانه ای </a:t>
            </a:r>
            <a:r>
              <a:rPr lang="fa-IR" dirty="0"/>
              <a:t>اثرات مثبتی بر پیامدهای متابولیک و قلبی عروقی در میان مدت و بلند مدت در افراد مبتلا به دیابت و پیش دیابت نشان داده است، از جمله بهبود پروفایل لیپیدی، کاهش میزان حوادث قلبی عروقی در بیماران در معرض خطر و شروع تاخیری درمان ضد دیابت </a:t>
            </a:r>
          </a:p>
          <a:p>
            <a:pPr algn="r" rtl="1"/>
            <a:r>
              <a:rPr lang="fa-IR" dirty="0"/>
              <a:t>شواهد مربوط به الگوهای غذایی خاص در </a:t>
            </a:r>
            <a:r>
              <a:rPr lang="en-US" dirty="0"/>
              <a:t>DMT1 </a:t>
            </a:r>
            <a:r>
              <a:rPr lang="fa-IR" dirty="0"/>
              <a:t>اندک است و توصیه‌های فعلی الگوهای غذایی خاص برای </a:t>
            </a:r>
            <a:r>
              <a:rPr lang="en-US" dirty="0"/>
              <a:t>DMT1 </a:t>
            </a:r>
            <a:r>
              <a:rPr lang="fa-IR" dirty="0"/>
              <a:t>را پشتیبانی نمی‌کنند.</a:t>
            </a:r>
            <a:endParaRPr lang="en-US" dirty="0"/>
          </a:p>
        </p:txBody>
      </p:sp>
    </p:spTree>
    <p:extLst>
      <p:ext uri="{BB962C8B-B14F-4D97-AF65-F5344CB8AC3E}">
        <p14:creationId xmlns:p14="http://schemas.microsoft.com/office/powerpoint/2010/main" val="40337272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A3802496-A1B7-E384-86E2-D56C9B10AEA9}"/>
              </a:ext>
            </a:extLst>
          </p:cNvPr>
          <p:cNvSpPr>
            <a:spLocks noGrp="1"/>
          </p:cNvSpPr>
          <p:nvPr>
            <p:ph type="title"/>
          </p:nvPr>
        </p:nvSpPr>
        <p:spPr/>
        <p:txBody>
          <a:bodyPr/>
          <a:lstStyle/>
          <a:p>
            <a:r>
              <a:rPr lang="fa-IR" altLang="en-US"/>
              <a:t>بالانس انرژی</a:t>
            </a:r>
            <a:endParaRPr lang="en-US" altLang="en-US"/>
          </a:p>
        </p:txBody>
      </p:sp>
      <p:sp>
        <p:nvSpPr>
          <p:cNvPr id="31747" name="Content Placeholder 2">
            <a:extLst>
              <a:ext uri="{FF2B5EF4-FFF2-40B4-BE49-F238E27FC236}">
                <a16:creationId xmlns:a16="http://schemas.microsoft.com/office/drawing/2014/main" id="{58E6BD1F-3137-796E-265E-229729B06D43}"/>
              </a:ext>
            </a:extLst>
          </p:cNvPr>
          <p:cNvSpPr>
            <a:spLocks noGrp="1"/>
          </p:cNvSpPr>
          <p:nvPr>
            <p:ph idx="1"/>
          </p:nvPr>
        </p:nvSpPr>
        <p:spPr/>
        <p:txBody>
          <a:bodyPr/>
          <a:lstStyle/>
          <a:p>
            <a:pPr algn="r" rtl="1"/>
            <a:r>
              <a:rPr lang="fa-IR" altLang="en-US"/>
              <a:t>کاهش وزن خفیف با کاهش 500-700 کالری روزانه منجر به کاهش وزن 2-3 کیلو در ماه می گردد که با عوارض کاهش قند کمتری همراه است.</a:t>
            </a:r>
          </a:p>
          <a:p>
            <a:pPr algn="r" rtl="1"/>
            <a:r>
              <a:rPr lang="fa-IR" altLang="en-US"/>
              <a:t>کاهش وزن بیشتر از این میزان با افزایش فعالیت فیزیکی و تغییر در مصرف غذاهای پر کالری تامین می شود. (گاید لاین </a:t>
            </a:r>
            <a:r>
              <a:rPr lang="en-US" altLang="en-US"/>
              <a:t>ADA</a:t>
            </a:r>
            <a:r>
              <a:rPr lang="fa-IR" altLang="en-US"/>
              <a:t>)</a:t>
            </a:r>
          </a:p>
          <a:p>
            <a:pPr algn="r" rtl="1"/>
            <a:r>
              <a:rPr lang="fa-IR" altLang="en-US"/>
              <a:t>توصیه به مصرف غذاهای متنوع بر اساس فرهنگ و عادت های منطقه ای و در دسترس بودن غذا است.</a:t>
            </a:r>
            <a:endParaRPr lang="en-US"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0E0AD-4186-F0BC-9892-4FE5186AFD26}"/>
              </a:ext>
            </a:extLst>
          </p:cNvPr>
          <p:cNvSpPr>
            <a:spLocks noGrp="1"/>
          </p:cNvSpPr>
          <p:nvPr>
            <p:ph type="title"/>
          </p:nvPr>
        </p:nvSpPr>
        <p:spPr/>
        <p:txBody>
          <a:bodyPr/>
          <a:lstStyle/>
          <a:p>
            <a:r>
              <a:rPr lang="fa-IR" dirty="0"/>
              <a:t>هیپوگلیسمی </a:t>
            </a:r>
            <a:endParaRPr lang="en-US" dirty="0"/>
          </a:p>
        </p:txBody>
      </p:sp>
      <p:sp>
        <p:nvSpPr>
          <p:cNvPr id="3" name="Content Placeholder 2">
            <a:extLst>
              <a:ext uri="{FF2B5EF4-FFF2-40B4-BE49-F238E27FC236}">
                <a16:creationId xmlns:a16="http://schemas.microsoft.com/office/drawing/2014/main" id="{4E4EF8D8-EE2A-CD5B-BB60-7037134F37FE}"/>
              </a:ext>
            </a:extLst>
          </p:cNvPr>
          <p:cNvSpPr>
            <a:spLocks noGrp="1"/>
          </p:cNvSpPr>
          <p:nvPr>
            <p:ph idx="1"/>
          </p:nvPr>
        </p:nvSpPr>
        <p:spPr/>
        <p:txBody>
          <a:bodyPr/>
          <a:lstStyle/>
          <a:p>
            <a:pPr algn="r" rtl="1"/>
            <a:r>
              <a:rPr lang="fa-IR" dirty="0">
                <a:solidFill>
                  <a:schemeClr val="accent1"/>
                </a:solidFill>
              </a:rPr>
              <a:t>درمان بیش از حد هیپوگلیسمی می تواند منجر به هیپرگلیسمی نامطلوب و افزایش دریافت کالری و در نتیجه افزایش وزن شود. بنابراین در صورت بروز اپیزودهای مکرر هیپوگلیسمی، بازنگری و بازنگری احتمالی هر درمان هیپوگلیسمی باید انجام شود.</a:t>
            </a:r>
          </a:p>
          <a:p>
            <a:pPr algn="r" rtl="1"/>
            <a:r>
              <a:rPr lang="fa-IR" dirty="0"/>
              <a:t>در صورت هیپوگلیسمی (گلوکز خون کمتر از 70 میلی گرم در دسی لیتر)، در محدوده سطوح گلوکز بین 51 تا 70 میلی گرم در دسی لیتر، قانون 15-15 باید اعمال شود. برای این کار باید 15 گرم کربوهیدرات سریع الاثر مصرف شود و قند خون بعد از 15 دقیقه دوباره آزمایش شود. درمان باید در صورت نیاز بر اساس سطح گلوکز خون تکرار شود. اگر سطح گلوکز خون 50 میلی گرم در دسی لیتر کاهش یابد، 30 گرم کربوهیدرات سریع الاثر باید مصرف شود. هنگامی که گلوکز خون بیش از 70 میلی گرم در دسی لیتر است، دوز مناسب انسولین برای پوشش مصرف کربوهیدرات در وعده غذایی بعدی باید تجویز شود </a:t>
            </a:r>
            <a:endParaRPr lang="en-US" dirty="0"/>
          </a:p>
        </p:txBody>
      </p:sp>
    </p:spTree>
    <p:extLst>
      <p:ext uri="{BB962C8B-B14F-4D97-AF65-F5344CB8AC3E}">
        <p14:creationId xmlns:p14="http://schemas.microsoft.com/office/powerpoint/2010/main" val="25274678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99BF6-395B-F77C-196A-ABDCA06B6007}"/>
              </a:ext>
            </a:extLst>
          </p:cNvPr>
          <p:cNvSpPr>
            <a:spLocks noGrp="1"/>
          </p:cNvSpPr>
          <p:nvPr>
            <p:ph type="title"/>
          </p:nvPr>
        </p:nvSpPr>
        <p:spPr/>
        <p:txBody>
          <a:bodyPr/>
          <a:lstStyle/>
          <a:p>
            <a:r>
              <a:rPr lang="fa-IR" dirty="0"/>
              <a:t>عوارض مزمن </a:t>
            </a:r>
            <a:endParaRPr lang="en-US" dirty="0"/>
          </a:p>
        </p:txBody>
      </p:sp>
      <p:sp>
        <p:nvSpPr>
          <p:cNvPr id="3" name="Content Placeholder 2">
            <a:extLst>
              <a:ext uri="{FF2B5EF4-FFF2-40B4-BE49-F238E27FC236}">
                <a16:creationId xmlns:a16="http://schemas.microsoft.com/office/drawing/2014/main" id="{ED9F3C76-CA00-F3ED-3E38-B7A1F8EEA540}"/>
              </a:ext>
            </a:extLst>
          </p:cNvPr>
          <p:cNvSpPr>
            <a:spLocks noGrp="1"/>
          </p:cNvSpPr>
          <p:nvPr>
            <p:ph idx="1"/>
          </p:nvPr>
        </p:nvSpPr>
        <p:spPr>
          <a:xfrm>
            <a:off x="5118447" y="118241"/>
            <a:ext cx="6390381" cy="6676697"/>
          </a:xfrm>
        </p:spPr>
        <p:txBody>
          <a:bodyPr>
            <a:normAutofit/>
          </a:bodyPr>
          <a:lstStyle/>
          <a:p>
            <a:pPr algn="r" rtl="1"/>
            <a:r>
              <a:rPr lang="fa-IR" dirty="0"/>
              <a:t>هر دو عوارض ماکرو عروقی و میکروواسکولار (رتینوپاتی، نفروپاتی و نوروپاتی) به شدت در بار عوارض دیابت نقش دارند. کنترل گلوکز به شدت با ایجاد و پیشرفت عوارض میکروواسکولار از جمله نوروپاتی مرتبط است.</a:t>
            </a:r>
          </a:p>
          <a:p>
            <a:pPr algn="r" rtl="1"/>
            <a:r>
              <a:rPr lang="fa-IR" dirty="0"/>
              <a:t>آزمایشات بالینی نشان می دهد که سطوح بالاتر </a:t>
            </a:r>
            <a:r>
              <a:rPr lang="en-US" dirty="0"/>
              <a:t>HbA1c </a:t>
            </a:r>
            <a:r>
              <a:rPr lang="fa-IR" dirty="0"/>
              <a:t>با افزایش شیوع علائم گوارشی و تاخیر در تخلیه معده مرتبط است. نوروپاتی اتونوم دستگاه گوارش از اهمیت خاصی برخوردار است زیرا ممکن است بر مصرف غذا و وضعیت تغذیه تأثیر بگذارد. </a:t>
            </a:r>
          </a:p>
          <a:p>
            <a:pPr algn="r" rtl="1"/>
            <a:r>
              <a:rPr lang="fa-IR" dirty="0"/>
              <a:t>تظاهرات بالینی آن از جمله سوء هاضمه و/یا تأخیر در تخلیه معده، که به نام گاستروپارزی نیز شناخته می شود، متنوع است. این وضعیت با بی اشتهایی، حالت تهوع، استفراغ، سیری زودرس، درد شکم و در موارد شدید کاهش وزن مشخص می شود. با این حال، بخشی از بیماران مبتلا ممکن است بدون علامت باشند. </a:t>
            </a:r>
          </a:p>
          <a:p>
            <a:pPr algn="r" rtl="1"/>
            <a:r>
              <a:rPr lang="fa-IR" dirty="0"/>
              <a:t>استاندارد طلایی برای اندازه گیری تخلیه معده، سینتی گرافی پس از مصرف یک وعده غذایی آزمایشی با اندازه گیری احتباس معده پس از 2 ساعت است.</a:t>
            </a:r>
          </a:p>
          <a:p>
            <a:pPr algn="r" rtl="1"/>
            <a:r>
              <a:rPr lang="fa-IR" dirty="0"/>
              <a:t>ارکان مدیریت گاستروپارزی شامل بهینه سازی کنترل گلوکز خون، اصلاح رژیم غذایی با هدف جلوگیری از کم آبی بدن، کمبود ریزمغذی ها و سوء تغذیه کالری-پروتئین است و در نهایت درمان دارویی</a:t>
            </a:r>
          </a:p>
          <a:p>
            <a:pPr algn="r" rtl="1"/>
            <a:endParaRPr lang="en-US" dirty="0"/>
          </a:p>
        </p:txBody>
      </p:sp>
    </p:spTree>
    <p:extLst>
      <p:ext uri="{BB962C8B-B14F-4D97-AF65-F5344CB8AC3E}">
        <p14:creationId xmlns:p14="http://schemas.microsoft.com/office/powerpoint/2010/main" val="3219939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A3E7D-4A03-61AE-C99A-34E313A4B656}"/>
              </a:ext>
            </a:extLst>
          </p:cNvPr>
          <p:cNvSpPr>
            <a:spLocks noGrp="1"/>
          </p:cNvSpPr>
          <p:nvPr>
            <p:ph type="title"/>
          </p:nvPr>
        </p:nvSpPr>
        <p:spPr/>
        <p:txBody>
          <a:bodyPr/>
          <a:lstStyle/>
          <a:p>
            <a:r>
              <a:rPr lang="fa-IR" dirty="0"/>
              <a:t>تعریف </a:t>
            </a:r>
            <a:endParaRPr lang="en-US" dirty="0"/>
          </a:p>
        </p:txBody>
      </p:sp>
      <p:sp>
        <p:nvSpPr>
          <p:cNvPr id="3" name="Content Placeholder 2">
            <a:extLst>
              <a:ext uri="{FF2B5EF4-FFF2-40B4-BE49-F238E27FC236}">
                <a16:creationId xmlns:a16="http://schemas.microsoft.com/office/drawing/2014/main" id="{7AFCD7C0-1592-54B7-66E8-4A0F7939C005}"/>
              </a:ext>
            </a:extLst>
          </p:cNvPr>
          <p:cNvSpPr>
            <a:spLocks noGrp="1"/>
          </p:cNvSpPr>
          <p:nvPr>
            <p:ph idx="1"/>
          </p:nvPr>
        </p:nvSpPr>
        <p:spPr/>
        <p:txBody>
          <a:bodyPr/>
          <a:lstStyle/>
          <a:p>
            <a:pPr algn="r" rtl="1"/>
            <a:r>
              <a:rPr lang="en-US" dirty="0"/>
              <a:t> DMT1 </a:t>
            </a:r>
            <a:r>
              <a:rPr lang="fa-IR" dirty="0"/>
              <a:t>با تخریب خود ایمنی سلول های بتای پانکراس تعریف می شود که منجر به کمبود مطلق انسولین می شود.</a:t>
            </a:r>
          </a:p>
          <a:p>
            <a:pPr algn="r" rtl="1"/>
            <a:r>
              <a:rPr lang="fa-IR" dirty="0"/>
              <a:t> </a:t>
            </a:r>
            <a:r>
              <a:rPr lang="en-US" dirty="0"/>
              <a:t> DMT2 </a:t>
            </a:r>
            <a:r>
              <a:rPr lang="fa-IR" dirty="0"/>
              <a:t>با هیپرگلیسمی و درجات متغیر مقاومت به انسولین مشخص می شود.</a:t>
            </a:r>
          </a:p>
          <a:p>
            <a:pPr algn="r" rtl="1"/>
            <a:r>
              <a:rPr lang="fa-IR" dirty="0"/>
              <a:t> در دراز مدت، هیپرگلیسمی می تواند عملکرد سلول های بتا پانکراس را مختل کند و منجر به کمبود انسولین شود.</a:t>
            </a:r>
            <a:endParaRPr lang="en-US" dirty="0"/>
          </a:p>
        </p:txBody>
      </p:sp>
    </p:spTree>
    <p:extLst>
      <p:ext uri="{BB962C8B-B14F-4D97-AF65-F5344CB8AC3E}">
        <p14:creationId xmlns:p14="http://schemas.microsoft.com/office/powerpoint/2010/main" val="1233623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CE5C5-E265-40A0-B006-3070733A4CCA}"/>
              </a:ext>
            </a:extLst>
          </p:cNvPr>
          <p:cNvSpPr>
            <a:spLocks noGrp="1"/>
          </p:cNvSpPr>
          <p:nvPr>
            <p:ph type="title"/>
          </p:nvPr>
        </p:nvSpPr>
        <p:spPr/>
        <p:txBody>
          <a:bodyPr/>
          <a:lstStyle/>
          <a:p>
            <a:r>
              <a:rPr lang="fa-IR" dirty="0"/>
              <a:t>هدف کنترل قند </a:t>
            </a:r>
            <a:endParaRPr lang="en-US" dirty="0"/>
          </a:p>
        </p:txBody>
      </p:sp>
      <p:sp>
        <p:nvSpPr>
          <p:cNvPr id="3" name="Content Placeholder 2">
            <a:extLst>
              <a:ext uri="{FF2B5EF4-FFF2-40B4-BE49-F238E27FC236}">
                <a16:creationId xmlns:a16="http://schemas.microsoft.com/office/drawing/2014/main" id="{2797D9F2-FC2E-20A9-7B0F-0F3B021D47D5}"/>
              </a:ext>
            </a:extLst>
          </p:cNvPr>
          <p:cNvSpPr>
            <a:spLocks noGrp="1"/>
          </p:cNvSpPr>
          <p:nvPr>
            <p:ph idx="1"/>
          </p:nvPr>
        </p:nvSpPr>
        <p:spPr/>
        <p:txBody>
          <a:bodyPr/>
          <a:lstStyle/>
          <a:p>
            <a:pPr algn="r" rtl="1"/>
            <a:r>
              <a:rPr lang="fa-IR" dirty="0"/>
              <a:t>سطح گلوکز پلاسما هم در بیماران دیابتی غیر پایدار و هم در بیماران دیابتی پایدار باید در سطح نرمال نگه داشته شود.</a:t>
            </a:r>
          </a:p>
          <a:p>
            <a:pPr algn="r" rtl="1"/>
            <a:r>
              <a:rPr lang="fa-IR" dirty="0"/>
              <a:t> در بیماران بدحال یا سپتیک، سطح گلوکز پلاسما باید کنترل شود، اما لازم نیست در محدوده طبیعی برای افراد سالم باشد. در عوض، سطوح ایمن تر، که از ایجاد هیپوگلیسمی جلوگیری می کند، در بیماران بدحال و همچنین در بیماران دیابتی در طول حمایت تغذیه ای توصیه می شود </a:t>
            </a:r>
            <a:endParaRPr lang="en-US" dirty="0"/>
          </a:p>
        </p:txBody>
      </p:sp>
    </p:spTree>
    <p:extLst>
      <p:ext uri="{BB962C8B-B14F-4D97-AF65-F5344CB8AC3E}">
        <p14:creationId xmlns:p14="http://schemas.microsoft.com/office/powerpoint/2010/main" val="31581716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4DAE3-4FA4-F7D8-FCDD-171576DAD62E}"/>
              </a:ext>
            </a:extLst>
          </p:cNvPr>
          <p:cNvSpPr>
            <a:spLocks noGrp="1"/>
          </p:cNvSpPr>
          <p:nvPr>
            <p:ph type="title"/>
          </p:nvPr>
        </p:nvSpPr>
        <p:spPr/>
        <p:txBody>
          <a:bodyPr/>
          <a:lstStyle/>
          <a:p>
            <a:r>
              <a:rPr lang="fa-IR" dirty="0"/>
              <a:t>دیابت تیپ 1</a:t>
            </a:r>
            <a:endParaRPr lang="en-US" dirty="0"/>
          </a:p>
        </p:txBody>
      </p:sp>
      <p:sp>
        <p:nvSpPr>
          <p:cNvPr id="3" name="Content Placeholder 2">
            <a:extLst>
              <a:ext uri="{FF2B5EF4-FFF2-40B4-BE49-F238E27FC236}">
                <a16:creationId xmlns:a16="http://schemas.microsoft.com/office/drawing/2014/main" id="{A40FD8C2-C748-D33A-309D-145F546A3A21}"/>
              </a:ext>
            </a:extLst>
          </p:cNvPr>
          <p:cNvSpPr>
            <a:spLocks noGrp="1"/>
          </p:cNvSpPr>
          <p:nvPr>
            <p:ph idx="1"/>
          </p:nvPr>
        </p:nvSpPr>
        <p:spPr/>
        <p:txBody>
          <a:bodyPr/>
          <a:lstStyle/>
          <a:p>
            <a:pPr algn="r" rtl="1"/>
            <a:r>
              <a:rPr lang="fa-IR" dirty="0"/>
              <a:t>تخریب سلول بتا </a:t>
            </a:r>
          </a:p>
          <a:p>
            <a:pPr algn="r" rtl="1"/>
            <a:r>
              <a:rPr lang="fa-IR" dirty="0"/>
              <a:t>پانکراتیت حاد </a:t>
            </a:r>
          </a:p>
          <a:p>
            <a:pPr algn="r" rtl="1"/>
            <a:r>
              <a:rPr lang="fa-IR" dirty="0"/>
              <a:t>برداشتن پانکرانس</a:t>
            </a:r>
          </a:p>
          <a:p>
            <a:pPr algn="r" rtl="1"/>
            <a:r>
              <a:rPr lang="fa-IR" dirty="0"/>
              <a:t>هموکروماتوز </a:t>
            </a:r>
          </a:p>
          <a:p>
            <a:pPr algn="r" rtl="1"/>
            <a:r>
              <a:rPr lang="fa-IR" dirty="0"/>
              <a:t>دیابت نوع 1 را می توان با توجه به سطوح پایین انسولین پلاسما و پپتید </a:t>
            </a:r>
            <a:r>
              <a:rPr lang="en-US" dirty="0"/>
              <a:t>C (</a:t>
            </a:r>
            <a:r>
              <a:rPr lang="fa-IR" dirty="0"/>
              <a:t>قطعه پپتیدی پروانسولین که در طی ترشح انسولین از سلول های </a:t>
            </a:r>
            <a:r>
              <a:rPr lang="el-GR" dirty="0"/>
              <a:t>β </a:t>
            </a:r>
            <a:r>
              <a:rPr lang="fa-IR" dirty="0"/>
              <a:t>آزاد می شود) تشخیص داد.</a:t>
            </a:r>
          </a:p>
          <a:p>
            <a:pPr algn="r" rtl="1"/>
            <a:r>
              <a:rPr lang="fa-IR" dirty="0"/>
              <a:t>اتوآنتی بادی ها علیه گلوتامات دکربوکسیلاز برای دیابت نوع 1 خود ایمنی تشخیصی هستند</a:t>
            </a:r>
          </a:p>
          <a:p>
            <a:pPr algn="r" rtl="1"/>
            <a:r>
              <a:rPr lang="fa-IR" dirty="0">
                <a:solidFill>
                  <a:schemeClr val="accent1"/>
                </a:solidFill>
              </a:rPr>
              <a:t>در بیشتر موارد، طراحی خوراک با توجه به شرایط و اهداف حمایت تغذیه ای تعیین می شود و با آنچه در افراد غیر دیابتی استفاده می شود تفاوتی ندارد.</a:t>
            </a:r>
            <a:endParaRPr lang="en-US" dirty="0">
              <a:solidFill>
                <a:schemeClr val="accent1"/>
              </a:solidFill>
            </a:endParaRPr>
          </a:p>
        </p:txBody>
      </p:sp>
    </p:spTree>
    <p:extLst>
      <p:ext uri="{BB962C8B-B14F-4D97-AF65-F5344CB8AC3E}">
        <p14:creationId xmlns:p14="http://schemas.microsoft.com/office/powerpoint/2010/main" val="11414848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50CB6-3DBA-677D-BAD6-D72601778C51}"/>
              </a:ext>
            </a:extLst>
          </p:cNvPr>
          <p:cNvSpPr>
            <a:spLocks noGrp="1"/>
          </p:cNvSpPr>
          <p:nvPr>
            <p:ph type="title"/>
          </p:nvPr>
        </p:nvSpPr>
        <p:spPr/>
        <p:txBody>
          <a:bodyPr/>
          <a:lstStyle/>
          <a:p>
            <a:r>
              <a:rPr lang="fa-IR" dirty="0"/>
              <a:t>نیاز های تغذیه ای در تیپ 1</a:t>
            </a:r>
            <a:endParaRPr lang="en-US" dirty="0"/>
          </a:p>
        </p:txBody>
      </p:sp>
      <p:sp>
        <p:nvSpPr>
          <p:cNvPr id="3" name="Content Placeholder 2">
            <a:extLst>
              <a:ext uri="{FF2B5EF4-FFF2-40B4-BE49-F238E27FC236}">
                <a16:creationId xmlns:a16="http://schemas.microsoft.com/office/drawing/2014/main" id="{6097319C-3A5B-EEA6-1AB9-9585237DC7D4}"/>
              </a:ext>
            </a:extLst>
          </p:cNvPr>
          <p:cNvSpPr>
            <a:spLocks noGrp="1"/>
          </p:cNvSpPr>
          <p:nvPr>
            <p:ph idx="1"/>
          </p:nvPr>
        </p:nvSpPr>
        <p:spPr/>
        <p:txBody>
          <a:bodyPr/>
          <a:lstStyle/>
          <a:p>
            <a:pPr algn="r" rtl="1"/>
            <a:r>
              <a:rPr lang="fa-IR" dirty="0">
                <a:solidFill>
                  <a:schemeClr val="accent1"/>
                </a:solidFill>
              </a:rPr>
              <a:t>کالری 30-35 کیلو کالری بر کیلو گرم </a:t>
            </a:r>
          </a:p>
          <a:p>
            <a:pPr algn="r" rtl="1"/>
            <a:r>
              <a:rPr lang="fa-IR" dirty="0"/>
              <a:t>در کودکان در حال رشد یا در بیمارانی که پس از از دست دادن توده عضلانی بهبود می یابند، باید یک جزء "آنابولیک" در دریافت انرژی وجود داشته باشد که بر این اساس بیشتر از مصرف انرژی است. این شرط لازم برای رشد، روند بهبود یا افزایش توده عضلانی است</a:t>
            </a:r>
          </a:p>
          <a:p>
            <a:pPr algn="r" rtl="1"/>
            <a:r>
              <a:rPr lang="fa-IR" dirty="0"/>
              <a:t>کربوهیدرات 55-60%</a:t>
            </a:r>
          </a:p>
          <a:p>
            <a:pPr algn="r" rtl="1"/>
            <a:r>
              <a:rPr lang="fa-IR" dirty="0"/>
              <a:t>چربی  30-40% ( 10-12 درصد اشباع،  19-14 درصد تک غیراشباع،9٪ چند غیر اشباع با افزایش اسیدهای چرب </a:t>
            </a:r>
            <a:r>
              <a:rPr lang="el-GR" dirty="0"/>
              <a:t>ω-3</a:t>
            </a:r>
            <a:r>
              <a:rPr lang="fa-IR" dirty="0"/>
              <a:t>) </a:t>
            </a:r>
          </a:p>
          <a:p>
            <a:pPr algn="r" rtl="1"/>
            <a:r>
              <a:rPr lang="fa-IR" dirty="0"/>
              <a:t>پروتئین </a:t>
            </a:r>
            <a:r>
              <a:rPr lang="en-US" dirty="0"/>
              <a:t>0.8-2.0 </a:t>
            </a:r>
            <a:r>
              <a:rPr lang="en-US" dirty="0" err="1"/>
              <a:t>g·kg·day</a:t>
            </a:r>
            <a:r>
              <a:rPr lang="en-US" dirty="0"/>
              <a:t>-</a:t>
            </a:r>
            <a:r>
              <a:rPr lang="fa-IR" dirty="0"/>
              <a:t>)</a:t>
            </a:r>
          </a:p>
          <a:p>
            <a:pPr algn="r" rtl="1"/>
            <a:r>
              <a:rPr lang="fa-IR" dirty="0"/>
              <a:t>تغذیه روده ای باید حاوی 20-30 گرم فیبر در روز باشد.</a:t>
            </a:r>
            <a:endParaRPr lang="en-US" dirty="0"/>
          </a:p>
        </p:txBody>
      </p:sp>
    </p:spTree>
    <p:extLst>
      <p:ext uri="{BB962C8B-B14F-4D97-AF65-F5344CB8AC3E}">
        <p14:creationId xmlns:p14="http://schemas.microsoft.com/office/powerpoint/2010/main" val="17841962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99B28-1D64-A163-3682-FE8381DACD0E}"/>
              </a:ext>
            </a:extLst>
          </p:cNvPr>
          <p:cNvSpPr>
            <a:spLocks noGrp="1"/>
          </p:cNvSpPr>
          <p:nvPr>
            <p:ph type="title"/>
          </p:nvPr>
        </p:nvSpPr>
        <p:spPr/>
        <p:txBody>
          <a:bodyPr/>
          <a:lstStyle/>
          <a:p>
            <a:r>
              <a:rPr lang="fa-IR" dirty="0"/>
              <a:t>درمان دیابت تیپ 2</a:t>
            </a:r>
            <a:endParaRPr lang="en-US" dirty="0"/>
          </a:p>
        </p:txBody>
      </p:sp>
      <p:sp>
        <p:nvSpPr>
          <p:cNvPr id="3" name="Content Placeholder 2">
            <a:extLst>
              <a:ext uri="{FF2B5EF4-FFF2-40B4-BE49-F238E27FC236}">
                <a16:creationId xmlns:a16="http://schemas.microsoft.com/office/drawing/2014/main" id="{AF5ADF57-31D9-8CA8-3816-4E0C1CD316D6}"/>
              </a:ext>
            </a:extLst>
          </p:cNvPr>
          <p:cNvSpPr>
            <a:spLocks noGrp="1"/>
          </p:cNvSpPr>
          <p:nvPr>
            <p:ph idx="1"/>
          </p:nvPr>
        </p:nvSpPr>
        <p:spPr/>
        <p:txBody>
          <a:bodyPr/>
          <a:lstStyle/>
          <a:p>
            <a:pPr algn="r" rtl="1"/>
            <a:r>
              <a:rPr lang="fa-IR" dirty="0"/>
              <a:t>کاهش وزن و فعالیت بدنی درمان های اصلی این نوع دیابت است، اگرچه اکثر بیماران دیر یا زود نیاز به درمان دارویی دارند.</a:t>
            </a:r>
          </a:p>
          <a:p>
            <a:pPr algn="r" rtl="1"/>
            <a:endParaRPr lang="en-US" dirty="0"/>
          </a:p>
        </p:txBody>
      </p:sp>
    </p:spTree>
    <p:extLst>
      <p:ext uri="{BB962C8B-B14F-4D97-AF65-F5344CB8AC3E}">
        <p14:creationId xmlns:p14="http://schemas.microsoft.com/office/powerpoint/2010/main" val="28620221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2B894-E751-D90D-595C-F2E10FA1C03A}"/>
              </a:ext>
            </a:extLst>
          </p:cNvPr>
          <p:cNvSpPr>
            <a:spLocks noGrp="1"/>
          </p:cNvSpPr>
          <p:nvPr>
            <p:ph type="title"/>
          </p:nvPr>
        </p:nvSpPr>
        <p:spPr/>
        <p:txBody>
          <a:bodyPr/>
          <a:lstStyle/>
          <a:p>
            <a:r>
              <a:rPr lang="fa-IR" dirty="0"/>
              <a:t>خلاصه </a:t>
            </a:r>
            <a:endParaRPr lang="en-US" dirty="0"/>
          </a:p>
        </p:txBody>
      </p:sp>
      <p:sp>
        <p:nvSpPr>
          <p:cNvPr id="3" name="Content Placeholder 2">
            <a:extLst>
              <a:ext uri="{FF2B5EF4-FFF2-40B4-BE49-F238E27FC236}">
                <a16:creationId xmlns:a16="http://schemas.microsoft.com/office/drawing/2014/main" id="{9367356F-E1DD-B93F-B31F-4398ECC96642}"/>
              </a:ext>
            </a:extLst>
          </p:cNvPr>
          <p:cNvSpPr>
            <a:spLocks noGrp="1"/>
          </p:cNvSpPr>
          <p:nvPr>
            <p:ph idx="1"/>
          </p:nvPr>
        </p:nvSpPr>
        <p:spPr/>
        <p:txBody>
          <a:bodyPr/>
          <a:lstStyle/>
          <a:p>
            <a:pPr algn="r" rtl="1"/>
            <a:r>
              <a:rPr lang="fa-IR" dirty="0"/>
              <a:t>گلوکز نه تنها منبع انرژی است، بلکه یک بستر ضروری برای بسیاری از مسیرهای متابولیک است.</a:t>
            </a:r>
          </a:p>
          <a:p>
            <a:pPr algn="r" rtl="1"/>
            <a:r>
              <a:rPr lang="fa-IR" dirty="0"/>
              <a:t>شیوع دیابت در میان بیماران بزرگسال بستری در بیمارستان می تواند تا 20 درصد باشد.</a:t>
            </a:r>
          </a:p>
          <a:p>
            <a:pPr algn="r" rtl="1"/>
            <a:r>
              <a:rPr lang="fa-IR" dirty="0"/>
              <a:t> دو نوع اساسی دیابت وجود دارد - انواع 1 و 2. نوع 1 با کمبود مطلق انسولین مشخص می شود، در حالی که نوع 2 با مقاومت به انسولین شروع می شود و بعداً کمبود نسبی انسولین ایجاد می شود.</a:t>
            </a:r>
          </a:p>
          <a:p>
            <a:pPr algn="r" rtl="1"/>
            <a:r>
              <a:rPr lang="fa-IR" dirty="0"/>
              <a:t>بیماران دیابتی عوارض بیشتری در رابطه با تغذیه مصنوعی دارند که عمدتاً ناشی از هیپرگلیسمی مزمن و عوامل مرتبط با آن از جمله اختلال عملکرد سیستم ایمنی، بیماری عروقی، نارسایی کلیوی و غیره است.</a:t>
            </a:r>
            <a:endParaRPr lang="en-US" dirty="0"/>
          </a:p>
        </p:txBody>
      </p:sp>
    </p:spTree>
    <p:extLst>
      <p:ext uri="{BB962C8B-B14F-4D97-AF65-F5344CB8AC3E}">
        <p14:creationId xmlns:p14="http://schemas.microsoft.com/office/powerpoint/2010/main" val="12836828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4976F-D686-33C8-98A8-9E21E1742137}"/>
              </a:ext>
            </a:extLst>
          </p:cNvPr>
          <p:cNvSpPr>
            <a:spLocks noGrp="1"/>
          </p:cNvSpPr>
          <p:nvPr>
            <p:ph type="title"/>
          </p:nvPr>
        </p:nvSpPr>
        <p:spPr/>
        <p:txBody>
          <a:bodyPr/>
          <a:lstStyle/>
          <a:p>
            <a:r>
              <a:rPr lang="fa-IR" dirty="0"/>
              <a:t>خلاصه </a:t>
            </a:r>
            <a:endParaRPr lang="en-US" dirty="0"/>
          </a:p>
        </p:txBody>
      </p:sp>
      <p:sp>
        <p:nvSpPr>
          <p:cNvPr id="3" name="Content Placeholder 2">
            <a:extLst>
              <a:ext uri="{FF2B5EF4-FFF2-40B4-BE49-F238E27FC236}">
                <a16:creationId xmlns:a16="http://schemas.microsoft.com/office/drawing/2014/main" id="{8379870F-3B97-B672-CD6A-11D53173455D}"/>
              </a:ext>
            </a:extLst>
          </p:cNvPr>
          <p:cNvSpPr>
            <a:spLocks noGrp="1"/>
          </p:cNvSpPr>
          <p:nvPr>
            <p:ph idx="1"/>
          </p:nvPr>
        </p:nvSpPr>
        <p:spPr/>
        <p:txBody>
          <a:bodyPr/>
          <a:lstStyle/>
          <a:p>
            <a:pPr algn="r" rtl="1"/>
            <a:r>
              <a:rPr lang="fa-IR" dirty="0"/>
              <a:t>در دیابت نوع 1 انسولین باید در طول حمایت تغذیه ای تجویز شود. </a:t>
            </a:r>
            <a:r>
              <a:rPr lang="fa-IR" dirty="0">
                <a:solidFill>
                  <a:schemeClr val="accent1"/>
                </a:solidFill>
              </a:rPr>
              <a:t>روش تجویز انسولین به وضعیت بالینی، وجود التهاب، روش تغذیه (روده ای یا تزریقی) و سایر شرایط بستگی دارد. </a:t>
            </a:r>
            <a:r>
              <a:rPr lang="fa-IR" dirty="0"/>
              <a:t>انسولین را می توان به صورت داخل وریدی یا زیر جلدی با استفاده از دستگاه های مختلف مانند پمپ های انسولین سرنگ داخل وریدی یا پمپ های انسولین زیر جلدی و با تزریق زیر جلدی انسولین تجویز کرد.</a:t>
            </a:r>
          </a:p>
          <a:p>
            <a:pPr algn="r" rtl="1"/>
            <a:r>
              <a:rPr lang="fa-IR" dirty="0">
                <a:solidFill>
                  <a:schemeClr val="accent1"/>
                </a:solidFill>
              </a:rPr>
              <a:t>در بیماران دیابتی نوع 2 درمان دارویی خوراکی باید در شرایط استرس قطع شود. بیگوانیدها به ویژه در شرایطی که تولید لاکتات افزایش می یابد (هیپوکسی، التهاب، نارسایی قلبی) خطرناک هستند. </a:t>
            </a:r>
            <a:endParaRPr lang="en-US" dirty="0">
              <a:solidFill>
                <a:schemeClr val="accent1"/>
              </a:solidFill>
            </a:endParaRPr>
          </a:p>
        </p:txBody>
      </p:sp>
    </p:spTree>
    <p:extLst>
      <p:ext uri="{BB962C8B-B14F-4D97-AF65-F5344CB8AC3E}">
        <p14:creationId xmlns:p14="http://schemas.microsoft.com/office/powerpoint/2010/main" val="33026742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9D0B-1482-7419-32C3-FD42395E1DAA}"/>
              </a:ext>
            </a:extLst>
          </p:cNvPr>
          <p:cNvSpPr>
            <a:spLocks noGrp="1"/>
          </p:cNvSpPr>
          <p:nvPr>
            <p:ph type="title"/>
          </p:nvPr>
        </p:nvSpPr>
        <p:spPr/>
        <p:txBody>
          <a:bodyPr/>
          <a:lstStyle/>
          <a:p>
            <a:r>
              <a:rPr lang="fa-IR" dirty="0"/>
              <a:t>خلاصه </a:t>
            </a:r>
            <a:endParaRPr lang="en-US" dirty="0"/>
          </a:p>
        </p:txBody>
      </p:sp>
      <p:sp>
        <p:nvSpPr>
          <p:cNvPr id="3" name="Content Placeholder 2">
            <a:extLst>
              <a:ext uri="{FF2B5EF4-FFF2-40B4-BE49-F238E27FC236}">
                <a16:creationId xmlns:a16="http://schemas.microsoft.com/office/drawing/2014/main" id="{B74F0276-F576-ADD2-CBD5-9945FBE703DA}"/>
              </a:ext>
            </a:extLst>
          </p:cNvPr>
          <p:cNvSpPr>
            <a:spLocks noGrp="1"/>
          </p:cNvSpPr>
          <p:nvPr>
            <p:ph idx="1"/>
          </p:nvPr>
        </p:nvSpPr>
        <p:spPr/>
        <p:txBody>
          <a:bodyPr/>
          <a:lstStyle/>
          <a:p>
            <a:pPr algn="r" rtl="1"/>
            <a:r>
              <a:rPr lang="fa-IR" dirty="0">
                <a:solidFill>
                  <a:schemeClr val="accent1"/>
                </a:solidFill>
              </a:rPr>
              <a:t>بیماران چاق دیابتی نوع 1 اغلب از تغذیه کم کالری سود می برند، اما تنها زمانی که پایدار باشند و هر گونه بیماری التهابی حاد از بین رفته باشد. </a:t>
            </a:r>
            <a:r>
              <a:rPr lang="fa-IR" dirty="0"/>
              <a:t>این ممکن است وضعیت آنها را قبل از اقدامات انتخابی بهبود بخشد. با این حال، نظارت دقیق بر این بیماران برای جلوگیری از کاهش مصرف مواد مغذی تا جایی که کاهش بیش از حد توده بدون چربی بدن وجود دارد، ضروری است.</a:t>
            </a:r>
          </a:p>
          <a:p>
            <a:pPr algn="r" rtl="1"/>
            <a:r>
              <a:rPr lang="fa-IR" dirty="0">
                <a:solidFill>
                  <a:schemeClr val="accent1"/>
                </a:solidFill>
              </a:rPr>
              <a:t>بیماری حاد و التهاب باعث ایجاد مقاومت به انسولین می‌شود که باعث کاهش بیشتر اثربخشی انسولین در بیماران دیابتی نوع 2 می‌شود.</a:t>
            </a:r>
          </a:p>
          <a:p>
            <a:pPr algn="r" rtl="1"/>
            <a:r>
              <a:rPr lang="fa-IR" dirty="0"/>
              <a:t>کنترل خوب سطح گلوکز نه تنها در بیماران دیابتی بلکه در بیمارانی که مقاومت به انسولین دارند، اثربخشی حمایت تغذیه ای را بهبود می بخشد.</a:t>
            </a:r>
            <a:endParaRPr lang="en-US" dirty="0"/>
          </a:p>
        </p:txBody>
      </p:sp>
    </p:spTree>
    <p:extLst>
      <p:ext uri="{BB962C8B-B14F-4D97-AF65-F5344CB8AC3E}">
        <p14:creationId xmlns:p14="http://schemas.microsoft.com/office/powerpoint/2010/main" val="11740522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A1425-2AAD-52CD-843D-BDF501D2011B}"/>
              </a:ext>
            </a:extLst>
          </p:cNvPr>
          <p:cNvSpPr>
            <a:spLocks noGrp="1"/>
          </p:cNvSpPr>
          <p:nvPr>
            <p:ph type="title"/>
          </p:nvPr>
        </p:nvSpPr>
        <p:spPr/>
        <p:txBody>
          <a:bodyPr/>
          <a:lstStyle/>
          <a:p>
            <a:r>
              <a:rPr lang="fa-IR" dirty="0"/>
              <a:t>خلاصه</a:t>
            </a:r>
            <a:endParaRPr lang="en-US" dirty="0"/>
          </a:p>
        </p:txBody>
      </p:sp>
      <p:sp>
        <p:nvSpPr>
          <p:cNvPr id="3" name="Content Placeholder 2">
            <a:extLst>
              <a:ext uri="{FF2B5EF4-FFF2-40B4-BE49-F238E27FC236}">
                <a16:creationId xmlns:a16="http://schemas.microsoft.com/office/drawing/2014/main" id="{3A2CEEB9-C26C-4AE0-3CBB-64C4DED6CBEF}"/>
              </a:ext>
            </a:extLst>
          </p:cNvPr>
          <p:cNvSpPr>
            <a:spLocks noGrp="1"/>
          </p:cNvSpPr>
          <p:nvPr>
            <p:ph idx="1"/>
          </p:nvPr>
        </p:nvSpPr>
        <p:spPr/>
        <p:txBody>
          <a:bodyPr/>
          <a:lstStyle/>
          <a:p>
            <a:pPr algn="r" rtl="1"/>
            <a:r>
              <a:rPr lang="fa-IR" dirty="0"/>
              <a:t>دیابت یک بیماری پیچیده با پیامدهای متابولیکی و تغذیه ای مختلف است. تغذیه درمانی در مدیریت جامع و خود مدیریتی دیابت هم در </a:t>
            </a:r>
            <a:r>
              <a:rPr lang="en-US" dirty="0"/>
              <a:t>DMT1 </a:t>
            </a:r>
            <a:r>
              <a:rPr lang="fa-IR" dirty="0"/>
              <a:t>و هم در </a:t>
            </a:r>
            <a:r>
              <a:rPr lang="en-US" dirty="0"/>
              <a:t>DMT2 </a:t>
            </a:r>
            <a:r>
              <a:rPr lang="fa-IR" dirty="0"/>
              <a:t>بسیار مهم است زیرا در بهبود کنترل متابولیک و جلوگیری از انتقال از پیش دیابت به دیابت موثر است. </a:t>
            </a:r>
            <a:r>
              <a:rPr lang="fa-IR" dirty="0">
                <a:solidFill>
                  <a:schemeClr val="accent1"/>
                </a:solidFill>
              </a:rPr>
              <a:t>برنامه غذایی نه تنها باید در بهینه سازی هموگلوبین گلیکوزیله، بلکه در مدیریت وزن بدن و عوامل خطر قلبی عروقی نیز هدف قرار گیرد. </a:t>
            </a:r>
            <a:r>
              <a:rPr lang="fa-IR" dirty="0"/>
              <a:t>نسخه باید بر اساس نیازها و ترجیحات فرد شخصی سازی شود تا انطباق بیمار به حداکثر برسد.</a:t>
            </a:r>
            <a:endParaRPr lang="en-US" dirty="0"/>
          </a:p>
        </p:txBody>
      </p:sp>
    </p:spTree>
    <p:extLst>
      <p:ext uri="{BB962C8B-B14F-4D97-AF65-F5344CB8AC3E}">
        <p14:creationId xmlns:p14="http://schemas.microsoft.com/office/powerpoint/2010/main" val="20649297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52E7F-B982-6E9E-FA05-3E793B9AF61B}"/>
              </a:ext>
            </a:extLst>
          </p:cNvPr>
          <p:cNvSpPr>
            <a:spLocks noGrp="1"/>
          </p:cNvSpPr>
          <p:nvPr>
            <p:ph type="title"/>
          </p:nvPr>
        </p:nvSpPr>
        <p:spPr/>
        <p:txBody>
          <a:bodyPr/>
          <a:lstStyle/>
          <a:p>
            <a:pPr algn="r" rtl="1" eaLnBrk="1" hangingPunct="1">
              <a:defRPr/>
            </a:pPr>
            <a:r>
              <a:rPr lang="fa-IR" dirty="0"/>
              <a:t>متشکرم.</a:t>
            </a:r>
            <a:endParaRPr lang="en-US" dirty="0"/>
          </a:p>
        </p:txBody>
      </p:sp>
      <p:pic>
        <p:nvPicPr>
          <p:cNvPr id="82947" name="Picture 3">
            <a:extLst>
              <a:ext uri="{FF2B5EF4-FFF2-40B4-BE49-F238E27FC236}">
                <a16:creationId xmlns:a16="http://schemas.microsoft.com/office/drawing/2014/main" id="{C35187BD-4AA6-D1E2-7E4C-C1BB06939E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3084" y="877887"/>
            <a:ext cx="5334000" cy="510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a:extLst>
              <a:ext uri="{FF2B5EF4-FFF2-40B4-BE49-F238E27FC236}">
                <a16:creationId xmlns:a16="http://schemas.microsoft.com/office/drawing/2014/main" id="{25C1B74A-B4CB-3644-04B4-0D00648DF610}"/>
              </a:ext>
            </a:extLst>
          </p:cNvPr>
          <p:cNvSpPr>
            <a:spLocks noGrp="1"/>
          </p:cNvSpPr>
          <p:nvPr>
            <p:ph type="body" idx="1"/>
          </p:nvPr>
        </p:nvSpPr>
        <p:spPr>
          <a:xfrm>
            <a:off x="2173289" y="2906713"/>
            <a:ext cx="7845425" cy="1497012"/>
          </a:xfrm>
        </p:spPr>
        <p:txBody>
          <a:bodyPr/>
          <a:lstStyle/>
          <a:p>
            <a:pPr eaLnBrk="1" hangingPunct="1">
              <a:buFont typeface="Arial" charset="0"/>
              <a:buNone/>
              <a:defRPr/>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95800-09F6-8BA4-E6EB-0BDDC0AED449}"/>
              </a:ext>
            </a:extLst>
          </p:cNvPr>
          <p:cNvSpPr>
            <a:spLocks noGrp="1"/>
          </p:cNvSpPr>
          <p:nvPr>
            <p:ph type="title"/>
          </p:nvPr>
        </p:nvSpPr>
        <p:spPr/>
        <p:txBody>
          <a:bodyPr/>
          <a:lstStyle/>
          <a:p>
            <a:r>
              <a:rPr lang="fa-IR" dirty="0"/>
              <a:t>شیوع </a:t>
            </a:r>
            <a:endParaRPr lang="en-US" dirty="0"/>
          </a:p>
        </p:txBody>
      </p:sp>
      <p:sp>
        <p:nvSpPr>
          <p:cNvPr id="3" name="Content Placeholder 2">
            <a:extLst>
              <a:ext uri="{FF2B5EF4-FFF2-40B4-BE49-F238E27FC236}">
                <a16:creationId xmlns:a16="http://schemas.microsoft.com/office/drawing/2014/main" id="{357A7DCF-D73B-4565-4FB5-0395FE2CEB4D}"/>
              </a:ext>
            </a:extLst>
          </p:cNvPr>
          <p:cNvSpPr>
            <a:spLocks noGrp="1"/>
          </p:cNvSpPr>
          <p:nvPr>
            <p:ph idx="1"/>
          </p:nvPr>
        </p:nvSpPr>
        <p:spPr/>
        <p:txBody>
          <a:bodyPr/>
          <a:lstStyle/>
          <a:p>
            <a:pPr algn="r" rtl="1"/>
            <a:r>
              <a:rPr lang="fa-IR" dirty="0"/>
              <a:t>دیابت در میان بیماران بزرگسال بستری در بیمارستان شایع است. شیوع جهانی آن در سنین 20 تا 79 سال در(2021)  </a:t>
            </a:r>
            <a:r>
              <a:rPr lang="fa-IR" dirty="0">
                <a:solidFill>
                  <a:schemeClr val="bg2">
                    <a:lumMod val="50000"/>
                  </a:schemeClr>
                </a:solidFill>
              </a:rPr>
              <a:t>10.5</a:t>
            </a:r>
            <a:r>
              <a:rPr lang="fa-IR" dirty="0"/>
              <a:t> درصد تخمین زده شد و پیش بینی می شود طی 20 سال آینده به </a:t>
            </a:r>
            <a:r>
              <a:rPr lang="fa-IR" dirty="0">
                <a:solidFill>
                  <a:schemeClr val="bg2">
                    <a:lumMod val="50000"/>
                  </a:schemeClr>
                </a:solidFill>
              </a:rPr>
              <a:t>12.2</a:t>
            </a:r>
            <a:r>
              <a:rPr lang="fa-IR" dirty="0"/>
              <a:t> درصد افزایش یابد.</a:t>
            </a:r>
          </a:p>
          <a:p>
            <a:pPr algn="r" rtl="1"/>
            <a:r>
              <a:rPr lang="fa-IR" dirty="0"/>
              <a:t>شیوع این بیماری هم در کشورهای غربی و هم در کشورهای در حال توسعه رو به افزایش است. </a:t>
            </a:r>
          </a:p>
          <a:p>
            <a:pPr algn="r" rtl="1"/>
            <a:r>
              <a:rPr lang="fa-IR" dirty="0">
                <a:solidFill>
                  <a:schemeClr val="bg2">
                    <a:lumMod val="50000"/>
                  </a:schemeClr>
                </a:solidFill>
              </a:rPr>
              <a:t>اخیراً نشان داده شده است که 18 تا 26 درصد از بزرگسالان بستری در بیمارستان تشخیص ثانویه دیابت داشتند.</a:t>
            </a:r>
          </a:p>
          <a:p>
            <a:pPr algn="r" rtl="1"/>
            <a:r>
              <a:rPr lang="fa-IR" dirty="0"/>
              <a:t>شیوع دیابت نوع 2 با سرعت بیشتری در حال افزایش است، که عمدتاً به دلیل افزایش بروز چاقی </a:t>
            </a:r>
            <a:r>
              <a:rPr lang="en-US" dirty="0">
                <a:solidFill>
                  <a:schemeClr val="bg2">
                    <a:lumMod val="50000"/>
                  </a:schemeClr>
                </a:solidFill>
              </a:rPr>
              <a:t>( BMI &gt; 30) </a:t>
            </a:r>
            <a:r>
              <a:rPr lang="fa-IR" dirty="0"/>
              <a:t>و همچنین به دلیل افزایش سن است.</a:t>
            </a:r>
            <a:endParaRPr lang="en-US" dirty="0"/>
          </a:p>
        </p:txBody>
      </p:sp>
    </p:spTree>
    <p:extLst>
      <p:ext uri="{BB962C8B-B14F-4D97-AF65-F5344CB8AC3E}">
        <p14:creationId xmlns:p14="http://schemas.microsoft.com/office/powerpoint/2010/main" val="2486743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5C81D-27FC-910C-3513-C4FAF59A4B34}"/>
              </a:ext>
            </a:extLst>
          </p:cNvPr>
          <p:cNvSpPr>
            <a:spLocks noGrp="1"/>
          </p:cNvSpPr>
          <p:nvPr>
            <p:ph type="title"/>
          </p:nvPr>
        </p:nvSpPr>
        <p:spPr/>
        <p:txBody>
          <a:bodyPr/>
          <a:lstStyle/>
          <a:p>
            <a:r>
              <a:rPr lang="fa-IR" dirty="0"/>
              <a:t>عوارض</a:t>
            </a:r>
            <a:endParaRPr lang="en-US" dirty="0"/>
          </a:p>
        </p:txBody>
      </p:sp>
      <p:sp>
        <p:nvSpPr>
          <p:cNvPr id="3" name="Content Placeholder 2">
            <a:extLst>
              <a:ext uri="{FF2B5EF4-FFF2-40B4-BE49-F238E27FC236}">
                <a16:creationId xmlns:a16="http://schemas.microsoft.com/office/drawing/2014/main" id="{E7560985-6CDF-F582-DE1D-41FCC96338EB}"/>
              </a:ext>
            </a:extLst>
          </p:cNvPr>
          <p:cNvSpPr>
            <a:spLocks noGrp="1"/>
          </p:cNvSpPr>
          <p:nvPr>
            <p:ph idx="1"/>
          </p:nvPr>
        </p:nvSpPr>
        <p:spPr/>
        <p:txBody>
          <a:bodyPr/>
          <a:lstStyle/>
          <a:p>
            <a:pPr algn="r" rtl="1"/>
            <a:r>
              <a:rPr lang="en-US" dirty="0"/>
              <a:t>DMT2 </a:t>
            </a:r>
            <a:r>
              <a:rPr lang="fa-IR" dirty="0"/>
              <a:t>یک اختلال شایع است که به شدت با چاقی مرتبط است.</a:t>
            </a:r>
            <a:endParaRPr lang="en-US" dirty="0"/>
          </a:p>
          <a:p>
            <a:pPr algn="r" rtl="1"/>
            <a:r>
              <a:rPr lang="fa-IR" dirty="0"/>
              <a:t> بیماران مبتلا به دیابت در معرض افزایش خطر عوارض ماکرو و میکرو عروقی هستند، به عنوان مثال بیماری قلبی عروقی (</a:t>
            </a:r>
            <a:r>
              <a:rPr lang="en-US" dirty="0"/>
              <a:t>CVD</a:t>
            </a:r>
            <a:r>
              <a:rPr lang="fa-IR" dirty="0"/>
              <a:t>)</a:t>
            </a:r>
            <a:r>
              <a:rPr lang="en-US" dirty="0"/>
              <a:t>، </a:t>
            </a:r>
            <a:r>
              <a:rPr lang="fa-IR" dirty="0"/>
              <a:t>بیماری عروق مغزی، بیماری عروق محیطی، نوروپاتی مرکزی و محیطی، رتینوپاتی، نفروپاتی و مشکلات گوارشی.</a:t>
            </a:r>
            <a:endParaRPr lang="en-US" dirty="0"/>
          </a:p>
          <a:p>
            <a:pPr algn="r" rtl="1"/>
            <a:r>
              <a:rPr lang="fa-IR" dirty="0"/>
              <a:t> </a:t>
            </a:r>
            <a:r>
              <a:rPr lang="fa-IR" dirty="0">
                <a:solidFill>
                  <a:schemeClr val="accent1"/>
                </a:solidFill>
              </a:rPr>
              <a:t>این عوارض اهمیت زیادی دارند، زیرا عملکرد و کیفیت زندگی را مختل می کنند و همچنین امید به زندگی را کاهش می دهند.</a:t>
            </a:r>
            <a:endParaRPr lang="en-US" dirty="0">
              <a:solidFill>
                <a:schemeClr val="accent1"/>
              </a:solidFill>
            </a:endParaRPr>
          </a:p>
        </p:txBody>
      </p:sp>
    </p:spTree>
    <p:extLst>
      <p:ext uri="{BB962C8B-B14F-4D97-AF65-F5344CB8AC3E}">
        <p14:creationId xmlns:p14="http://schemas.microsoft.com/office/powerpoint/2010/main" val="1882012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8733B-ACFF-E2FA-4DAC-0ED0F881B9B7}"/>
              </a:ext>
            </a:extLst>
          </p:cNvPr>
          <p:cNvSpPr>
            <a:spLocks noGrp="1"/>
          </p:cNvSpPr>
          <p:nvPr>
            <p:ph type="title"/>
          </p:nvPr>
        </p:nvSpPr>
        <p:spPr/>
        <p:txBody>
          <a:bodyPr/>
          <a:lstStyle/>
          <a:p>
            <a:r>
              <a:rPr lang="fa-IR" dirty="0"/>
              <a:t>درمان عوارض </a:t>
            </a:r>
            <a:endParaRPr lang="en-US" dirty="0"/>
          </a:p>
        </p:txBody>
      </p:sp>
      <p:sp>
        <p:nvSpPr>
          <p:cNvPr id="3" name="Content Placeholder 2">
            <a:extLst>
              <a:ext uri="{FF2B5EF4-FFF2-40B4-BE49-F238E27FC236}">
                <a16:creationId xmlns:a16="http://schemas.microsoft.com/office/drawing/2014/main" id="{FC5AB15D-3B6B-4902-901B-85D219C9528B}"/>
              </a:ext>
            </a:extLst>
          </p:cNvPr>
          <p:cNvSpPr>
            <a:spLocks noGrp="1"/>
          </p:cNvSpPr>
          <p:nvPr>
            <p:ph idx="1"/>
          </p:nvPr>
        </p:nvSpPr>
        <p:spPr/>
        <p:txBody>
          <a:bodyPr/>
          <a:lstStyle/>
          <a:p>
            <a:pPr algn="r" rtl="1"/>
            <a:r>
              <a:rPr lang="fa-IR" dirty="0"/>
              <a:t> </a:t>
            </a:r>
            <a:r>
              <a:rPr lang="fa-IR" dirty="0">
                <a:solidFill>
                  <a:schemeClr val="bg2">
                    <a:lumMod val="50000"/>
                  </a:schemeClr>
                </a:solidFill>
              </a:rPr>
              <a:t>تغذیه درمانی و مشاوره جنبه های اساسی مراقبت از دیابت هستند.</a:t>
            </a:r>
            <a:endParaRPr lang="en-US" dirty="0">
              <a:solidFill>
                <a:schemeClr val="bg2">
                  <a:lumMod val="50000"/>
                </a:schemeClr>
              </a:solidFill>
            </a:endParaRPr>
          </a:p>
          <a:p>
            <a:pPr algn="r" rtl="1"/>
            <a:r>
              <a:rPr lang="fa-IR" dirty="0"/>
              <a:t> </a:t>
            </a:r>
            <a:r>
              <a:rPr lang="fa-IR" dirty="0">
                <a:solidFill>
                  <a:schemeClr val="bg2">
                    <a:lumMod val="50000"/>
                  </a:schemeClr>
                </a:solidFill>
              </a:rPr>
              <a:t>اهداف تغذیه درمانی </a:t>
            </a:r>
            <a:r>
              <a:rPr lang="fa-IR" dirty="0"/>
              <a:t>بهینه سازی کنترل متابولیک و مدیریت عوامل خطر قلبی عروقی، دستیابی/حفظ وزن ایده آل و پیشگیری از عوارض حاد و مزمن دیابت است. </a:t>
            </a:r>
            <a:endParaRPr lang="en-US" dirty="0"/>
          </a:p>
          <a:p>
            <a:pPr algn="r" rtl="1"/>
            <a:r>
              <a:rPr lang="fa-IR" dirty="0"/>
              <a:t>کنترل متابولیک به شدت با ایجاد و پیشرفت نوروپاتی، نفروپاتی، رتینوپاتی در </a:t>
            </a:r>
            <a:r>
              <a:rPr lang="en-US" dirty="0"/>
              <a:t>DMT1 </a:t>
            </a:r>
            <a:r>
              <a:rPr lang="fa-IR" dirty="0"/>
              <a:t>و </a:t>
            </a:r>
            <a:r>
              <a:rPr lang="en-US" dirty="0"/>
              <a:t>DMT2 </a:t>
            </a:r>
            <a:r>
              <a:rPr lang="fa-IR" dirty="0"/>
              <a:t>و بیماری عروق کرونر مرتبط است</a:t>
            </a:r>
            <a:r>
              <a:rPr lang="en-US" dirty="0"/>
              <a:t>.</a:t>
            </a:r>
          </a:p>
          <a:p>
            <a:pPr algn="r" rtl="1"/>
            <a:r>
              <a:rPr lang="fa-IR" dirty="0"/>
              <a:t>تغذیه درمانی برای بزرگسالان مبتلا به دیابت باید در جهت </a:t>
            </a:r>
            <a:r>
              <a:rPr lang="fa-IR" dirty="0">
                <a:solidFill>
                  <a:schemeClr val="bg2">
                    <a:lumMod val="50000"/>
                  </a:schemeClr>
                </a:solidFill>
              </a:rPr>
              <a:t>ترویج الگوهای غذایی سالم </a:t>
            </a:r>
            <a:r>
              <a:rPr lang="fa-IR" dirty="0"/>
              <a:t>از جمله مصرف انواع غذاهای غنی از مواد مغذی در اندازه های مناسب، به منظور دستیابی و حفظ وزن بدن و جلوگیری از عوارض مزمن دیابت باشد </a:t>
            </a:r>
            <a:endParaRPr lang="en-US" dirty="0"/>
          </a:p>
        </p:txBody>
      </p:sp>
    </p:spTree>
    <p:extLst>
      <p:ext uri="{BB962C8B-B14F-4D97-AF65-F5344CB8AC3E}">
        <p14:creationId xmlns:p14="http://schemas.microsoft.com/office/powerpoint/2010/main" val="2958948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4FB18-1CB1-4396-5047-FC32B9C2CA8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30DE831-F76F-B3A6-C69E-FC0EF2E98580}"/>
              </a:ext>
            </a:extLst>
          </p:cNvPr>
          <p:cNvSpPr>
            <a:spLocks noGrp="1"/>
          </p:cNvSpPr>
          <p:nvPr>
            <p:ph idx="1"/>
          </p:nvPr>
        </p:nvSpPr>
        <p:spPr/>
        <p:txBody>
          <a:bodyPr/>
          <a:lstStyle/>
          <a:p>
            <a:pPr algn="r" rtl="1"/>
            <a:r>
              <a:rPr lang="fa-IR" dirty="0"/>
              <a:t>از آنجایی که انطباق با رویکردهای غذایی محدود است، برنامه ریزی وعده غذایی باید با در نظر گرفتن عوامل متعددی، که شامل </a:t>
            </a:r>
            <a:r>
              <a:rPr lang="fa-IR" dirty="0">
                <a:solidFill>
                  <a:schemeClr val="accent1"/>
                </a:solidFill>
              </a:rPr>
              <a:t>ترجیحات شخصی و فرهنگی، قومیت، سواد سلامت و محاسبه کربوهیدرات ، مصرف دارویی  فردی شود </a:t>
            </a:r>
            <a:endParaRPr lang="en-US" dirty="0">
              <a:solidFill>
                <a:schemeClr val="accent1"/>
              </a:solidFill>
            </a:endParaRPr>
          </a:p>
        </p:txBody>
      </p:sp>
    </p:spTree>
    <p:extLst>
      <p:ext uri="{BB962C8B-B14F-4D97-AF65-F5344CB8AC3E}">
        <p14:creationId xmlns:p14="http://schemas.microsoft.com/office/powerpoint/2010/main" val="1061579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7528F-54E9-9641-FF7E-3FC0DF4209D3}"/>
              </a:ext>
            </a:extLst>
          </p:cNvPr>
          <p:cNvSpPr>
            <a:spLocks noGrp="1"/>
          </p:cNvSpPr>
          <p:nvPr>
            <p:ph type="title"/>
          </p:nvPr>
        </p:nvSpPr>
        <p:spPr/>
        <p:txBody>
          <a:bodyPr/>
          <a:lstStyle/>
          <a:p>
            <a:r>
              <a:rPr lang="fa-IR" dirty="0"/>
              <a:t> تعادل انرژی</a:t>
            </a:r>
            <a:br>
              <a:rPr lang="fa-IR" dirty="0"/>
            </a:br>
            <a:endParaRPr lang="en-US" dirty="0"/>
          </a:p>
        </p:txBody>
      </p:sp>
      <p:sp>
        <p:nvSpPr>
          <p:cNvPr id="3" name="Content Placeholder 2">
            <a:extLst>
              <a:ext uri="{FF2B5EF4-FFF2-40B4-BE49-F238E27FC236}">
                <a16:creationId xmlns:a16="http://schemas.microsoft.com/office/drawing/2014/main" id="{FCF3550A-9231-3DB0-F69D-7AC7366EB612}"/>
              </a:ext>
            </a:extLst>
          </p:cNvPr>
          <p:cNvSpPr>
            <a:spLocks noGrp="1"/>
          </p:cNvSpPr>
          <p:nvPr>
            <p:ph idx="1"/>
          </p:nvPr>
        </p:nvSpPr>
        <p:spPr/>
        <p:txBody>
          <a:bodyPr/>
          <a:lstStyle/>
          <a:p>
            <a:pPr algn="r" rtl="1"/>
            <a:r>
              <a:rPr lang="fa-IR" dirty="0"/>
              <a:t>اهمیت دریافت کالری به عوامل مختلفی از جمله وزن فعلی، وزن کنونی ، توزیع چربی، اندازه دور کم، میزان توده عضلانی بدون چربی، ژنتیک و کنترل قند خون بستگی دارد.</a:t>
            </a:r>
          </a:p>
          <a:p>
            <a:pPr algn="r" rtl="1"/>
            <a:r>
              <a:rPr lang="fa-IR" dirty="0">
                <a:solidFill>
                  <a:schemeClr val="accent1"/>
                </a:solidFill>
              </a:rPr>
              <a:t>کاهش کالری دریافتی و القای کاهش وزن از عوامل مهم برای بیماران دارای اضافه وزن و چاق مبتلا به </a:t>
            </a:r>
            <a:r>
              <a:rPr lang="en-US" dirty="0">
                <a:solidFill>
                  <a:schemeClr val="accent1"/>
                </a:solidFill>
              </a:rPr>
              <a:t> DMT2 </a:t>
            </a:r>
            <a:r>
              <a:rPr lang="fa-IR" dirty="0">
                <a:solidFill>
                  <a:schemeClr val="accent1"/>
                </a:solidFill>
              </a:rPr>
              <a:t>است. همچنین به خوبی شناخته شده است که کاهش وزن متوسط ​​(≥ 5٪) با کاهش عوامل خطر بالینی بیماری قلبی عروقی همراه است </a:t>
            </a:r>
            <a:r>
              <a:rPr lang="en-US" dirty="0">
                <a:solidFill>
                  <a:schemeClr val="accent1"/>
                </a:solidFill>
              </a:rPr>
              <a:t>.</a:t>
            </a:r>
          </a:p>
          <a:p>
            <a:pPr algn="r" rtl="1"/>
            <a:r>
              <a:rPr lang="fa-IR" dirty="0"/>
              <a:t>بیماران دیابتی که دارای اضافه وزن یا چاقی هستند باید تحت مداخله تغذیه ای شدید قرار گیرند، زیرا کاهش وزن به میزان 5 تا 10 درصد از وزن اولیه بدن می تواند پیشرفت از پیش دیابت به </a:t>
            </a:r>
            <a:r>
              <a:rPr lang="en-US" dirty="0"/>
              <a:t> DMT2 </a:t>
            </a:r>
            <a:r>
              <a:rPr lang="fa-IR" dirty="0"/>
              <a:t>را به تاخیر بیندازد، سطح </a:t>
            </a:r>
            <a:r>
              <a:rPr lang="en-US" dirty="0"/>
              <a:t>HbA1c </a:t>
            </a:r>
            <a:r>
              <a:rPr lang="fa-IR" dirty="0"/>
              <a:t>و چربی را بهبود بخشد و نقش بالقوه ای در القای بهبود دیابت دارد. </a:t>
            </a:r>
            <a:endParaRPr lang="en-US" dirty="0"/>
          </a:p>
        </p:txBody>
      </p:sp>
    </p:spTree>
    <p:extLst>
      <p:ext uri="{BB962C8B-B14F-4D97-AF65-F5344CB8AC3E}">
        <p14:creationId xmlns:p14="http://schemas.microsoft.com/office/powerpoint/2010/main" val="4235333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4F70D-3A49-3AD9-9ACD-61CDF6F2F04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84B915F-1942-9022-98E9-4578F61E9025}"/>
              </a:ext>
            </a:extLst>
          </p:cNvPr>
          <p:cNvSpPr>
            <a:spLocks noGrp="1"/>
          </p:cNvSpPr>
          <p:nvPr>
            <p:ph idx="1"/>
          </p:nvPr>
        </p:nvSpPr>
        <p:spPr/>
        <p:txBody>
          <a:bodyPr/>
          <a:lstStyle/>
          <a:p>
            <a:pPr algn="r" rtl="1"/>
            <a:r>
              <a:rPr lang="fa-IR" dirty="0">
                <a:solidFill>
                  <a:schemeClr val="accent1"/>
                </a:solidFill>
              </a:rPr>
              <a:t>رژیم های کم کالری </a:t>
            </a:r>
            <a:r>
              <a:rPr lang="fa-IR" dirty="0"/>
              <a:t>را می توان با نظارت برای اطمینان از برآورده شدن نیازهای تغذیه ای اتخاذ کرد.</a:t>
            </a:r>
            <a:endParaRPr lang="en-US" dirty="0"/>
          </a:p>
          <a:p>
            <a:pPr algn="r" rtl="1"/>
            <a:r>
              <a:rPr lang="fa-IR" dirty="0"/>
              <a:t>مسائل تغذیه ای مهمی که هم در </a:t>
            </a:r>
            <a:r>
              <a:rPr lang="en-US" dirty="0"/>
              <a:t>DMT1 </a:t>
            </a:r>
            <a:r>
              <a:rPr lang="fa-IR" dirty="0"/>
              <a:t>و هم در </a:t>
            </a:r>
            <a:r>
              <a:rPr lang="en-US" dirty="0"/>
              <a:t>DMT2 </a:t>
            </a:r>
            <a:r>
              <a:rPr lang="fa-IR" dirty="0"/>
              <a:t>باید در نظر گرفته شوند عبارتند از ثبات مصرف کربوهیدرات روزانه و زمان بندی وعده های غذایی، محتوای درشت مغذی ها در وعده های غذایی، رعایت رژیم غذایی و اجتناب از هیپوگلیسمی.</a:t>
            </a:r>
            <a:endParaRPr lang="en-US" dirty="0"/>
          </a:p>
          <a:p>
            <a:pPr algn="r" rtl="1"/>
            <a:r>
              <a:rPr lang="fa-IR" dirty="0"/>
              <a:t>درمان با انسولین پایه-بولوس باعث ایجاد انعطاف پذیری در محتوای کربوهیدرات وعده های غذایی و همچنین استفاده از آنالوگ های انسولین کوتاه اثر یا پمپ های انسولین می شود.</a:t>
            </a:r>
            <a:endParaRPr lang="en-US" dirty="0"/>
          </a:p>
        </p:txBody>
      </p:sp>
    </p:spTree>
    <p:extLst>
      <p:ext uri="{BB962C8B-B14F-4D97-AF65-F5344CB8AC3E}">
        <p14:creationId xmlns:p14="http://schemas.microsoft.com/office/powerpoint/2010/main" val="2002946618"/>
      </p:ext>
    </p:extLst>
  </p:cSld>
  <p:clrMapOvr>
    <a:masterClrMapping/>
  </p:clrMapOvr>
</p:sld>
</file>

<file path=ppt/theme/theme1.xml><?xml version="1.0" encoding="utf-8"?>
<a:theme xmlns:a="http://schemas.openxmlformats.org/drawingml/2006/main" name="Atlas">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Atlas</Template>
  <TotalTime>670</TotalTime>
  <Words>3573</Words>
  <Application>Microsoft Office PowerPoint</Application>
  <PresentationFormat>Widescreen</PresentationFormat>
  <Paragraphs>151</Paragraphs>
  <Slides>38</Slides>
  <Notes>0</Notes>
  <HiddenSlides>1</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38</vt:i4>
      </vt:variant>
    </vt:vector>
  </HeadingPairs>
  <TitlesOfParts>
    <vt:vector size="45" baseType="lpstr">
      <vt:lpstr>Arial</vt:lpstr>
      <vt:lpstr>Calibri</vt:lpstr>
      <vt:lpstr>Calibri Light</vt:lpstr>
      <vt:lpstr>Rockwell</vt:lpstr>
      <vt:lpstr>Wingdings</vt:lpstr>
      <vt:lpstr>Atlas</vt:lpstr>
      <vt:lpstr>Office Theme</vt:lpstr>
      <vt:lpstr>DIABET NUTRITION </vt:lpstr>
      <vt:lpstr>تعریف</vt:lpstr>
      <vt:lpstr>تعریف </vt:lpstr>
      <vt:lpstr>شیوع </vt:lpstr>
      <vt:lpstr>عوارض</vt:lpstr>
      <vt:lpstr>درمان عوارض </vt:lpstr>
      <vt:lpstr>PowerPoint Presentation</vt:lpstr>
      <vt:lpstr> تعادل انرژی </vt:lpstr>
      <vt:lpstr>PowerPoint Presentation</vt:lpstr>
      <vt:lpstr>هدف درمانی </vt:lpstr>
      <vt:lpstr>PowerPoint Presentation</vt:lpstr>
      <vt:lpstr>فعالیت بدنی/ورزش </vt:lpstr>
      <vt:lpstr>درشت مغذی ها </vt:lpstr>
      <vt:lpstr>نکته حیاتی </vt:lpstr>
      <vt:lpstr>چگونه اندیکس گلایسمیک محصولات را کاهش دهیم</vt:lpstr>
      <vt:lpstr>فیبر</vt:lpstr>
      <vt:lpstr>شیرین کننده ها </vt:lpstr>
      <vt:lpstr>شیرین کننده های مصنوعی </vt:lpstr>
      <vt:lpstr>سدیم </vt:lpstr>
      <vt:lpstr>پروتئین </vt:lpstr>
      <vt:lpstr>پروتئین </vt:lpstr>
      <vt:lpstr>چربی</vt:lpstr>
      <vt:lpstr>مصرف چربیها </vt:lpstr>
      <vt:lpstr>ریز مغذی ها </vt:lpstr>
      <vt:lpstr>ویتامین D</vt:lpstr>
      <vt:lpstr>رژیم الگوی </vt:lpstr>
      <vt:lpstr>بالانس انرژی</vt:lpstr>
      <vt:lpstr>هیپوگلیسمی </vt:lpstr>
      <vt:lpstr>عوارض مزمن </vt:lpstr>
      <vt:lpstr>هدف کنترل قند </vt:lpstr>
      <vt:lpstr>دیابت تیپ 1</vt:lpstr>
      <vt:lpstr>نیاز های تغذیه ای در تیپ 1</vt:lpstr>
      <vt:lpstr>درمان دیابت تیپ 2</vt:lpstr>
      <vt:lpstr>خلاصه </vt:lpstr>
      <vt:lpstr>خلاصه </vt:lpstr>
      <vt:lpstr>خلاصه </vt:lpstr>
      <vt:lpstr>خلاصه</vt:lpstr>
      <vt:lpstr>متشکرم.</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DIABET ESPEN</dc:title>
  <dc:creator>spectre</dc:creator>
  <cp:lastModifiedBy>Farkhondeh Razmpour</cp:lastModifiedBy>
  <cp:revision>35</cp:revision>
  <dcterms:created xsi:type="dcterms:W3CDTF">2022-07-27T07:07:28Z</dcterms:created>
  <dcterms:modified xsi:type="dcterms:W3CDTF">2026-04-13T07:27:20Z</dcterms:modified>
</cp:coreProperties>
</file>