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9" r:id="rId17"/>
    <p:sldId id="272" r:id="rId18"/>
    <p:sldId id="274" r:id="rId19"/>
    <p:sldId id="273" r:id="rId20"/>
    <p:sldId id="275" r:id="rId21"/>
    <p:sldId id="276" r:id="rId22"/>
    <p:sldId id="277" r:id="rId23"/>
    <p:sldId id="278" r:id="rId24"/>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75D754-D34C-40C3-8AD5-11E866FAD659}"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952C5-8C2B-42A0-B86A-BA686373A45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042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75D754-D34C-40C3-8AD5-11E866FAD659}"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71512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75D754-D34C-40C3-8AD5-11E866FAD659}"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134871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cs typeface="B Titr" panose="00000700000000000000" pitchFamily="2" charset="-78"/>
              </a:defRPr>
            </a:lvl1pPr>
          </a:lstStyle>
          <a:p>
            <a:r>
              <a:rPr lang="en-US" dirty="0"/>
              <a:t>Click to edit Master title style</a:t>
            </a:r>
          </a:p>
        </p:txBody>
      </p:sp>
      <p:sp>
        <p:nvSpPr>
          <p:cNvPr id="3" name="Content Placeholder 2"/>
          <p:cNvSpPr>
            <a:spLocks noGrp="1"/>
          </p:cNvSpPr>
          <p:nvPr>
            <p:ph idx="1"/>
          </p:nvPr>
        </p:nvSpPr>
        <p:spPr/>
        <p:txBody>
          <a:bodyPr/>
          <a:lstStyle>
            <a:lvl1pPr>
              <a:defRPr sz="2800">
                <a:cs typeface="B Nazanin" panose="00000400000000000000" pitchFamily="2" charset="-7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E75D754-D34C-40C3-8AD5-11E866FAD659}"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1464445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75D754-D34C-40C3-8AD5-11E866FAD659}"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952C5-8C2B-42A0-B86A-BA686373A45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779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75D754-D34C-40C3-8AD5-11E866FAD659}"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2183983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75D754-D34C-40C3-8AD5-11E866FAD659}" type="datetimeFigureOut">
              <a:rPr lang="en-US" smtClean="0"/>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2867754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75D754-D34C-40C3-8AD5-11E866FAD659}" type="datetimeFigureOut">
              <a:rPr lang="en-US" smtClean="0"/>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21582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E75D754-D34C-40C3-8AD5-11E866FAD659}" type="datetimeFigureOut">
              <a:rPr lang="en-US" smtClean="0"/>
              <a:t>12/1/2025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183385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E75D754-D34C-40C3-8AD5-11E866FAD659}" type="datetimeFigureOut">
              <a:rPr lang="en-US" smtClean="0"/>
              <a:t>12/1/2025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87952C5-8C2B-42A0-B86A-BA686373A45D}" type="slidenum">
              <a:rPr lang="en-US" smtClean="0"/>
              <a:t>‹#›</a:t>
            </a:fld>
            <a:endParaRPr lang="en-US"/>
          </a:p>
        </p:txBody>
      </p:sp>
    </p:spTree>
    <p:extLst>
      <p:ext uri="{BB962C8B-B14F-4D97-AF65-F5344CB8AC3E}">
        <p14:creationId xmlns:p14="http://schemas.microsoft.com/office/powerpoint/2010/main" val="154896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E75D754-D34C-40C3-8AD5-11E866FAD659}"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952C5-8C2B-42A0-B86A-BA686373A45D}" type="slidenum">
              <a:rPr lang="en-US" smtClean="0"/>
              <a:t>‹#›</a:t>
            </a:fld>
            <a:endParaRPr lang="en-US"/>
          </a:p>
        </p:txBody>
      </p:sp>
    </p:spTree>
    <p:extLst>
      <p:ext uri="{BB962C8B-B14F-4D97-AF65-F5344CB8AC3E}">
        <p14:creationId xmlns:p14="http://schemas.microsoft.com/office/powerpoint/2010/main" val="228242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E75D754-D34C-40C3-8AD5-11E866FAD659}" type="datetimeFigureOut">
              <a:rPr lang="en-US" smtClean="0"/>
              <a:t>12/1/2025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87952C5-8C2B-42A0-B86A-BA686373A45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85126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6.emf"/><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2.xml"/><Relationship Id="rId6" Type="http://schemas.openxmlformats.org/officeDocument/2006/relationships/image" Target="../media/image2.png"/><Relationship Id="rId5" Type="http://schemas.openxmlformats.org/officeDocument/2006/relationships/image" Target="../media/image7.em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13.xml"/><Relationship Id="rId6" Type="http://schemas.openxmlformats.org/officeDocument/2006/relationships/image" Target="../media/image2.png"/><Relationship Id="rId5" Type="http://schemas.openxmlformats.org/officeDocument/2006/relationships/image" Target="../media/image8.emf"/><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9.emf"/><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5.xml"/><Relationship Id="rId6" Type="http://schemas.openxmlformats.org/officeDocument/2006/relationships/image" Target="../media/image2.png"/><Relationship Id="rId5" Type="http://schemas.openxmlformats.org/officeDocument/2006/relationships/image" Target="../media/image10.em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6.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image" Target="../media/image11.emf"/><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7.m4a"/><Relationship Id="rId7" Type="http://schemas.openxmlformats.org/officeDocument/2006/relationships/image" Target="../media/image14.emf"/><Relationship Id="rId2" Type="http://schemas.microsoft.com/office/2007/relationships/media" Target="../media/media17.m4a"/><Relationship Id="rId1" Type="http://schemas.openxmlformats.org/officeDocument/2006/relationships/tags" Target="../tags/tag18.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2" Type="http://schemas.microsoft.com/office/2007/relationships/media" Target="../media/media18.m4a"/><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20.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16.jpe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7" Type="http://schemas.openxmlformats.org/officeDocument/2006/relationships/image" Target="../media/image2.png"/><Relationship Id="rId2" Type="http://schemas.microsoft.com/office/2007/relationships/media" Target="../media/media21.m4a"/><Relationship Id="rId1" Type="http://schemas.openxmlformats.org/officeDocument/2006/relationships/tags" Target="../tags/tag2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23.xml"/><Relationship Id="rId6" Type="http://schemas.openxmlformats.org/officeDocument/2006/relationships/image" Target="../media/image2.png"/><Relationship Id="rId5" Type="http://schemas.openxmlformats.org/officeDocument/2006/relationships/image" Target="../media/image19.emf"/><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audio" Target="../media/media23.m4a"/><Relationship Id="rId7" Type="http://schemas.openxmlformats.org/officeDocument/2006/relationships/image" Target="../media/image22.emf"/><Relationship Id="rId2" Type="http://schemas.microsoft.com/office/2007/relationships/media" Target="../media/media23.m4a"/><Relationship Id="rId1" Type="http://schemas.openxmlformats.org/officeDocument/2006/relationships/tags" Target="../tags/tag24.xml"/><Relationship Id="rId6" Type="http://schemas.openxmlformats.org/officeDocument/2006/relationships/image" Target="../media/image21.emf"/><Relationship Id="rId5" Type="http://schemas.openxmlformats.org/officeDocument/2006/relationships/image" Target="../media/image20.emf"/><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24.emf"/></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4.emf"/><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5.emf"/><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fa-IR" sz="4000" dirty="0">
                <a:cs typeface="B Titr" panose="00000700000000000000" pitchFamily="2" charset="-78"/>
              </a:rPr>
              <a:t>جلسه سوم</a:t>
            </a:r>
            <a:br>
              <a:rPr lang="fa-IR" sz="4000" dirty="0">
                <a:cs typeface="B Titr" panose="00000700000000000000" pitchFamily="2" charset="-78"/>
              </a:rPr>
            </a:br>
            <a:r>
              <a:rPr lang="fa-IR" sz="4000" dirty="0">
                <a:cs typeface="B Titr" panose="00000700000000000000" pitchFamily="2" charset="-78"/>
              </a:rPr>
              <a:t>بررسی وضعیت سلامت</a:t>
            </a:r>
            <a:endParaRPr lang="en-US" sz="4000" dirty="0">
              <a:cs typeface="B Titr" panose="00000700000000000000" pitchFamily="2" charset="-78"/>
            </a:endParaRPr>
          </a:p>
        </p:txBody>
      </p:sp>
      <p:sp>
        <p:nvSpPr>
          <p:cNvPr id="3" name="Subtitle 2"/>
          <p:cNvSpPr>
            <a:spLocks noGrp="1"/>
          </p:cNvSpPr>
          <p:nvPr>
            <p:ph type="subTitle" idx="1"/>
          </p:nvPr>
        </p:nvSpPr>
        <p:spPr/>
        <p:txBody>
          <a:bodyPr>
            <a:normAutofit/>
          </a:bodyPr>
          <a:lstStyle/>
          <a:p>
            <a:pPr algn="ctr"/>
            <a:r>
              <a:rPr lang="fa-IR" b="1" dirty="0">
                <a:cs typeface="B Nazanin" panose="00000400000000000000" pitchFamily="2" charset="-78"/>
              </a:rPr>
              <a:t>ارائه دهنده</a:t>
            </a:r>
          </a:p>
          <a:p>
            <a:pPr algn="ctr"/>
            <a:r>
              <a:rPr lang="fa-IR" b="1" dirty="0">
                <a:cs typeface="B Nazanin" panose="00000400000000000000" pitchFamily="2" charset="-78"/>
              </a:rPr>
              <a:t>بنفشه تهرانی نشاط</a:t>
            </a:r>
            <a:endParaRPr lang="en-US" b="1" dirty="0">
              <a:cs typeface="B Nazanin" panose="00000400000000000000" pitchFamily="2" charset="-78"/>
            </a:endParaRPr>
          </a:p>
        </p:txBody>
      </p:sp>
      <p:pic>
        <p:nvPicPr>
          <p:cNvPr id="4" name="Audio 3">
            <a:hlinkClick r:id="" action="ppaction://media"/>
            <a:extLst>
              <a:ext uri="{FF2B5EF4-FFF2-40B4-BE49-F238E27FC236}">
                <a16:creationId xmlns:a16="http://schemas.microsoft.com/office/drawing/2014/main" id="{A0C586EF-300B-293F-BE69-476C4784EDA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442873163"/>
      </p:ext>
    </p:extLst>
  </p:cSld>
  <p:clrMapOvr>
    <a:masterClrMapping/>
  </p:clrMapOvr>
  <mc:AlternateContent xmlns:mc="http://schemas.openxmlformats.org/markup-compatibility/2006">
    <mc:Choice xmlns:p14="http://schemas.microsoft.com/office/powerpoint/2010/main" Requires="p14">
      <p:transition spd="slow" p14:dur="2000" advTm="15006"/>
    </mc:Choice>
    <mc:Fallback>
      <p:transition spd="slow" advTm="15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Lithatomy.position</a:t>
            </a:r>
            <a:endParaRPr lang="en-US" dirty="0"/>
          </a:p>
        </p:txBody>
      </p:sp>
      <p:sp>
        <p:nvSpPr>
          <p:cNvPr id="3" name="Content Placeholder 2"/>
          <p:cNvSpPr>
            <a:spLocks noGrp="1"/>
          </p:cNvSpPr>
          <p:nvPr>
            <p:ph idx="1"/>
          </p:nvPr>
        </p:nvSpPr>
        <p:spPr/>
        <p:txBody>
          <a:bodyPr>
            <a:normAutofit lnSpcReduction="10000"/>
          </a:bodyPr>
          <a:lstStyle/>
          <a:p>
            <a:pPr algn="r" rtl="1"/>
            <a:r>
              <a:rPr lang="fa-IR" dirty="0"/>
              <a:t>در این پوزیشن پایین تخت برداشته و باسن به لبه تخت می آید. نکته مهم در این پوزیشن این که باید اول 2 پای مریض را به صورت همزمان بر روی جاپایی قرار گیرد و بعد لبه تخت را جمع کرد. در پایان عمل نیز اول تخت را صاف و بعد 2پای مریض را همزمان پایین می آوریم. دست های بیمار نیز به صورت90درجه جدا از بدن قرار گیرند.</a:t>
            </a:r>
          </a:p>
          <a:p>
            <a:pPr algn="r" rtl="1"/>
            <a:endParaRPr lang="fa-IR" dirty="0"/>
          </a:p>
          <a:p>
            <a:pPr algn="r" rtl="1"/>
            <a:endParaRPr lang="fa-IR" dirty="0"/>
          </a:p>
          <a:p>
            <a:pPr algn="r" rtl="1"/>
            <a:r>
              <a:rPr lang="fa-IR" dirty="0"/>
              <a:t>موارد استفاده از این پوزیشن:</a:t>
            </a:r>
          </a:p>
          <a:p>
            <a:pPr algn="r" rtl="1"/>
            <a:r>
              <a:rPr lang="fa-IR" dirty="0"/>
              <a:t>این پوزیشن در عمل هایی که در مقعد و سیستم ادراری تناسلی انجام میشود مورد استفاده قرار میگیرد</a:t>
            </a:r>
          </a:p>
          <a:p>
            <a:endParaRPr lang="en-US" dirty="0"/>
          </a:p>
        </p:txBody>
      </p:sp>
      <p:pic>
        <p:nvPicPr>
          <p:cNvPr id="4" name="Picture 3"/>
          <p:cNvPicPr>
            <a:picLocks noChangeAspect="1"/>
          </p:cNvPicPr>
          <p:nvPr/>
        </p:nvPicPr>
        <p:blipFill>
          <a:blip r:embed="rId5"/>
          <a:stretch>
            <a:fillRect/>
          </a:stretch>
        </p:blipFill>
        <p:spPr>
          <a:xfrm>
            <a:off x="2084024" y="3307223"/>
            <a:ext cx="2464225" cy="1577825"/>
          </a:xfrm>
          <a:prstGeom prst="rect">
            <a:avLst/>
          </a:prstGeom>
        </p:spPr>
      </p:pic>
      <p:pic>
        <p:nvPicPr>
          <p:cNvPr id="5" name="Audio 4">
            <a:hlinkClick r:id="" action="ppaction://media"/>
            <a:extLst>
              <a:ext uri="{FF2B5EF4-FFF2-40B4-BE49-F238E27FC236}">
                <a16:creationId xmlns:a16="http://schemas.microsoft.com/office/drawing/2014/main" id="{FA6E4849-EF4D-D70C-FFE0-2D9C6B49F98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554789610"/>
      </p:ext>
    </p:extLst>
  </p:cSld>
  <p:clrMapOvr>
    <a:masterClrMapping/>
  </p:clrMapOvr>
  <mc:AlternateContent xmlns:mc="http://schemas.openxmlformats.org/markup-compatibility/2006">
    <mc:Choice xmlns:p14="http://schemas.microsoft.com/office/powerpoint/2010/main" Requires="p14">
      <p:transition spd="slow" p14:dur="2000" advTm="55779"/>
    </mc:Choice>
    <mc:Fallback>
      <p:transition spd="slow" advTm="55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knee-</a:t>
            </a:r>
            <a:r>
              <a:rPr lang="en-US" b="1" dirty="0" err="1"/>
              <a:t>chest.position</a:t>
            </a:r>
            <a:endParaRPr lang="en-US" dirty="0"/>
          </a:p>
        </p:txBody>
      </p:sp>
      <p:sp>
        <p:nvSpPr>
          <p:cNvPr id="3" name="Content Placeholder 2"/>
          <p:cNvSpPr>
            <a:spLocks noGrp="1"/>
          </p:cNvSpPr>
          <p:nvPr>
            <p:ph idx="1"/>
          </p:nvPr>
        </p:nvSpPr>
        <p:spPr/>
        <p:txBody>
          <a:bodyPr/>
          <a:lstStyle/>
          <a:p>
            <a:pPr algn="r" rtl="1"/>
            <a:r>
              <a:rPr lang="ar-SA" dirty="0"/>
              <a:t>دراین حالت شخص بیمار به حالت سجده قرار میگیرد</a:t>
            </a:r>
            <a:r>
              <a:rPr lang="en-US" dirty="0"/>
              <a:t>.</a:t>
            </a:r>
            <a:br>
              <a:rPr lang="en-US" dirty="0"/>
            </a:br>
            <a:br>
              <a:rPr lang="en-US" dirty="0"/>
            </a:br>
            <a:br>
              <a:rPr lang="en-US" dirty="0"/>
            </a:br>
            <a:r>
              <a:rPr lang="ar-SA" b="1" dirty="0"/>
              <a:t>موارد استفاده از این پوزیشن</a:t>
            </a:r>
            <a:r>
              <a:rPr lang="en-US" b="1" dirty="0"/>
              <a:t>:</a:t>
            </a:r>
            <a:endParaRPr lang="en-US" dirty="0"/>
          </a:p>
          <a:p>
            <a:pPr algn="r" rtl="1"/>
            <a:r>
              <a:rPr lang="ar-SA" dirty="0"/>
              <a:t>تسکین درد بیمار،انجام کارهای شخصی ودرمانی و اصلاح پرولاپس بند ناف در مادر باردار</a:t>
            </a:r>
            <a:endParaRPr lang="en-US" dirty="0"/>
          </a:p>
        </p:txBody>
      </p:sp>
      <p:pic>
        <p:nvPicPr>
          <p:cNvPr id="4" name="Picture 3"/>
          <p:cNvPicPr>
            <a:picLocks noChangeAspect="1"/>
          </p:cNvPicPr>
          <p:nvPr/>
        </p:nvPicPr>
        <p:blipFill>
          <a:blip r:embed="rId5"/>
          <a:stretch>
            <a:fillRect/>
          </a:stretch>
        </p:blipFill>
        <p:spPr>
          <a:xfrm>
            <a:off x="2573084" y="4141603"/>
            <a:ext cx="2746964" cy="1519875"/>
          </a:xfrm>
          <a:prstGeom prst="rect">
            <a:avLst/>
          </a:prstGeom>
        </p:spPr>
      </p:pic>
      <p:pic>
        <p:nvPicPr>
          <p:cNvPr id="5" name="Audio 4">
            <a:hlinkClick r:id="" action="ppaction://media"/>
            <a:extLst>
              <a:ext uri="{FF2B5EF4-FFF2-40B4-BE49-F238E27FC236}">
                <a16:creationId xmlns:a16="http://schemas.microsoft.com/office/drawing/2014/main" id="{CF04E3DB-4EB3-997D-A75C-91866A4882D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78005403"/>
      </p:ext>
    </p:extLst>
  </p:cSld>
  <p:clrMapOvr>
    <a:masterClrMapping/>
  </p:clrMapOvr>
  <mc:AlternateContent xmlns:mc="http://schemas.openxmlformats.org/markup-compatibility/2006">
    <mc:Choice xmlns:p14="http://schemas.microsoft.com/office/powerpoint/2010/main" Requires="p14">
      <p:transition spd="slow" p14:dur="2000" advTm="28928"/>
    </mc:Choice>
    <mc:Fallback>
      <p:transition spd="slow" advTm="28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semi sitting.</a:t>
            </a:r>
            <a:r>
              <a:rPr lang="fa-IR" b="1" dirty="0"/>
              <a:t> </a:t>
            </a:r>
            <a:r>
              <a:rPr lang="en-US" b="1" dirty="0"/>
              <a:t>position</a:t>
            </a:r>
            <a:endParaRPr lang="en-US" dirty="0"/>
          </a:p>
        </p:txBody>
      </p:sp>
      <p:sp>
        <p:nvSpPr>
          <p:cNvPr id="3" name="Content Placeholder 2"/>
          <p:cNvSpPr>
            <a:spLocks noGrp="1"/>
          </p:cNvSpPr>
          <p:nvPr>
            <p:ph idx="1"/>
          </p:nvPr>
        </p:nvSpPr>
        <p:spPr/>
        <p:txBody>
          <a:bodyPr/>
          <a:lstStyle/>
          <a:p>
            <a:pPr algn="r" rtl="1"/>
            <a:r>
              <a:rPr lang="ar-SA" dirty="0"/>
              <a:t>به حالت نشسته روی لبه ی تخت و پاها از لبه ی تخت آویزان</a:t>
            </a:r>
            <a:r>
              <a:rPr lang="en-US" dirty="0"/>
              <a:t>.</a:t>
            </a:r>
            <a:br>
              <a:rPr lang="en-US" dirty="0"/>
            </a:br>
            <a:br>
              <a:rPr lang="en-US" dirty="0"/>
            </a:br>
            <a:br>
              <a:rPr lang="en-US" dirty="0"/>
            </a:br>
            <a:r>
              <a:rPr lang="ar-SA" b="1" dirty="0"/>
              <a:t>موارد استفاده از این پوزیشن</a:t>
            </a:r>
            <a:endParaRPr lang="fa-IR" b="1" dirty="0"/>
          </a:p>
          <a:p>
            <a:pPr algn="r" rtl="1"/>
            <a:r>
              <a:rPr lang="ar-SA" dirty="0"/>
              <a:t>تغییر وضعیت دادن و کمک به حفظ سلامت بدن،</a:t>
            </a:r>
            <a:r>
              <a:rPr lang="fa-IR" dirty="0"/>
              <a:t> </a:t>
            </a:r>
            <a:r>
              <a:rPr lang="ar-SA" dirty="0"/>
              <a:t>انبساط قفسه سینه و تهویه ریوی،</a:t>
            </a:r>
            <a:r>
              <a:rPr lang="fa-IR" dirty="0"/>
              <a:t> </a:t>
            </a:r>
            <a:r>
              <a:rPr lang="ar-SA" dirty="0"/>
              <a:t>تحلیل در انجام برخی فعالیت های روزمره،</a:t>
            </a:r>
            <a:r>
              <a:rPr lang="fa-IR" dirty="0"/>
              <a:t> </a:t>
            </a:r>
            <a:r>
              <a:rPr lang="ar-SA" dirty="0"/>
              <a:t>انجام برخی فعالیت های شخصی</a:t>
            </a:r>
            <a:endParaRPr lang="en-US" dirty="0"/>
          </a:p>
        </p:txBody>
      </p:sp>
      <p:pic>
        <p:nvPicPr>
          <p:cNvPr id="4" name="Picture 3"/>
          <p:cNvPicPr>
            <a:picLocks noChangeAspect="1"/>
          </p:cNvPicPr>
          <p:nvPr/>
        </p:nvPicPr>
        <p:blipFill>
          <a:blip r:embed="rId5"/>
          <a:stretch>
            <a:fillRect/>
          </a:stretch>
        </p:blipFill>
        <p:spPr>
          <a:xfrm>
            <a:off x="1498616" y="4101895"/>
            <a:ext cx="2212076" cy="1483688"/>
          </a:xfrm>
          <a:prstGeom prst="rect">
            <a:avLst/>
          </a:prstGeom>
        </p:spPr>
      </p:pic>
      <p:pic>
        <p:nvPicPr>
          <p:cNvPr id="6" name="Audio 5">
            <a:hlinkClick r:id="" action="ppaction://media"/>
            <a:extLst>
              <a:ext uri="{FF2B5EF4-FFF2-40B4-BE49-F238E27FC236}">
                <a16:creationId xmlns:a16="http://schemas.microsoft.com/office/drawing/2014/main" id="{9C68DBFF-219F-D413-1B88-9086DBE2A76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794977213"/>
      </p:ext>
    </p:extLst>
  </p:cSld>
  <p:clrMapOvr>
    <a:masterClrMapping/>
  </p:clrMapOvr>
  <mc:AlternateContent xmlns:mc="http://schemas.openxmlformats.org/markup-compatibility/2006">
    <mc:Choice xmlns:p14="http://schemas.microsoft.com/office/powerpoint/2010/main" Requires="p14">
      <p:transition spd="slow" p14:dur="2000" advTm="51471"/>
    </mc:Choice>
    <mc:Fallback>
      <p:transition spd="slow" advTm="51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Lateral.position</a:t>
            </a:r>
            <a:endParaRPr lang="en-US" dirty="0"/>
          </a:p>
        </p:txBody>
      </p:sp>
      <p:sp>
        <p:nvSpPr>
          <p:cNvPr id="3" name="Content Placeholder 2"/>
          <p:cNvSpPr>
            <a:spLocks noGrp="1"/>
          </p:cNvSpPr>
          <p:nvPr>
            <p:ph idx="1"/>
          </p:nvPr>
        </p:nvSpPr>
        <p:spPr/>
        <p:txBody>
          <a:bodyPr/>
          <a:lstStyle/>
          <a:p>
            <a:pPr algn="r" rtl="1"/>
            <a:r>
              <a:rPr lang="ar-SA" dirty="0"/>
              <a:t>وضعیت خوابیده به پهلو روی تخت</a:t>
            </a:r>
            <a:r>
              <a:rPr lang="en-US" dirty="0"/>
              <a:t>.</a:t>
            </a:r>
            <a:br>
              <a:rPr lang="en-US" dirty="0"/>
            </a:br>
            <a:br>
              <a:rPr lang="en-US" dirty="0"/>
            </a:br>
            <a:br>
              <a:rPr lang="en-US" dirty="0"/>
            </a:br>
            <a:r>
              <a:rPr lang="ar-SA" b="1" dirty="0"/>
              <a:t>موارد استفاده از این پوزیشن</a:t>
            </a:r>
            <a:r>
              <a:rPr lang="en-US" b="1" dirty="0"/>
              <a:t>:</a:t>
            </a:r>
            <a:endParaRPr lang="en-US" dirty="0"/>
          </a:p>
          <a:p>
            <a:pPr algn="r" rtl="1"/>
            <a:r>
              <a:rPr lang="ar-SA" dirty="0"/>
              <a:t>برقراری آسایش بیمار،تغییر وضعیت دادن به بیمار و رفع صدمه به پوست،</a:t>
            </a:r>
            <a:r>
              <a:rPr lang="fa-IR" dirty="0"/>
              <a:t> </a:t>
            </a:r>
            <a:r>
              <a:rPr lang="ar-SA" dirty="0"/>
              <a:t>انجام برخی فعالیت های شخص</a:t>
            </a:r>
            <a:endParaRPr lang="en-US" dirty="0"/>
          </a:p>
          <a:p>
            <a:pPr algn="r" rtl="1"/>
            <a:endParaRPr lang="en-US" dirty="0"/>
          </a:p>
        </p:txBody>
      </p:sp>
      <p:pic>
        <p:nvPicPr>
          <p:cNvPr id="4" name="Picture 3"/>
          <p:cNvPicPr>
            <a:picLocks noChangeAspect="1"/>
          </p:cNvPicPr>
          <p:nvPr/>
        </p:nvPicPr>
        <p:blipFill>
          <a:blip r:embed="rId5"/>
          <a:stretch>
            <a:fillRect/>
          </a:stretch>
        </p:blipFill>
        <p:spPr>
          <a:xfrm>
            <a:off x="2733082" y="1737360"/>
            <a:ext cx="2783227" cy="1809375"/>
          </a:xfrm>
          <a:prstGeom prst="rect">
            <a:avLst/>
          </a:prstGeom>
        </p:spPr>
      </p:pic>
      <p:pic>
        <p:nvPicPr>
          <p:cNvPr id="5" name="Audio 4">
            <a:hlinkClick r:id="" action="ppaction://media"/>
            <a:extLst>
              <a:ext uri="{FF2B5EF4-FFF2-40B4-BE49-F238E27FC236}">
                <a16:creationId xmlns:a16="http://schemas.microsoft.com/office/drawing/2014/main" id="{60749611-455C-4D29-C878-0FC7539FDE9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94487421"/>
      </p:ext>
    </p:extLst>
  </p:cSld>
  <p:clrMapOvr>
    <a:masterClrMapping/>
  </p:clrMapOvr>
  <mc:AlternateContent xmlns:mc="http://schemas.openxmlformats.org/markup-compatibility/2006">
    <mc:Choice xmlns:p14="http://schemas.microsoft.com/office/powerpoint/2010/main" Requires="p14">
      <p:transition spd="slow" p14:dur="2000" advTm="33238"/>
    </mc:Choice>
    <mc:Fallback>
      <p:transition spd="slow" advTm="33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t>روش های معاینه</a:t>
            </a:r>
            <a:endParaRPr lang="en-US" dirty="0"/>
          </a:p>
        </p:txBody>
      </p:sp>
      <p:sp>
        <p:nvSpPr>
          <p:cNvPr id="3" name="Content Placeholder 2"/>
          <p:cNvSpPr>
            <a:spLocks noGrp="1"/>
          </p:cNvSpPr>
          <p:nvPr>
            <p:ph idx="1"/>
          </p:nvPr>
        </p:nvSpPr>
        <p:spPr/>
        <p:txBody>
          <a:bodyPr/>
          <a:lstStyle/>
          <a:p>
            <a:pPr algn="r" rtl="1"/>
            <a:r>
              <a:rPr lang="fa-IR" b="1" dirty="0"/>
              <a:t>1-نگاه   </a:t>
            </a:r>
            <a:r>
              <a:rPr lang="en-US" b="1" dirty="0"/>
              <a:t>INSPECTION</a:t>
            </a:r>
            <a:endParaRPr lang="fa-IR" b="1" dirty="0"/>
          </a:p>
          <a:p>
            <a:pPr algn="r" rtl="1"/>
            <a:r>
              <a:rPr lang="fa-IR" b="1" dirty="0"/>
              <a:t>2-لمس  </a:t>
            </a:r>
            <a:r>
              <a:rPr lang="en-US" b="1" dirty="0"/>
              <a:t>PALPATION</a:t>
            </a:r>
            <a:endParaRPr lang="fa-IR" b="1" dirty="0"/>
          </a:p>
          <a:p>
            <a:pPr algn="r" rtl="1"/>
            <a:r>
              <a:rPr lang="fa-IR" b="1" dirty="0"/>
              <a:t>3-دق    </a:t>
            </a:r>
            <a:r>
              <a:rPr lang="en-US" b="1" dirty="0"/>
              <a:t>PERCUSSION</a:t>
            </a:r>
            <a:endParaRPr lang="fa-IR" b="1" dirty="0"/>
          </a:p>
          <a:p>
            <a:pPr algn="r" rtl="1"/>
            <a:r>
              <a:rPr lang="fa-IR" b="1" dirty="0"/>
              <a:t>4-سمع  </a:t>
            </a:r>
            <a:r>
              <a:rPr lang="en-US" b="1" dirty="0"/>
              <a:t>AUSCULTATION</a:t>
            </a:r>
            <a:endParaRPr lang="fa-IR" b="1" dirty="0"/>
          </a:p>
          <a:p>
            <a:endParaRPr lang="en-US" dirty="0"/>
          </a:p>
        </p:txBody>
      </p:sp>
      <p:pic>
        <p:nvPicPr>
          <p:cNvPr id="4" name="Picture 3"/>
          <p:cNvPicPr>
            <a:picLocks noChangeAspect="1"/>
          </p:cNvPicPr>
          <p:nvPr/>
        </p:nvPicPr>
        <p:blipFill>
          <a:blip r:embed="rId5"/>
          <a:stretch>
            <a:fillRect/>
          </a:stretch>
        </p:blipFill>
        <p:spPr>
          <a:xfrm>
            <a:off x="2125684" y="2678691"/>
            <a:ext cx="3249656" cy="2107065"/>
          </a:xfrm>
          <a:prstGeom prst="rect">
            <a:avLst/>
          </a:prstGeom>
        </p:spPr>
      </p:pic>
      <p:pic>
        <p:nvPicPr>
          <p:cNvPr id="5" name="Audio 4">
            <a:hlinkClick r:id="" action="ppaction://media"/>
            <a:extLst>
              <a:ext uri="{FF2B5EF4-FFF2-40B4-BE49-F238E27FC236}">
                <a16:creationId xmlns:a16="http://schemas.microsoft.com/office/drawing/2014/main" id="{22AAECEA-BFFC-684E-632A-EC05EF59D69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264751252"/>
      </p:ext>
    </p:extLst>
  </p:cSld>
  <p:clrMapOvr>
    <a:masterClrMapping/>
  </p:clrMapOvr>
  <mc:AlternateContent xmlns:mc="http://schemas.openxmlformats.org/markup-compatibility/2006">
    <mc:Choice xmlns:p14="http://schemas.microsoft.com/office/powerpoint/2010/main" Requires="p14">
      <p:transition spd="slow" p14:dur="2000" advTm="22730"/>
    </mc:Choice>
    <mc:Fallback>
      <p:transition spd="slow" advTm="22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نگاه </a:t>
            </a:r>
            <a:r>
              <a:rPr lang="en-US" dirty="0"/>
              <a:t>Inspection</a:t>
            </a:r>
          </a:p>
        </p:txBody>
      </p:sp>
      <p:sp>
        <p:nvSpPr>
          <p:cNvPr id="3" name="Content Placeholder 2"/>
          <p:cNvSpPr>
            <a:spLocks noGrp="1"/>
          </p:cNvSpPr>
          <p:nvPr>
            <p:ph idx="1"/>
          </p:nvPr>
        </p:nvSpPr>
        <p:spPr/>
        <p:txBody>
          <a:bodyPr>
            <a:normAutofit/>
          </a:bodyPr>
          <a:lstStyle/>
          <a:p>
            <a:pPr algn="justLow" rtl="1"/>
            <a:r>
              <a:rPr lang="fa-IR" dirty="0"/>
              <a:t>یک روش معاینه بینایی است. </a:t>
            </a:r>
          </a:p>
          <a:p>
            <a:pPr algn="justLow" rtl="1"/>
            <a:r>
              <a:rPr lang="fa-IR" dirty="0">
                <a:solidFill>
                  <a:schemeClr val="tx1">
                    <a:lumMod val="95000"/>
                    <a:lumOff val="5000"/>
                  </a:schemeClr>
                </a:solidFill>
              </a:rPr>
              <a:t>پرستاران معمولا بررسی رنگ، راش ها، اسکارها، شکل بدن، حالات چهره، ساختمان بدن  از این روش استفاده می کنند. </a:t>
            </a:r>
          </a:p>
          <a:p>
            <a:pPr algn="justLow" rtl="1"/>
            <a:r>
              <a:rPr lang="fa-IR" dirty="0">
                <a:solidFill>
                  <a:schemeClr val="tx1">
                    <a:lumMod val="95000"/>
                    <a:lumOff val="5000"/>
                  </a:schemeClr>
                </a:solidFill>
              </a:rPr>
              <a:t>نور کافی یا مصنوعی به اندازه کافی در اتاق معاینه  باشد. </a:t>
            </a:r>
          </a:p>
          <a:p>
            <a:pPr algn="justLow" rtl="1"/>
            <a:endParaRPr lang="fa-IR" dirty="0">
              <a:solidFill>
                <a:schemeClr val="tx1">
                  <a:lumMod val="95000"/>
                  <a:lumOff val="5000"/>
                </a:schemeClr>
              </a:solidFill>
            </a:endParaRPr>
          </a:p>
          <a:p>
            <a:pPr algn="r" rtl="1"/>
            <a:endParaRPr lang="en-US" dirty="0"/>
          </a:p>
        </p:txBody>
      </p:sp>
      <p:pic>
        <p:nvPicPr>
          <p:cNvPr id="4" name="Audio 3">
            <a:hlinkClick r:id="" action="ppaction://media"/>
            <a:extLst>
              <a:ext uri="{FF2B5EF4-FFF2-40B4-BE49-F238E27FC236}">
                <a16:creationId xmlns:a16="http://schemas.microsoft.com/office/drawing/2014/main" id="{EE993282-3063-6DAE-8832-9B91DB2B055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93897867"/>
      </p:ext>
    </p:extLst>
  </p:cSld>
  <p:clrMapOvr>
    <a:masterClrMapping/>
  </p:clrMapOvr>
  <mc:AlternateContent xmlns:mc="http://schemas.openxmlformats.org/markup-compatibility/2006">
    <mc:Choice xmlns:p14="http://schemas.microsoft.com/office/powerpoint/2010/main" Requires="p14">
      <p:transition spd="slow" p14:dur="2000" advTm="46256"/>
    </mc:Choice>
    <mc:Fallback>
      <p:transition spd="slow" advTm="46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a:solidFill>
                  <a:schemeClr val="accent4">
                    <a:lumMod val="75000"/>
                  </a:schemeClr>
                </a:solidFill>
              </a:rPr>
              <a:t>لمس کردن </a:t>
            </a:r>
            <a:r>
              <a:rPr lang="en-US" sz="4000" b="1" dirty="0">
                <a:solidFill>
                  <a:schemeClr val="accent4">
                    <a:lumMod val="75000"/>
                  </a:schemeClr>
                </a:solidFill>
                <a:latin typeface="Times New Roman" panose="02020603050405020304" pitchFamily="18" charset="0"/>
                <a:cs typeface="Times New Roman" panose="02020603050405020304" pitchFamily="18" charset="0"/>
              </a:rPr>
              <a:t>Palpation</a:t>
            </a:r>
            <a:r>
              <a:rPr lang="en-US" sz="4000" dirty="0">
                <a:solidFill>
                  <a:schemeClr val="accent4">
                    <a:lumMod val="75000"/>
                  </a:schemeClr>
                </a:solidFill>
              </a:rPr>
              <a:t> </a:t>
            </a:r>
          </a:p>
        </p:txBody>
      </p:sp>
      <p:sp>
        <p:nvSpPr>
          <p:cNvPr id="3" name="Content Placeholder 2"/>
          <p:cNvSpPr>
            <a:spLocks noGrp="1"/>
          </p:cNvSpPr>
          <p:nvPr>
            <p:ph idx="1"/>
          </p:nvPr>
        </p:nvSpPr>
        <p:spPr>
          <a:xfrm>
            <a:off x="1097280" y="1845733"/>
            <a:ext cx="10058400" cy="4329435"/>
          </a:xfrm>
        </p:spPr>
        <p:txBody>
          <a:bodyPr>
            <a:normAutofit/>
          </a:bodyPr>
          <a:lstStyle/>
          <a:p>
            <a:pPr algn="justLow" rtl="1"/>
            <a:r>
              <a:rPr lang="fa-IR" dirty="0">
                <a:solidFill>
                  <a:schemeClr val="tx1">
                    <a:lumMod val="95000"/>
                    <a:lumOff val="5000"/>
                  </a:schemeClr>
                </a:solidFill>
              </a:rPr>
              <a:t>لمس</a:t>
            </a:r>
            <a:r>
              <a:rPr lang="fa-IR" dirty="0">
                <a:solidFill>
                  <a:srgbClr val="C00000"/>
                </a:solidFill>
              </a:rPr>
              <a:t> </a:t>
            </a:r>
            <a:r>
              <a:rPr lang="fa-IR" dirty="0"/>
              <a:t>معاینه  بدن با استفاده از حس لامسه است در لمس از قسمت نوک گوشتی نوک انگشتان(</a:t>
            </a:r>
            <a:r>
              <a:rPr lang="en-US" dirty="0">
                <a:latin typeface="Times New Roman" panose="02020603050405020304" pitchFamily="18" charset="0"/>
                <a:cs typeface="Times New Roman" panose="02020603050405020304" pitchFamily="18" charset="0"/>
              </a:rPr>
              <a:t>PAD</a:t>
            </a:r>
            <a:r>
              <a:rPr lang="fa-IR" dirty="0"/>
              <a:t>) استفاده می شود.</a:t>
            </a:r>
          </a:p>
          <a:p>
            <a:pPr algn="r" rtl="1"/>
            <a:r>
              <a:rPr lang="fa-IR" dirty="0"/>
              <a:t>کاربرد لمس:</a:t>
            </a:r>
          </a:p>
          <a:p>
            <a:pPr algn="r" rtl="1"/>
            <a:r>
              <a:rPr lang="fa-IR" dirty="0"/>
              <a:t>1-توزیع مثل توزیع مو2-حرارت3-نوسان مثل</a:t>
            </a:r>
            <a:r>
              <a:rPr lang="en-US" dirty="0"/>
              <a:t> </a:t>
            </a:r>
            <a:r>
              <a:rPr lang="fa-IR" dirty="0"/>
              <a:t>نوسان مفصل4-وضعیت،</a:t>
            </a:r>
            <a:r>
              <a:rPr lang="en-US" dirty="0"/>
              <a:t> </a:t>
            </a:r>
            <a:r>
              <a:rPr lang="fa-IR" dirty="0"/>
              <a:t>اندازه،</a:t>
            </a:r>
            <a:r>
              <a:rPr lang="en-US" dirty="0"/>
              <a:t> </a:t>
            </a:r>
            <a:r>
              <a:rPr lang="fa-IR" dirty="0"/>
              <a:t>قوام وحرکت اندام ها یا توده ها</a:t>
            </a:r>
            <a:r>
              <a:rPr lang="en-US" dirty="0"/>
              <a:t> </a:t>
            </a:r>
            <a:r>
              <a:rPr lang="fa-IR" dirty="0"/>
              <a:t>5-اتساع مثل اتساع مثانه6-وجود و میزان نبض های محیطی 7-حساسیت یا درد</a:t>
            </a:r>
            <a:endParaRPr lang="en-US" dirty="0"/>
          </a:p>
          <a:p>
            <a:pPr algn="r" rtl="1"/>
            <a:endParaRPr lang="en-US" dirty="0"/>
          </a:p>
        </p:txBody>
      </p:sp>
      <p:pic>
        <p:nvPicPr>
          <p:cNvPr id="4" name="Picture 3"/>
          <p:cNvPicPr>
            <a:picLocks noChangeAspect="1"/>
          </p:cNvPicPr>
          <p:nvPr/>
        </p:nvPicPr>
        <p:blipFill>
          <a:blip r:embed="rId5"/>
          <a:stretch>
            <a:fillRect/>
          </a:stretch>
        </p:blipFill>
        <p:spPr>
          <a:xfrm>
            <a:off x="2832548" y="4204280"/>
            <a:ext cx="2275538" cy="1773188"/>
          </a:xfrm>
          <a:prstGeom prst="rect">
            <a:avLst/>
          </a:prstGeom>
        </p:spPr>
      </p:pic>
      <p:pic>
        <p:nvPicPr>
          <p:cNvPr id="5" name="Audio 4">
            <a:hlinkClick r:id="" action="ppaction://media"/>
            <a:extLst>
              <a:ext uri="{FF2B5EF4-FFF2-40B4-BE49-F238E27FC236}">
                <a16:creationId xmlns:a16="http://schemas.microsoft.com/office/drawing/2014/main" id="{D3C05C80-21DF-C635-FD93-5AFA3DD89A9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405718005"/>
      </p:ext>
    </p:extLst>
  </p:cSld>
  <p:clrMapOvr>
    <a:masterClrMapping/>
  </p:clrMapOvr>
  <mc:AlternateContent xmlns:mc="http://schemas.openxmlformats.org/markup-compatibility/2006">
    <mc:Choice xmlns:p14="http://schemas.microsoft.com/office/powerpoint/2010/main" Requires="p14">
      <p:transition spd="slow" p14:dur="2000" advTm="54219"/>
    </mc:Choice>
    <mc:Fallback>
      <p:transition spd="slow" advTm="542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sz="4000" b="1" dirty="0">
                <a:solidFill>
                  <a:schemeClr val="accent4">
                    <a:lumMod val="75000"/>
                  </a:schemeClr>
                </a:solidFill>
              </a:rPr>
              <a:t>انواع لمس   </a:t>
            </a:r>
            <a:br>
              <a:rPr lang="fa-IR" b="1" dirty="0">
                <a:solidFill>
                  <a:srgbClr val="C00000"/>
                </a:solidFill>
              </a:rPr>
            </a:br>
            <a:endParaRPr lang="en-US" dirty="0"/>
          </a:p>
        </p:txBody>
      </p:sp>
      <p:sp>
        <p:nvSpPr>
          <p:cNvPr id="3" name="Content Placeholder 2"/>
          <p:cNvSpPr>
            <a:spLocks noGrp="1"/>
          </p:cNvSpPr>
          <p:nvPr>
            <p:ph idx="1"/>
          </p:nvPr>
        </p:nvSpPr>
        <p:spPr>
          <a:xfrm>
            <a:off x="1097280" y="1845734"/>
            <a:ext cx="10058400" cy="4341310"/>
          </a:xfrm>
        </p:spPr>
        <p:txBody>
          <a:bodyPr/>
          <a:lstStyle/>
          <a:p>
            <a:pPr algn="justLow" rtl="1"/>
            <a:r>
              <a:rPr lang="fa-IR" dirty="0">
                <a:solidFill>
                  <a:srgbClr val="00B050"/>
                </a:solidFill>
              </a:rPr>
              <a:t>1-لمس سطحی</a:t>
            </a:r>
            <a:r>
              <a:rPr lang="en-US" dirty="0">
                <a:solidFill>
                  <a:srgbClr val="00B050"/>
                </a:solidFill>
              </a:rPr>
              <a:t>light p. </a:t>
            </a:r>
            <a:r>
              <a:rPr lang="fa-IR" dirty="0">
                <a:solidFill>
                  <a:schemeClr val="tx1">
                    <a:lumMod val="95000"/>
                    <a:lumOff val="5000"/>
                  </a:schemeClr>
                </a:solidFill>
              </a:rPr>
              <a:t>: همیشه</a:t>
            </a:r>
            <a:r>
              <a:rPr lang="fa-IR" dirty="0">
                <a:solidFill>
                  <a:srgbClr val="00B050"/>
                </a:solidFill>
              </a:rPr>
              <a:t> </a:t>
            </a:r>
            <a:r>
              <a:rPr lang="fa-IR" dirty="0"/>
              <a:t>قبل از لمس عمقی بکار می رود. برای این نوع لمس پرستار دست مسلط خود را به موازات سطح پوست مددجو قرارداده و به آهستگی به طور چرخشی به طرف پایین فشار وارد می نماید.</a:t>
            </a:r>
          </a:p>
          <a:p>
            <a:pPr algn="justLow" rtl="1"/>
            <a:r>
              <a:rPr lang="fa-IR" dirty="0">
                <a:solidFill>
                  <a:srgbClr val="00B050"/>
                </a:solidFill>
              </a:rPr>
              <a:t>2-لمس عمقی</a:t>
            </a:r>
            <a:r>
              <a:rPr lang="en-US" dirty="0">
                <a:solidFill>
                  <a:srgbClr val="00B050"/>
                </a:solidFill>
              </a:rPr>
              <a:t> deep p.</a:t>
            </a:r>
            <a:r>
              <a:rPr lang="fa-IR" dirty="0">
                <a:solidFill>
                  <a:srgbClr val="00B050"/>
                </a:solidFill>
              </a:rPr>
              <a:t>: </a:t>
            </a:r>
            <a:r>
              <a:rPr lang="fa-IR" dirty="0">
                <a:solidFill>
                  <a:schemeClr val="tx1">
                    <a:lumMod val="95000"/>
                    <a:lumOff val="5000"/>
                  </a:schemeClr>
                </a:solidFill>
              </a:rPr>
              <a:t>با</a:t>
            </a:r>
            <a:r>
              <a:rPr lang="fa-IR" dirty="0">
                <a:solidFill>
                  <a:srgbClr val="00B050"/>
                </a:solidFill>
              </a:rPr>
              <a:t> </a:t>
            </a:r>
            <a:r>
              <a:rPr lang="fa-IR" dirty="0"/>
              <a:t>استفاده ازیک دست،کف انگشتان دست غالب بر روی نواحی که باید لمس شود فشار وارد می کند غالباً دست دیگر برای حمایت توده یا اندام زیری مورد استفاده قرار می گیرد.</a:t>
            </a:r>
          </a:p>
          <a:p>
            <a:pPr algn="r" rtl="1"/>
            <a:endParaRPr lang="en-US" dirty="0"/>
          </a:p>
        </p:txBody>
      </p:sp>
      <p:pic>
        <p:nvPicPr>
          <p:cNvPr id="4" name="Picture 3"/>
          <p:cNvPicPr>
            <a:picLocks noChangeAspect="1"/>
          </p:cNvPicPr>
          <p:nvPr/>
        </p:nvPicPr>
        <p:blipFill>
          <a:blip r:embed="rId5"/>
          <a:stretch>
            <a:fillRect/>
          </a:stretch>
        </p:blipFill>
        <p:spPr>
          <a:xfrm>
            <a:off x="1097280" y="4213327"/>
            <a:ext cx="2284603" cy="1764141"/>
          </a:xfrm>
          <a:prstGeom prst="rect">
            <a:avLst/>
          </a:prstGeom>
        </p:spPr>
      </p:pic>
      <p:pic>
        <p:nvPicPr>
          <p:cNvPr id="5" name="Picture 4"/>
          <p:cNvPicPr>
            <a:picLocks noChangeAspect="1"/>
          </p:cNvPicPr>
          <p:nvPr/>
        </p:nvPicPr>
        <p:blipFill>
          <a:blip r:embed="rId6"/>
          <a:stretch>
            <a:fillRect/>
          </a:stretch>
        </p:blipFill>
        <p:spPr>
          <a:xfrm>
            <a:off x="6309350" y="4213327"/>
            <a:ext cx="2331730" cy="1827469"/>
          </a:xfrm>
          <a:prstGeom prst="rect">
            <a:avLst/>
          </a:prstGeom>
        </p:spPr>
      </p:pic>
      <p:pic>
        <p:nvPicPr>
          <p:cNvPr id="6" name="Picture 5"/>
          <p:cNvPicPr>
            <a:picLocks noChangeAspect="1"/>
          </p:cNvPicPr>
          <p:nvPr/>
        </p:nvPicPr>
        <p:blipFill>
          <a:blip r:embed="rId7"/>
          <a:stretch>
            <a:fillRect/>
          </a:stretch>
        </p:blipFill>
        <p:spPr>
          <a:xfrm>
            <a:off x="3615229" y="4276654"/>
            <a:ext cx="2511251" cy="1700813"/>
          </a:xfrm>
          <a:prstGeom prst="rect">
            <a:avLst/>
          </a:prstGeom>
        </p:spPr>
      </p:pic>
      <p:pic>
        <p:nvPicPr>
          <p:cNvPr id="7" name="Audio 6">
            <a:hlinkClick r:id="" action="ppaction://media"/>
            <a:extLst>
              <a:ext uri="{FF2B5EF4-FFF2-40B4-BE49-F238E27FC236}">
                <a16:creationId xmlns:a16="http://schemas.microsoft.com/office/drawing/2014/main" id="{8AE41B59-F110-9347-64AB-B2332A53D33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303821055"/>
      </p:ext>
    </p:extLst>
  </p:cSld>
  <p:clrMapOvr>
    <a:masterClrMapping/>
  </p:clrMapOvr>
  <mc:AlternateContent xmlns:mc="http://schemas.openxmlformats.org/markup-compatibility/2006">
    <mc:Choice xmlns:p14="http://schemas.microsoft.com/office/powerpoint/2010/main" Requires="p14">
      <p:transition spd="slow" p14:dur="2000" advTm="67572"/>
    </mc:Choice>
    <mc:Fallback>
      <p:transition spd="slow" advTm="67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2" descr="J:\pic2\Untitled-Scanned-02.jpg"/>
          <p:cNvPicPr>
            <a:picLocks noChangeAspect="1" noChangeArrowheads="1"/>
          </p:cNvPicPr>
          <p:nvPr/>
        </p:nvPicPr>
        <p:blipFill>
          <a:blip r:embed="rId5" cstate="print"/>
          <a:srcRect/>
          <a:stretch>
            <a:fillRect/>
          </a:stretch>
        </p:blipFill>
        <p:spPr bwMode="auto">
          <a:xfrm>
            <a:off x="0" y="0"/>
            <a:ext cx="12191999" cy="6858000"/>
          </a:xfrm>
          <a:prstGeom prst="rect">
            <a:avLst/>
          </a:prstGeom>
          <a:noFill/>
        </p:spPr>
      </p:pic>
      <p:pic>
        <p:nvPicPr>
          <p:cNvPr id="5" name="Audio 4">
            <a:hlinkClick r:id="" action="ppaction://media"/>
            <a:extLst>
              <a:ext uri="{FF2B5EF4-FFF2-40B4-BE49-F238E27FC236}">
                <a16:creationId xmlns:a16="http://schemas.microsoft.com/office/drawing/2014/main" id="{B2C9CD74-E7DE-3737-346C-09547809813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53981850"/>
      </p:ext>
    </p:extLst>
  </p:cSld>
  <p:clrMapOvr>
    <a:masterClrMapping/>
  </p:clrMapOvr>
  <mc:AlternateContent xmlns:mc="http://schemas.openxmlformats.org/markup-compatibility/2006">
    <mc:Choice xmlns:p14="http://schemas.microsoft.com/office/powerpoint/2010/main" Requires="p14">
      <p:transition spd="slow" p14:dur="2000" advTm="102554"/>
    </mc:Choice>
    <mc:Fallback>
      <p:transition spd="slow" advTm="102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chemeClr val="accent4">
                    <a:lumMod val="75000"/>
                  </a:schemeClr>
                </a:solidFill>
              </a:rPr>
              <a:t>دق</a:t>
            </a:r>
            <a:r>
              <a:rPr lang="en-US" dirty="0">
                <a:solidFill>
                  <a:schemeClr val="accent4">
                    <a:lumMod val="75000"/>
                  </a:schemeClr>
                </a:solidFill>
                <a:latin typeface="Times New Roman" panose="02020603050405020304" pitchFamily="18" charset="0"/>
                <a:cs typeface="Times New Roman" panose="02020603050405020304" pitchFamily="18" charset="0"/>
              </a:rPr>
              <a:t>Percussion</a:t>
            </a:r>
            <a:r>
              <a:rPr lang="en-US" dirty="0">
                <a:solidFill>
                  <a:schemeClr val="accent4">
                    <a:lumMod val="75000"/>
                  </a:schemeClr>
                </a:solidFill>
              </a:rPr>
              <a:t> </a:t>
            </a:r>
          </a:p>
        </p:txBody>
      </p:sp>
      <p:sp>
        <p:nvSpPr>
          <p:cNvPr id="3" name="Content Placeholder 2"/>
          <p:cNvSpPr>
            <a:spLocks noGrp="1"/>
          </p:cNvSpPr>
          <p:nvPr>
            <p:ph idx="1"/>
          </p:nvPr>
        </p:nvSpPr>
        <p:spPr/>
        <p:txBody>
          <a:bodyPr/>
          <a:lstStyle/>
          <a:p>
            <a:pPr algn="justLow" rtl="1"/>
            <a:r>
              <a:rPr lang="fa-IR" dirty="0">
                <a:solidFill>
                  <a:srgbClr val="00B050"/>
                </a:solidFill>
              </a:rPr>
              <a:t>1-مستقیم(سریع</a:t>
            </a:r>
            <a:r>
              <a:rPr lang="en-US" dirty="0">
                <a:solidFill>
                  <a:srgbClr val="00B050"/>
                </a:solidFill>
              </a:rPr>
              <a:t>direct p.</a:t>
            </a:r>
            <a:r>
              <a:rPr lang="fa-IR" dirty="0">
                <a:solidFill>
                  <a:srgbClr val="00B050"/>
                </a:solidFill>
              </a:rPr>
              <a:t>):</a:t>
            </a:r>
            <a:r>
              <a:rPr lang="en-US" dirty="0">
                <a:solidFill>
                  <a:srgbClr val="00B050"/>
                </a:solidFill>
              </a:rPr>
              <a:t> </a:t>
            </a:r>
            <a:r>
              <a:rPr lang="fa-IR" dirty="0"/>
              <a:t>پرستار به ناحیه ای که باید دق شود به طور مستقیم با</a:t>
            </a:r>
            <a:r>
              <a:rPr lang="en-US" dirty="0"/>
              <a:t> </a:t>
            </a:r>
            <a:r>
              <a:rPr lang="fa-IR" dirty="0"/>
              <a:t>قسمت گوشتی نوک انگشتان ضربه می زند.</a:t>
            </a:r>
            <a:r>
              <a:rPr lang="en-US" dirty="0"/>
              <a:t> </a:t>
            </a:r>
            <a:r>
              <a:rPr lang="fa-IR" dirty="0"/>
              <a:t>ضربه ها سریع و توسط حرکت مچ وارد می شوند.</a:t>
            </a:r>
          </a:p>
          <a:p>
            <a:pPr algn="justLow" rtl="1"/>
            <a:r>
              <a:rPr lang="fa-IR" dirty="0">
                <a:solidFill>
                  <a:srgbClr val="00B050"/>
                </a:solidFill>
              </a:rPr>
              <a:t>2-غیرمستقیم(تاخیری</a:t>
            </a:r>
            <a:r>
              <a:rPr lang="en-US" dirty="0">
                <a:solidFill>
                  <a:srgbClr val="00B050"/>
                </a:solidFill>
              </a:rPr>
              <a:t>indirect p. </a:t>
            </a:r>
            <a:r>
              <a:rPr lang="fa-IR" dirty="0">
                <a:solidFill>
                  <a:srgbClr val="00B050"/>
                </a:solidFill>
              </a:rPr>
              <a:t>)</a:t>
            </a:r>
            <a:r>
              <a:rPr lang="fa-IR" dirty="0"/>
              <a:t>:</a:t>
            </a:r>
            <a:r>
              <a:rPr lang="en-US" dirty="0"/>
              <a:t> </a:t>
            </a:r>
            <a:r>
              <a:rPr lang="fa-IR" dirty="0"/>
              <a:t>به انگشتی  که بر روی ناحیه ای از بدن(که باید معاینه شود)</a:t>
            </a:r>
            <a:r>
              <a:rPr lang="en-US" dirty="0"/>
              <a:t> </a:t>
            </a:r>
            <a:r>
              <a:rPr lang="fa-IR" dirty="0"/>
              <a:t>ضربه وارد میشود.</a:t>
            </a:r>
            <a:r>
              <a:rPr lang="en-US" dirty="0"/>
              <a:t> </a:t>
            </a:r>
            <a:r>
              <a:rPr lang="fa-IR" dirty="0"/>
              <a:t>انگشت میانی دست غیرمسلط،</a:t>
            </a:r>
            <a:r>
              <a:rPr lang="en-US" dirty="0"/>
              <a:t> </a:t>
            </a:r>
            <a:r>
              <a:rPr lang="fa-IR" dirty="0"/>
              <a:t>به واسطه دق به طور ثابت برروی پوست مددجو قرار داده می شود.</a:t>
            </a:r>
            <a:r>
              <a:rPr lang="en-US" dirty="0"/>
              <a:t> </a:t>
            </a:r>
            <a:r>
              <a:rPr lang="fa-IR" dirty="0"/>
              <a:t>فقط بند آخر و مفصل این انگشت باید در تماس با پوست باشد.</a:t>
            </a:r>
            <a:r>
              <a:rPr lang="en-US" dirty="0"/>
              <a:t> </a:t>
            </a:r>
            <a:r>
              <a:rPr lang="fa-IR" dirty="0"/>
              <a:t>با استفاده از نوک خم شده انگشت میانی دست دیگر که پلکسور نامیده می شود برروی مفصل بند آخر دست پایینی ضربه زده می شود.</a:t>
            </a:r>
          </a:p>
          <a:p>
            <a:endParaRPr lang="en-US" dirty="0"/>
          </a:p>
        </p:txBody>
      </p:sp>
      <p:pic>
        <p:nvPicPr>
          <p:cNvPr id="6" name="Audio 5">
            <a:hlinkClick r:id="" action="ppaction://media"/>
            <a:extLst>
              <a:ext uri="{FF2B5EF4-FFF2-40B4-BE49-F238E27FC236}">
                <a16:creationId xmlns:a16="http://schemas.microsoft.com/office/drawing/2014/main" id="{43FE8ECF-7B77-3318-4FD4-A390A6B321E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379066751"/>
      </p:ext>
    </p:extLst>
  </p:cSld>
  <p:clrMapOvr>
    <a:masterClrMapping/>
  </p:clrMapOvr>
  <mc:AlternateContent xmlns:mc="http://schemas.openxmlformats.org/markup-compatibility/2006">
    <mc:Choice xmlns:p14="http://schemas.microsoft.com/office/powerpoint/2010/main" Requires="p14">
      <p:transition spd="slow" p14:dur="2000" advTm="88524"/>
    </mc:Choice>
    <mc:Fallback>
      <p:transition spd="slow" advTm="88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400" dirty="0">
                <a:solidFill>
                  <a:schemeClr val="accent2">
                    <a:lumMod val="75000"/>
                  </a:schemeClr>
                </a:solidFill>
              </a:rPr>
              <a:t>معاینه فیزیکی سلامت </a:t>
            </a:r>
            <a:endParaRPr lang="en-US" sz="4400" dirty="0">
              <a:solidFill>
                <a:schemeClr val="accent2">
                  <a:lumMod val="75000"/>
                </a:schemeClr>
              </a:solidFill>
            </a:endParaRPr>
          </a:p>
        </p:txBody>
      </p:sp>
      <p:sp>
        <p:nvSpPr>
          <p:cNvPr id="3" name="Content Placeholder 2"/>
          <p:cNvSpPr>
            <a:spLocks noGrp="1"/>
          </p:cNvSpPr>
          <p:nvPr>
            <p:ph idx="1"/>
          </p:nvPr>
        </p:nvSpPr>
        <p:spPr/>
        <p:txBody>
          <a:bodyPr/>
          <a:lstStyle/>
          <a:p>
            <a:pPr algn="justLow" rtl="1"/>
            <a:r>
              <a:rPr lang="fa-IR" dirty="0">
                <a:solidFill>
                  <a:schemeClr val="tx1"/>
                </a:solidFill>
              </a:rPr>
              <a:t>بررسی کامل سلامت بطور کلی از سر تا پا انجام می شود اما این روش ممکن است به طرق مختلف و بر اساس سن افراد، شدت بیماری، نظر پرستار، اولویت ها و روش موسسه تغییر کند.</a:t>
            </a:r>
          </a:p>
          <a:p>
            <a:pPr algn="justLow" rtl="1"/>
            <a:r>
              <a:rPr lang="fa-IR" dirty="0">
                <a:solidFill>
                  <a:schemeClr val="tx1"/>
                </a:solidFill>
              </a:rPr>
              <a:t>بررسی وضعیت سلامت بایستی به روش سیستماتیک و به طریقه موثری که کمترین تغییر وضعیت را برای بیمار داشته باشد انجام گیرد.</a:t>
            </a:r>
          </a:p>
          <a:p>
            <a:pPr algn="justLow" rtl="1"/>
            <a:r>
              <a:rPr lang="fa-IR" dirty="0">
                <a:solidFill>
                  <a:schemeClr val="tx1"/>
                </a:solidFill>
              </a:rPr>
              <a:t>معمولاً پرستاران نواحی خاص بدن را به جای کل بدن بررسی می کنند. این بررسی های اختصاصی به شکایت مددجویان، مشاهده مشکلات توسط خود پرستاران، نشان دادن مشکل توسط مددجو، فراهم کردن دخالت های پرستاری و درمان های پزشکی بستگی دارد. </a:t>
            </a:r>
            <a:endParaRPr lang="en-US" dirty="0">
              <a:solidFill>
                <a:schemeClr val="tx1"/>
              </a:solidFill>
            </a:endParaRPr>
          </a:p>
        </p:txBody>
      </p:sp>
      <p:pic>
        <p:nvPicPr>
          <p:cNvPr id="4" name="Audio 3">
            <a:hlinkClick r:id="" action="ppaction://media"/>
            <a:extLst>
              <a:ext uri="{FF2B5EF4-FFF2-40B4-BE49-F238E27FC236}">
                <a16:creationId xmlns:a16="http://schemas.microsoft.com/office/drawing/2014/main" id="{6ECA8093-EA36-5AFA-5E37-A5D5E986A81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393550003"/>
      </p:ext>
    </p:extLst>
  </p:cSld>
  <p:clrMapOvr>
    <a:masterClrMapping/>
  </p:clrMapOvr>
  <mc:AlternateContent xmlns:mc="http://schemas.openxmlformats.org/markup-compatibility/2006">
    <mc:Choice xmlns:p14="http://schemas.microsoft.com/office/powerpoint/2010/main" Requires="p14">
      <p:transition spd="slow" p14:dur="2000" advTm="90162"/>
    </mc:Choice>
    <mc:Fallback>
      <p:transition spd="slow" advTm="90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99CC00"/>
                </a:solidFill>
                <a:latin typeface="Times New Roman" panose="02020603050405020304" pitchFamily="18" charset="0"/>
                <a:cs typeface="Times New Roman" panose="02020603050405020304" pitchFamily="18" charset="0"/>
              </a:rPr>
              <a:t>Abdominal Percussion</a:t>
            </a:r>
            <a:br>
              <a:rPr lang="en-US" dirty="0"/>
            </a:br>
            <a:endParaRPr lang="en-US" dirty="0"/>
          </a:p>
        </p:txBody>
      </p:sp>
      <p:pic>
        <p:nvPicPr>
          <p:cNvPr id="4" name="Picture 2" descr="abdomen-percussion"/>
          <p:cNvPicPr>
            <a:picLocks noGrp="1" noChangeAspect="1" noChangeArrowheads="1"/>
          </p:cNvPicPr>
          <p:nvPr>
            <p:ph idx="1"/>
          </p:nvPr>
        </p:nvPicPr>
        <p:blipFill>
          <a:blip r:embed="rId5" cstate="print"/>
          <a:srcRect/>
          <a:stretch>
            <a:fillRect/>
          </a:stretch>
        </p:blipFill>
        <p:spPr bwMode="auto">
          <a:xfrm>
            <a:off x="1840675" y="1318162"/>
            <a:ext cx="8906493" cy="4773880"/>
          </a:xfrm>
          <a:prstGeom prst="rect">
            <a:avLst/>
          </a:prstGeom>
          <a:noFill/>
        </p:spPr>
      </p:pic>
      <p:pic>
        <p:nvPicPr>
          <p:cNvPr id="3" name="Audio 2">
            <a:hlinkClick r:id="" action="ppaction://media"/>
            <a:extLst>
              <a:ext uri="{FF2B5EF4-FFF2-40B4-BE49-F238E27FC236}">
                <a16:creationId xmlns:a16="http://schemas.microsoft.com/office/drawing/2014/main" id="{897EE162-2617-9D2A-D156-68CFC120E98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894550038"/>
      </p:ext>
    </p:extLst>
  </p:cSld>
  <p:clrMapOvr>
    <a:masterClrMapping/>
  </p:clrMapOvr>
  <mc:AlternateContent xmlns:mc="http://schemas.openxmlformats.org/markup-compatibility/2006">
    <mc:Choice xmlns:p14="http://schemas.microsoft.com/office/powerpoint/2010/main" Requires="p14">
      <p:transition spd="slow" p14:dur="2000" advTm="48448"/>
    </mc:Choice>
    <mc:Fallback>
      <p:transition spd="slow" advTm="48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rtl="1"/>
            <a:r>
              <a:rPr lang="fa-IR" b="1" dirty="0"/>
              <a:t>این روش به ما نشان می دهد بافت مورد نظر با مایع پر شده یا اینکه توپر و جامد است.</a:t>
            </a:r>
          </a:p>
          <a:p>
            <a:pPr algn="r" rtl="1"/>
            <a:r>
              <a:rPr lang="fa-IR" b="1" dirty="0">
                <a:solidFill>
                  <a:schemeClr val="accent4">
                    <a:lumMod val="75000"/>
                  </a:schemeClr>
                </a:solidFill>
              </a:rPr>
              <a:t>دق 5 نوع صدا ایجاد می کند:</a:t>
            </a:r>
          </a:p>
          <a:p>
            <a:pPr algn="r" rtl="1"/>
            <a:r>
              <a:rPr lang="fa-IR" b="1" dirty="0"/>
              <a:t>1-صدای خمیری</a:t>
            </a:r>
            <a:r>
              <a:rPr lang="en-US" b="1" dirty="0"/>
              <a:t> 	FLATNESS</a:t>
            </a:r>
            <a:endParaRPr lang="fa-IR" b="1" dirty="0"/>
          </a:p>
          <a:p>
            <a:pPr algn="r" rtl="1"/>
            <a:r>
              <a:rPr lang="fa-IR" b="1" dirty="0"/>
              <a:t>2-دال</a:t>
            </a:r>
            <a:r>
              <a:rPr lang="en-US" b="1" dirty="0"/>
              <a:t> DULLNESS                  </a:t>
            </a:r>
            <a:endParaRPr lang="fa-IR" b="1" dirty="0"/>
          </a:p>
          <a:p>
            <a:pPr algn="r" rtl="1"/>
            <a:r>
              <a:rPr lang="fa-IR" b="1" dirty="0"/>
              <a:t>3-رزونانس</a:t>
            </a:r>
            <a:r>
              <a:rPr lang="en-US" b="1" dirty="0"/>
              <a:t>     RESONANCE            </a:t>
            </a:r>
            <a:endParaRPr lang="fa-IR" b="1" dirty="0"/>
          </a:p>
          <a:p>
            <a:pPr algn="r" rtl="1"/>
            <a:r>
              <a:rPr lang="fa-IR" b="1" dirty="0"/>
              <a:t>4-هیپررزونانس</a:t>
            </a:r>
            <a:r>
              <a:rPr lang="en-US" b="1" dirty="0"/>
              <a:t>HYPERRESONANCE        </a:t>
            </a:r>
            <a:endParaRPr lang="fa-IR" b="1" dirty="0"/>
          </a:p>
          <a:p>
            <a:pPr algn="r" rtl="1"/>
            <a:r>
              <a:rPr lang="fa-IR" b="1" dirty="0"/>
              <a:t>5-تمپان</a:t>
            </a:r>
            <a:r>
              <a:rPr lang="en-US" b="1" dirty="0"/>
              <a:t>TYMPANY</a:t>
            </a:r>
            <a:endParaRPr lang="en-US" dirty="0"/>
          </a:p>
        </p:txBody>
      </p:sp>
      <p:pic>
        <p:nvPicPr>
          <p:cNvPr id="4" name="Picture 3"/>
          <p:cNvPicPr>
            <a:picLocks noChangeAspect="1"/>
          </p:cNvPicPr>
          <p:nvPr/>
        </p:nvPicPr>
        <p:blipFill>
          <a:blip r:embed="rId5"/>
          <a:stretch>
            <a:fillRect/>
          </a:stretch>
        </p:blipFill>
        <p:spPr>
          <a:xfrm>
            <a:off x="3975837" y="2398768"/>
            <a:ext cx="2411526" cy="1727953"/>
          </a:xfrm>
          <a:prstGeom prst="rect">
            <a:avLst/>
          </a:prstGeom>
        </p:spPr>
      </p:pic>
      <p:pic>
        <p:nvPicPr>
          <p:cNvPr id="5" name="Picture 4"/>
          <p:cNvPicPr>
            <a:picLocks noChangeAspect="1"/>
          </p:cNvPicPr>
          <p:nvPr/>
        </p:nvPicPr>
        <p:blipFill>
          <a:blip r:embed="rId6"/>
          <a:stretch>
            <a:fillRect/>
          </a:stretch>
        </p:blipFill>
        <p:spPr>
          <a:xfrm>
            <a:off x="1464586" y="4126721"/>
            <a:ext cx="2511251" cy="1709859"/>
          </a:xfrm>
          <a:prstGeom prst="rect">
            <a:avLst/>
          </a:prstGeom>
        </p:spPr>
      </p:pic>
      <p:pic>
        <p:nvPicPr>
          <p:cNvPr id="6" name="Audio 5">
            <a:hlinkClick r:id="" action="ppaction://media"/>
            <a:extLst>
              <a:ext uri="{FF2B5EF4-FFF2-40B4-BE49-F238E27FC236}">
                <a16:creationId xmlns:a16="http://schemas.microsoft.com/office/drawing/2014/main" id="{0FC47029-D519-57CD-0030-0328D7CE2A0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34712884"/>
      </p:ext>
    </p:extLst>
  </p:cSld>
  <p:clrMapOvr>
    <a:masterClrMapping/>
  </p:clrMapOvr>
  <mc:AlternateContent xmlns:mc="http://schemas.openxmlformats.org/markup-compatibility/2006">
    <mc:Choice xmlns:p14="http://schemas.microsoft.com/office/powerpoint/2010/main" Requires="p14">
      <p:transition spd="slow" p14:dur="2000" advTm="47208"/>
    </mc:Choice>
    <mc:Fallback>
      <p:transition spd="slow" advTm="47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solidFill>
                  <a:schemeClr val="accent4">
                    <a:lumMod val="75000"/>
                  </a:schemeClr>
                </a:solidFill>
              </a:rPr>
              <a:t>سمع</a:t>
            </a:r>
            <a:r>
              <a:rPr lang="fa-IR" b="1" dirty="0">
                <a:cs typeface="B Nazanin" panose="00000400000000000000" pitchFamily="2" charset="-78"/>
              </a:rPr>
              <a:t> </a:t>
            </a:r>
            <a:r>
              <a:rPr lang="en-US" sz="4000" b="1" dirty="0">
                <a:solidFill>
                  <a:schemeClr val="accent4">
                    <a:lumMod val="75000"/>
                  </a:schemeClr>
                </a:solidFill>
                <a:latin typeface="Times New Roman" panose="02020603050405020304" pitchFamily="18" charset="0"/>
                <a:cs typeface="Times New Roman" panose="02020603050405020304" pitchFamily="18" charset="0"/>
              </a:rPr>
              <a:t>Auscultation</a:t>
            </a:r>
            <a:br>
              <a:rPr lang="fa-IR" b="1" dirty="0">
                <a:cs typeface="B Nazanin" panose="00000400000000000000" pitchFamily="2" charset="-78"/>
              </a:rPr>
            </a:br>
            <a:endParaRPr lang="en-US" dirty="0"/>
          </a:p>
        </p:txBody>
      </p:sp>
      <p:sp>
        <p:nvSpPr>
          <p:cNvPr id="3" name="Content Placeholder 2"/>
          <p:cNvSpPr>
            <a:spLocks noGrp="1"/>
          </p:cNvSpPr>
          <p:nvPr>
            <p:ph idx="1"/>
          </p:nvPr>
        </p:nvSpPr>
        <p:spPr/>
        <p:txBody>
          <a:bodyPr/>
          <a:lstStyle/>
          <a:p>
            <a:pPr algn="r" rtl="1"/>
            <a:r>
              <a:rPr lang="fa-IR" dirty="0"/>
              <a:t>1-مستقیم مثل(شنیدن صدای خس خس)</a:t>
            </a:r>
          </a:p>
          <a:p>
            <a:pPr algn="r" rtl="1"/>
            <a:r>
              <a:rPr lang="fa-IR" dirty="0"/>
              <a:t>2-غیرمستقیم با استفاده از گوشی انجام می شود</a:t>
            </a:r>
          </a:p>
          <a:p>
            <a:pPr algn="r" rtl="1"/>
            <a:r>
              <a:rPr lang="fa-IR" b="1" dirty="0">
                <a:solidFill>
                  <a:schemeClr val="accent4">
                    <a:lumMod val="75000"/>
                  </a:schemeClr>
                </a:solidFill>
              </a:rPr>
              <a:t>گوشی:</a:t>
            </a:r>
          </a:p>
          <a:p>
            <a:pPr algn="r" rtl="1"/>
            <a:r>
              <a:rPr lang="fa-IR" b="1" dirty="0"/>
              <a:t>دیافراگم:</a:t>
            </a:r>
            <a:r>
              <a:rPr lang="en-US" b="1" dirty="0"/>
              <a:t> </a:t>
            </a:r>
            <a:r>
              <a:rPr lang="fa-IR" dirty="0"/>
              <a:t>صداها با بلندی بالا مثل صدای برونشیال</a:t>
            </a:r>
          </a:p>
          <a:p>
            <a:pPr algn="r" rtl="1"/>
            <a:r>
              <a:rPr lang="fa-IR" b="1" dirty="0"/>
              <a:t>بل:</a:t>
            </a:r>
            <a:r>
              <a:rPr lang="en-US" b="1" dirty="0"/>
              <a:t> </a:t>
            </a:r>
            <a:r>
              <a:rPr lang="fa-IR" dirty="0"/>
              <a:t>صدا با بلندی پایین مثل بعضی از صداهای قلبی</a:t>
            </a:r>
            <a:endParaRPr lang="en-US" dirty="0"/>
          </a:p>
          <a:p>
            <a:endParaRPr lang="en-US" dirty="0"/>
          </a:p>
        </p:txBody>
      </p:sp>
      <p:pic>
        <p:nvPicPr>
          <p:cNvPr id="4" name="Picture 3"/>
          <p:cNvPicPr>
            <a:picLocks noChangeAspect="1"/>
          </p:cNvPicPr>
          <p:nvPr/>
        </p:nvPicPr>
        <p:blipFill>
          <a:blip r:embed="rId5"/>
          <a:stretch>
            <a:fillRect/>
          </a:stretch>
        </p:blipFill>
        <p:spPr>
          <a:xfrm>
            <a:off x="2240003" y="2801727"/>
            <a:ext cx="3055204" cy="1565109"/>
          </a:xfrm>
          <a:prstGeom prst="rect">
            <a:avLst/>
          </a:prstGeom>
        </p:spPr>
      </p:pic>
      <p:pic>
        <p:nvPicPr>
          <p:cNvPr id="5" name="Audio 4">
            <a:hlinkClick r:id="" action="ppaction://media"/>
            <a:extLst>
              <a:ext uri="{FF2B5EF4-FFF2-40B4-BE49-F238E27FC236}">
                <a16:creationId xmlns:a16="http://schemas.microsoft.com/office/drawing/2014/main" id="{AED99370-AF82-4249-1FE7-06834CB027B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62106133"/>
      </p:ext>
    </p:extLst>
  </p:cSld>
  <p:clrMapOvr>
    <a:masterClrMapping/>
  </p:clrMapOvr>
  <mc:AlternateContent xmlns:mc="http://schemas.openxmlformats.org/markup-compatibility/2006">
    <mc:Choice xmlns:p14="http://schemas.microsoft.com/office/powerpoint/2010/main" Requires="p14">
      <p:transition spd="slow" p14:dur="2000" advTm="57535"/>
    </mc:Choice>
    <mc:Fallback>
      <p:transition spd="slow" advTm="575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a:solidFill>
                  <a:schemeClr val="accent4">
                    <a:lumMod val="75000"/>
                  </a:schemeClr>
                </a:solidFill>
              </a:rPr>
              <a:t>وسایل معاینه</a:t>
            </a:r>
            <a:endParaRPr lang="en-US" sz="4400" dirty="0">
              <a:solidFill>
                <a:schemeClr val="accent4">
                  <a:lumMod val="75000"/>
                </a:schemeClr>
              </a:solidFill>
            </a:endParaRPr>
          </a:p>
        </p:txBody>
      </p:sp>
      <p:sp>
        <p:nvSpPr>
          <p:cNvPr id="3" name="Content Placeholder 2"/>
          <p:cNvSpPr>
            <a:spLocks noGrp="1"/>
          </p:cNvSpPr>
          <p:nvPr>
            <p:ph idx="1"/>
          </p:nvPr>
        </p:nvSpPr>
        <p:spPr/>
        <p:txBody>
          <a:bodyPr>
            <a:normAutofit fontScale="92500" lnSpcReduction="10000"/>
          </a:bodyPr>
          <a:lstStyle/>
          <a:p>
            <a:pPr algn="r" rtl="1">
              <a:buFont typeface="Arial" panose="020B0604020202020204" pitchFamily="34" charset="0"/>
              <a:buChar char="•"/>
            </a:pPr>
            <a:r>
              <a:rPr lang="fa-IR" dirty="0"/>
              <a:t>چراغ قوه</a:t>
            </a:r>
          </a:p>
          <a:p>
            <a:pPr algn="r" rtl="1">
              <a:buFont typeface="Arial" panose="020B0604020202020204" pitchFamily="34" charset="0"/>
              <a:buChar char="•"/>
            </a:pPr>
            <a:r>
              <a:rPr lang="fa-IR" dirty="0"/>
              <a:t>افتالموسکوپ</a:t>
            </a:r>
          </a:p>
          <a:p>
            <a:pPr algn="r" rtl="1">
              <a:buFont typeface="Arial" panose="020B0604020202020204" pitchFamily="34" charset="0"/>
              <a:buChar char="•"/>
            </a:pPr>
            <a:r>
              <a:rPr lang="fa-IR" dirty="0"/>
              <a:t>اتوسکوپ</a:t>
            </a:r>
          </a:p>
          <a:p>
            <a:pPr algn="r" rtl="1">
              <a:buFont typeface="Arial" panose="020B0604020202020204" pitchFamily="34" charset="0"/>
              <a:buChar char="•"/>
            </a:pPr>
            <a:r>
              <a:rPr lang="fa-IR" dirty="0"/>
              <a:t>چکش دق</a:t>
            </a:r>
          </a:p>
          <a:p>
            <a:pPr algn="r" rtl="1">
              <a:buFont typeface="Arial" panose="020B0604020202020204" pitchFamily="34" charset="0"/>
              <a:buChar char="•"/>
            </a:pPr>
            <a:r>
              <a:rPr lang="fa-IR" dirty="0"/>
              <a:t>دیاپازون</a:t>
            </a:r>
          </a:p>
          <a:p>
            <a:pPr algn="r" rtl="1">
              <a:buFont typeface="Arial" panose="020B0604020202020204" pitchFamily="34" charset="0"/>
              <a:buChar char="•"/>
            </a:pPr>
            <a:r>
              <a:rPr lang="fa-IR" dirty="0"/>
              <a:t>دستکش استریل/غیر استریل</a:t>
            </a:r>
          </a:p>
          <a:p>
            <a:pPr algn="r" rtl="1">
              <a:buFont typeface="Arial" panose="020B0604020202020204" pitchFamily="34" charset="0"/>
              <a:buChar char="•"/>
            </a:pPr>
            <a:r>
              <a:rPr lang="fa-IR" dirty="0"/>
              <a:t>چوب زبان</a:t>
            </a:r>
          </a:p>
          <a:p>
            <a:pPr algn="r" rtl="1">
              <a:buFont typeface="Arial" panose="020B0604020202020204" pitchFamily="34" charset="0"/>
              <a:buChar char="•"/>
            </a:pPr>
            <a:r>
              <a:rPr lang="fa-IR" dirty="0"/>
              <a:t>اپلیکاتور پنبه ای</a:t>
            </a:r>
            <a:endParaRPr lang="en-US" dirty="0"/>
          </a:p>
        </p:txBody>
      </p:sp>
      <p:pic>
        <p:nvPicPr>
          <p:cNvPr id="4" name="Picture 3"/>
          <p:cNvPicPr>
            <a:picLocks noChangeAspect="1"/>
          </p:cNvPicPr>
          <p:nvPr/>
        </p:nvPicPr>
        <p:blipFill>
          <a:blip r:embed="rId5"/>
          <a:stretch>
            <a:fillRect/>
          </a:stretch>
        </p:blipFill>
        <p:spPr>
          <a:xfrm>
            <a:off x="1285876" y="1954859"/>
            <a:ext cx="1758782" cy="1737000"/>
          </a:xfrm>
          <a:prstGeom prst="rect">
            <a:avLst/>
          </a:prstGeom>
        </p:spPr>
      </p:pic>
      <p:pic>
        <p:nvPicPr>
          <p:cNvPr id="5" name="Picture 4"/>
          <p:cNvPicPr>
            <a:picLocks noChangeAspect="1"/>
          </p:cNvPicPr>
          <p:nvPr/>
        </p:nvPicPr>
        <p:blipFill>
          <a:blip r:embed="rId6"/>
          <a:stretch>
            <a:fillRect/>
          </a:stretch>
        </p:blipFill>
        <p:spPr>
          <a:xfrm>
            <a:off x="4383683" y="1918671"/>
            <a:ext cx="2284603" cy="1773188"/>
          </a:xfrm>
          <a:prstGeom prst="rect">
            <a:avLst/>
          </a:prstGeom>
        </p:spPr>
      </p:pic>
      <p:pic>
        <p:nvPicPr>
          <p:cNvPr id="6" name="Picture 5"/>
          <p:cNvPicPr>
            <a:picLocks noChangeAspect="1"/>
          </p:cNvPicPr>
          <p:nvPr/>
        </p:nvPicPr>
        <p:blipFill>
          <a:blip r:embed="rId7"/>
          <a:stretch>
            <a:fillRect/>
          </a:stretch>
        </p:blipFill>
        <p:spPr>
          <a:xfrm>
            <a:off x="1097280" y="3925547"/>
            <a:ext cx="2048890" cy="1709859"/>
          </a:xfrm>
          <a:prstGeom prst="rect">
            <a:avLst/>
          </a:prstGeom>
        </p:spPr>
      </p:pic>
      <p:pic>
        <p:nvPicPr>
          <p:cNvPr id="7" name="Picture 6"/>
          <p:cNvPicPr>
            <a:picLocks noChangeAspect="1"/>
          </p:cNvPicPr>
          <p:nvPr/>
        </p:nvPicPr>
        <p:blipFill>
          <a:blip r:embed="rId8"/>
          <a:stretch>
            <a:fillRect/>
          </a:stretch>
        </p:blipFill>
        <p:spPr>
          <a:xfrm>
            <a:off x="3655393" y="4052203"/>
            <a:ext cx="2221142" cy="1583203"/>
          </a:xfrm>
          <a:prstGeom prst="rect">
            <a:avLst/>
          </a:prstGeom>
        </p:spPr>
      </p:pic>
      <p:pic>
        <p:nvPicPr>
          <p:cNvPr id="8" name="Picture 7"/>
          <p:cNvPicPr>
            <a:picLocks noChangeAspect="1"/>
          </p:cNvPicPr>
          <p:nvPr/>
        </p:nvPicPr>
        <p:blipFill>
          <a:blip r:embed="rId9"/>
          <a:stretch>
            <a:fillRect/>
          </a:stretch>
        </p:blipFill>
        <p:spPr>
          <a:xfrm>
            <a:off x="6267001" y="3989213"/>
            <a:ext cx="1767848" cy="1746047"/>
          </a:xfrm>
          <a:prstGeom prst="rect">
            <a:avLst/>
          </a:prstGeom>
        </p:spPr>
      </p:pic>
      <p:pic>
        <p:nvPicPr>
          <p:cNvPr id="9" name="Audio 8">
            <a:hlinkClick r:id="" action="ppaction://media"/>
            <a:extLst>
              <a:ext uri="{FF2B5EF4-FFF2-40B4-BE49-F238E27FC236}">
                <a16:creationId xmlns:a16="http://schemas.microsoft.com/office/drawing/2014/main" id="{AAF5B189-F908-6B31-BBA6-EFA3CD8B1EB3}"/>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221332627"/>
      </p:ext>
    </p:extLst>
  </p:cSld>
  <p:clrMapOvr>
    <a:masterClrMapping/>
  </p:clrMapOvr>
  <mc:AlternateContent xmlns:mc="http://schemas.openxmlformats.org/markup-compatibility/2006">
    <mc:Choice xmlns:p14="http://schemas.microsoft.com/office/powerpoint/2010/main" Requires="p14">
      <p:transition spd="slow" p14:dur="2000" advTm="62723"/>
    </mc:Choice>
    <mc:Fallback>
      <p:transition spd="slow" advTm="62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a:t>اهداف معاینه فیزیکی</a:t>
            </a:r>
            <a:endParaRPr lang="en-US" sz="4400" dirty="0"/>
          </a:p>
        </p:txBody>
      </p:sp>
      <p:sp>
        <p:nvSpPr>
          <p:cNvPr id="3" name="Content Placeholder 2"/>
          <p:cNvSpPr>
            <a:spLocks noGrp="1"/>
          </p:cNvSpPr>
          <p:nvPr>
            <p:ph idx="1"/>
          </p:nvPr>
        </p:nvSpPr>
        <p:spPr/>
        <p:txBody>
          <a:bodyPr/>
          <a:lstStyle/>
          <a:p>
            <a:pPr algn="r" rtl="1"/>
            <a:r>
              <a:rPr lang="fa-IR" dirty="0"/>
              <a:t>اطلاعات پایه ایی با جهت ارزیابی توانایی عملکردی بیمار بدست آوریم</a:t>
            </a:r>
          </a:p>
          <a:p>
            <a:pPr algn="r" rtl="1"/>
            <a:r>
              <a:rPr lang="fa-IR" dirty="0"/>
              <a:t>به تکمیل، تایید و یا رد اطلاعات بدست آمده در فرایند پرستاری و تاریخچه داده شده توسط بیمار کمک می کند.</a:t>
            </a:r>
          </a:p>
          <a:p>
            <a:pPr algn="r" rtl="1"/>
            <a:r>
              <a:rPr lang="fa-IR" dirty="0"/>
              <a:t>داده هایی را که موجب ایجاد تشخیص پرستاری مناسب و یا فراهم نمودن مراقب پرستاری می شود را مشخص می کند.</a:t>
            </a:r>
          </a:p>
          <a:p>
            <a:pPr algn="r" rtl="1"/>
            <a:r>
              <a:rPr lang="fa-IR" dirty="0"/>
              <a:t>نتایج فیزیولوژیک مراقبت پرستاری را مشخص می کند و بنابراین سیر روند وضعیت سلامت بیمار قابل ارزیابی می شود</a:t>
            </a:r>
          </a:p>
          <a:p>
            <a:pPr algn="r" rtl="1"/>
            <a:r>
              <a:rPr lang="fa-IR" dirty="0"/>
              <a:t>باعث ایجاد قضاوت در مورد وضعیت فعلی سلامتی بیمار می شود</a:t>
            </a:r>
            <a:endParaRPr lang="en-US" dirty="0"/>
          </a:p>
        </p:txBody>
      </p:sp>
      <p:pic>
        <p:nvPicPr>
          <p:cNvPr id="4" name="Audio 3">
            <a:hlinkClick r:id="" action="ppaction://media"/>
            <a:extLst>
              <a:ext uri="{FF2B5EF4-FFF2-40B4-BE49-F238E27FC236}">
                <a16:creationId xmlns:a16="http://schemas.microsoft.com/office/drawing/2014/main" id="{28CAB2AB-55F0-15E4-37F3-6EDF5ECD149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571895860"/>
      </p:ext>
    </p:extLst>
  </p:cSld>
  <p:clrMapOvr>
    <a:masterClrMapping/>
  </p:clrMapOvr>
  <mc:AlternateContent xmlns:mc="http://schemas.openxmlformats.org/markup-compatibility/2006">
    <mc:Choice xmlns:p14="http://schemas.microsoft.com/office/powerpoint/2010/main" Requires="p14">
      <p:transition spd="slow" p14:dur="2000" advTm="77646"/>
    </mc:Choice>
    <mc:Fallback>
      <p:transition spd="slow" advTm="77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آماده کردن مددجو </a:t>
            </a:r>
            <a:endParaRPr lang="en-US" dirty="0"/>
          </a:p>
        </p:txBody>
      </p:sp>
      <p:sp>
        <p:nvSpPr>
          <p:cNvPr id="3" name="Content Placeholder 2"/>
          <p:cNvSpPr>
            <a:spLocks noGrp="1"/>
          </p:cNvSpPr>
          <p:nvPr>
            <p:ph idx="1"/>
          </p:nvPr>
        </p:nvSpPr>
        <p:spPr/>
        <p:txBody>
          <a:bodyPr/>
          <a:lstStyle/>
          <a:p>
            <a:pPr algn="r" rtl="1"/>
            <a:r>
              <a:rPr lang="fa-IR" dirty="0"/>
              <a:t>اکثر افراد نیاز دارند که معاینه فیزیکی سلامت برای آنها توضیح داده شود چرا که اغلب بیماران دچار استرس و اضطراب می شوند که پرستار ممکن است در هنگام معاینه فیزیکی چه مشکلی را پیدا کند.</a:t>
            </a:r>
          </a:p>
          <a:p>
            <a:pPr algn="r" rtl="1"/>
            <a:r>
              <a:rPr lang="fa-IR" dirty="0"/>
              <a:t>پرستار باید زمان و محل انجام معاینه فیزیکی؛ علت معاینه، فرد معاینه کننده و آنچه در طی معاینه برای فرد اتفاق می افتد را توضیح دهد. </a:t>
            </a:r>
            <a:endParaRPr lang="en-US" dirty="0"/>
          </a:p>
        </p:txBody>
      </p:sp>
      <p:pic>
        <p:nvPicPr>
          <p:cNvPr id="4" name="Audio 3">
            <a:hlinkClick r:id="" action="ppaction://media"/>
            <a:extLst>
              <a:ext uri="{FF2B5EF4-FFF2-40B4-BE49-F238E27FC236}">
                <a16:creationId xmlns:a16="http://schemas.microsoft.com/office/drawing/2014/main" id="{263ABE63-7D6A-B0B3-C6DB-C9282B2B56C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69322210"/>
      </p:ext>
    </p:extLst>
  </p:cSld>
  <p:clrMapOvr>
    <a:masterClrMapping/>
  </p:clrMapOvr>
  <mc:AlternateContent xmlns:mc="http://schemas.openxmlformats.org/markup-compatibility/2006">
    <mc:Choice xmlns:p14="http://schemas.microsoft.com/office/powerpoint/2010/main" Requires="p14">
      <p:transition spd="slow" p14:dur="2000" advTm="38574"/>
    </mc:Choice>
    <mc:Fallback>
      <p:transition spd="slow" advTm="38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a:t>آماده کردن مددجو </a:t>
            </a:r>
            <a:endParaRPr lang="en-US" sz="4400" dirty="0"/>
          </a:p>
        </p:txBody>
      </p:sp>
      <p:sp>
        <p:nvSpPr>
          <p:cNvPr id="3" name="Content Placeholder 2"/>
          <p:cNvSpPr>
            <a:spLocks noGrp="1"/>
          </p:cNvSpPr>
          <p:nvPr>
            <p:ph idx="1"/>
          </p:nvPr>
        </p:nvSpPr>
        <p:spPr/>
        <p:txBody>
          <a:bodyPr/>
          <a:lstStyle/>
          <a:p>
            <a:pPr algn="justLow" rtl="1"/>
            <a:r>
              <a:rPr lang="fa-IR" dirty="0">
                <a:solidFill>
                  <a:schemeClr val="tx1"/>
                </a:solidFill>
              </a:rPr>
              <a:t>اکثر مددجویان باید قبل از معاینه مثانه خود را خالی کنند انجام این کار باعث راحتی مددجو و تسهیل عمل لمس شکم و ناحیه لگن می گردد.</a:t>
            </a:r>
          </a:p>
          <a:p>
            <a:pPr algn="justLow" rtl="1"/>
            <a:r>
              <a:rPr lang="fa-IR" dirty="0">
                <a:solidFill>
                  <a:schemeClr val="tx1"/>
                </a:solidFill>
              </a:rPr>
              <a:t>روند و سیر استفاده از روش های مختلف معاینات فیزیکی در بزرگسالان و کودکان متفاوت است. </a:t>
            </a:r>
          </a:p>
          <a:p>
            <a:pPr algn="justLow" rtl="1"/>
            <a:r>
              <a:rPr lang="fa-IR" dirty="0">
                <a:solidFill>
                  <a:schemeClr val="tx1"/>
                </a:solidFill>
              </a:rPr>
              <a:t>در کودکان همیشه باید از کمترین روش ناراحت کننده یا کم تهاجمی ترین روش شروع به معاینه کرد و بعد به سمت تهاجمی تر کردن روش گام برداشت. </a:t>
            </a:r>
            <a:endParaRPr lang="en-US" dirty="0">
              <a:solidFill>
                <a:schemeClr val="tx1"/>
              </a:solidFill>
            </a:endParaRPr>
          </a:p>
        </p:txBody>
      </p:sp>
      <p:pic>
        <p:nvPicPr>
          <p:cNvPr id="4" name="Audio 3">
            <a:hlinkClick r:id="" action="ppaction://media"/>
            <a:extLst>
              <a:ext uri="{FF2B5EF4-FFF2-40B4-BE49-F238E27FC236}">
                <a16:creationId xmlns:a16="http://schemas.microsoft.com/office/drawing/2014/main" id="{6AE7DB69-32B4-9E43-F2DE-99776EA8963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73082113"/>
      </p:ext>
    </p:extLst>
  </p:cSld>
  <p:clrMapOvr>
    <a:masterClrMapping/>
  </p:clrMapOvr>
  <mc:AlternateContent xmlns:mc="http://schemas.openxmlformats.org/markup-compatibility/2006">
    <mc:Choice xmlns:p14="http://schemas.microsoft.com/office/powerpoint/2010/main" Requires="p14">
      <p:transition spd="slow" p14:dur="2000" advTm="49718"/>
    </mc:Choice>
    <mc:Fallback>
      <p:transition spd="slow" advTm="49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400" dirty="0"/>
              <a:t>آماده کردن محیط</a:t>
            </a:r>
            <a:endParaRPr lang="en-US" sz="4400" dirty="0"/>
          </a:p>
        </p:txBody>
      </p:sp>
      <p:sp>
        <p:nvSpPr>
          <p:cNvPr id="3" name="Content Placeholder 2"/>
          <p:cNvSpPr>
            <a:spLocks noGrp="1"/>
          </p:cNvSpPr>
          <p:nvPr>
            <p:ph idx="1"/>
          </p:nvPr>
        </p:nvSpPr>
        <p:spPr/>
        <p:txBody>
          <a:bodyPr/>
          <a:lstStyle/>
          <a:p>
            <a:pPr algn="r" rtl="1"/>
            <a:r>
              <a:rPr lang="fa-IR" dirty="0"/>
              <a:t>باید محیط معاینه را از قبل آماده کنید.</a:t>
            </a:r>
          </a:p>
          <a:p>
            <a:pPr algn="r" rtl="1"/>
            <a:r>
              <a:rPr lang="fa-IR" dirty="0"/>
              <a:t>زمان معاینه باید توسط پرستار و بیمار و با توافق هم انتخاب شود</a:t>
            </a:r>
          </a:p>
          <a:p>
            <a:pPr algn="r" rtl="1"/>
            <a:r>
              <a:rPr lang="fa-IR" dirty="0"/>
              <a:t>محیط معاینه باید از نظر روشنایی و گرما و امکانات مورد نیاز، تجهیز شود. </a:t>
            </a:r>
          </a:p>
          <a:p>
            <a:pPr algn="r" rtl="1"/>
            <a:r>
              <a:rPr lang="fa-IR" dirty="0"/>
              <a:t>فراهم کردن حریم خصوصی و امن برای بیماران بسیار مهم است. </a:t>
            </a:r>
          </a:p>
          <a:p>
            <a:pPr algn="r" rtl="1"/>
            <a:r>
              <a:rPr lang="fa-IR" dirty="0"/>
              <a:t>وجود فرهنگ، سن، جنسیت مشترک بین پرستار و بیمار به ایجاد محیط امن کمک می کند. </a:t>
            </a:r>
            <a:endParaRPr lang="en-US" dirty="0"/>
          </a:p>
        </p:txBody>
      </p:sp>
      <p:pic>
        <p:nvPicPr>
          <p:cNvPr id="5" name="Audio 4">
            <a:hlinkClick r:id="" action="ppaction://media"/>
            <a:extLst>
              <a:ext uri="{FF2B5EF4-FFF2-40B4-BE49-F238E27FC236}">
                <a16:creationId xmlns:a16="http://schemas.microsoft.com/office/drawing/2014/main" id="{D07A5C41-E16C-7B4B-C6C8-61AE906A496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13503033"/>
      </p:ext>
    </p:extLst>
  </p:cSld>
  <p:clrMapOvr>
    <a:masterClrMapping/>
  </p:clrMapOvr>
  <mc:AlternateContent xmlns:mc="http://schemas.openxmlformats.org/markup-compatibility/2006">
    <mc:Choice xmlns:p14="http://schemas.microsoft.com/office/powerpoint/2010/main" Requires="p14">
      <p:transition spd="slow" p14:dur="2000" advTm="59978"/>
    </mc:Choice>
    <mc:Fallback>
      <p:transition spd="slow" advTm="59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a:t>وضعیت قرارگیری بیمار جهت معاینه </a:t>
            </a:r>
            <a:r>
              <a:rPr lang="en-US" sz="4000" dirty="0"/>
              <a:t>positioning</a:t>
            </a:r>
          </a:p>
        </p:txBody>
      </p:sp>
      <p:sp>
        <p:nvSpPr>
          <p:cNvPr id="3" name="Content Placeholder 2"/>
          <p:cNvSpPr>
            <a:spLocks noGrp="1"/>
          </p:cNvSpPr>
          <p:nvPr>
            <p:ph idx="1"/>
          </p:nvPr>
        </p:nvSpPr>
        <p:spPr/>
        <p:txBody>
          <a:bodyPr/>
          <a:lstStyle/>
          <a:p>
            <a:pPr algn="r" rtl="1"/>
            <a:r>
              <a:rPr lang="en-US" b="1" dirty="0"/>
              <a:t> </a:t>
            </a:r>
            <a:r>
              <a:rPr lang="en-US" b="1" dirty="0" err="1"/>
              <a:t>Supine.position</a:t>
            </a:r>
            <a:r>
              <a:rPr lang="en-US" b="1" dirty="0"/>
              <a:t> : </a:t>
            </a:r>
            <a:r>
              <a:rPr lang="ar-SA" dirty="0"/>
              <a:t>بیمار به پشت روی تخت میخوابد</a:t>
            </a:r>
            <a:r>
              <a:rPr lang="en-US" dirty="0"/>
              <a:t>.</a:t>
            </a:r>
          </a:p>
          <a:p>
            <a:pPr algn="r" rtl="1"/>
            <a:r>
              <a:rPr lang="ar-SA" b="1" dirty="0"/>
              <a:t>موارد استفاده از این پوزیشن</a:t>
            </a:r>
            <a:br>
              <a:rPr lang="en-US" dirty="0"/>
            </a:br>
            <a:br>
              <a:rPr lang="en-US" dirty="0"/>
            </a:br>
            <a:r>
              <a:rPr lang="ar-SA" dirty="0"/>
              <a:t>طبیعی ترین پوزیشن برای بدن در حال استراحت</a:t>
            </a:r>
            <a:br>
              <a:rPr lang="en-US" dirty="0"/>
            </a:br>
            <a:r>
              <a:rPr lang="ar-SA" dirty="0"/>
              <a:t>برای جراحی در قسمتهایی مانند شکم،</a:t>
            </a:r>
            <a:r>
              <a:rPr lang="en-US" dirty="0"/>
              <a:t> </a:t>
            </a:r>
            <a:r>
              <a:rPr lang="ar-SA" dirty="0"/>
              <a:t>سینه و انتهای تحتانی،</a:t>
            </a:r>
            <a:r>
              <a:rPr lang="en-US" dirty="0"/>
              <a:t> </a:t>
            </a:r>
            <a:r>
              <a:rPr lang="ar-SA" dirty="0"/>
              <a:t>در بیشتر عمل ها مانند لاپاراتومی و اپاندکتومی و جراحی های چشم استفاده میشود</a:t>
            </a:r>
            <a:endParaRPr lang="en-US" dirty="0"/>
          </a:p>
        </p:txBody>
      </p:sp>
      <p:pic>
        <p:nvPicPr>
          <p:cNvPr id="4" name="Picture 3"/>
          <p:cNvPicPr>
            <a:picLocks noChangeAspect="1"/>
          </p:cNvPicPr>
          <p:nvPr/>
        </p:nvPicPr>
        <p:blipFill>
          <a:blip r:embed="rId5"/>
          <a:stretch>
            <a:fillRect/>
          </a:stretch>
        </p:blipFill>
        <p:spPr>
          <a:xfrm>
            <a:off x="2213826" y="2403260"/>
            <a:ext cx="2919216" cy="1148953"/>
          </a:xfrm>
          <a:prstGeom prst="rect">
            <a:avLst/>
          </a:prstGeom>
        </p:spPr>
      </p:pic>
      <p:pic>
        <p:nvPicPr>
          <p:cNvPr id="6" name="Audio 5">
            <a:hlinkClick r:id="" action="ppaction://media"/>
            <a:extLst>
              <a:ext uri="{FF2B5EF4-FFF2-40B4-BE49-F238E27FC236}">
                <a16:creationId xmlns:a16="http://schemas.microsoft.com/office/drawing/2014/main" id="{24E16635-5111-AF8A-0363-6393C97B1F7D}"/>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109556571"/>
      </p:ext>
    </p:extLst>
  </p:cSld>
  <p:clrMapOvr>
    <a:masterClrMapping/>
  </p:clrMapOvr>
  <mc:AlternateContent xmlns:mc="http://schemas.openxmlformats.org/markup-compatibility/2006">
    <mc:Choice xmlns:p14="http://schemas.microsoft.com/office/powerpoint/2010/main" Requires="p14">
      <p:transition spd="slow" p14:dur="2000" advTm="38706"/>
    </mc:Choice>
    <mc:Fallback>
      <p:transition spd="slow" advTm="38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Prone .position</a:t>
            </a:r>
            <a:endParaRPr lang="en-US" dirty="0"/>
          </a:p>
        </p:txBody>
      </p:sp>
      <p:sp>
        <p:nvSpPr>
          <p:cNvPr id="3" name="Content Placeholder 2"/>
          <p:cNvSpPr>
            <a:spLocks noGrp="1"/>
          </p:cNvSpPr>
          <p:nvPr>
            <p:ph idx="1"/>
          </p:nvPr>
        </p:nvSpPr>
        <p:spPr/>
        <p:txBody>
          <a:bodyPr/>
          <a:lstStyle/>
          <a:p>
            <a:pPr algn="r" rtl="1"/>
            <a:r>
              <a:rPr lang="en-US" dirty="0"/>
              <a:t> </a:t>
            </a:r>
            <a:r>
              <a:rPr lang="ar-SA" dirty="0"/>
              <a:t>بیمار بر روی شکم قرار میگیرد. یک بالش بین ساق های بیمار باید قرار داده شود.دست ها در کنار بدن و در زیر بغل ها هم باید پد قرارداده شود. در خانم ها نباید به سینه ها فشار وارد شود یک</a:t>
            </a:r>
            <a:r>
              <a:rPr lang="en-US" dirty="0"/>
              <a:t> head res)</a:t>
            </a:r>
            <a:r>
              <a:rPr lang="ar-SA" dirty="0"/>
              <a:t>جا سری) هم برای سر میگذارند</a:t>
            </a:r>
            <a:r>
              <a:rPr lang="en-US" dirty="0"/>
              <a:t>.</a:t>
            </a:r>
            <a:br>
              <a:rPr lang="en-US" dirty="0"/>
            </a:br>
            <a:br>
              <a:rPr lang="en-US" dirty="0"/>
            </a:br>
            <a:r>
              <a:rPr lang="ar-SA" b="1" dirty="0"/>
              <a:t>موارد استفاده از این پوزیشن</a:t>
            </a:r>
            <a:r>
              <a:rPr lang="en-US" b="1" dirty="0"/>
              <a:t>:</a:t>
            </a:r>
            <a:endParaRPr lang="en-US" dirty="0"/>
          </a:p>
          <a:p>
            <a:pPr algn="r" rtl="1"/>
            <a:r>
              <a:rPr lang="ar-SA" dirty="0"/>
              <a:t>در عمل های دیسک و ستون فقرات وعمل سینوس پیلونیدال و سوختگی هایی که نیاز به گرفت دارند استفاده میشود و</a:t>
            </a:r>
            <a:r>
              <a:rPr lang="en-US" dirty="0"/>
              <a:t>...</a:t>
            </a:r>
          </a:p>
        </p:txBody>
      </p:sp>
      <p:pic>
        <p:nvPicPr>
          <p:cNvPr id="4" name="Picture 3"/>
          <p:cNvPicPr>
            <a:picLocks noChangeAspect="1"/>
          </p:cNvPicPr>
          <p:nvPr/>
        </p:nvPicPr>
        <p:blipFill>
          <a:blip r:embed="rId5"/>
          <a:stretch>
            <a:fillRect/>
          </a:stretch>
        </p:blipFill>
        <p:spPr>
          <a:xfrm>
            <a:off x="1617509" y="2706373"/>
            <a:ext cx="3209324" cy="1302750"/>
          </a:xfrm>
          <a:prstGeom prst="rect">
            <a:avLst/>
          </a:prstGeom>
        </p:spPr>
      </p:pic>
      <p:pic>
        <p:nvPicPr>
          <p:cNvPr id="6" name="Audio 5">
            <a:hlinkClick r:id="" action="ppaction://media"/>
            <a:extLst>
              <a:ext uri="{FF2B5EF4-FFF2-40B4-BE49-F238E27FC236}">
                <a16:creationId xmlns:a16="http://schemas.microsoft.com/office/drawing/2014/main" id="{389B0568-4E0C-7BF4-AD30-69F83EB3419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847706583"/>
      </p:ext>
    </p:extLst>
  </p:cSld>
  <p:clrMapOvr>
    <a:masterClrMapping/>
  </p:clrMapOvr>
  <mc:AlternateContent xmlns:mc="http://schemas.openxmlformats.org/markup-compatibility/2006">
    <mc:Choice xmlns:p14="http://schemas.microsoft.com/office/powerpoint/2010/main" Requires="p14">
      <p:transition spd="slow" p14:dur="2000" advTm="42010"/>
    </mc:Choice>
    <mc:Fallback>
      <p:transition spd="slow" advTm="42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Dorsal recumbent.</a:t>
            </a:r>
            <a:r>
              <a:rPr lang="fa-IR" b="1" dirty="0"/>
              <a:t> </a:t>
            </a:r>
            <a:r>
              <a:rPr lang="en-US" b="1" dirty="0"/>
              <a:t>position</a:t>
            </a:r>
            <a:endParaRPr lang="en-US" dirty="0"/>
          </a:p>
        </p:txBody>
      </p:sp>
      <p:sp>
        <p:nvSpPr>
          <p:cNvPr id="3" name="Content Placeholder 2"/>
          <p:cNvSpPr>
            <a:spLocks noGrp="1"/>
          </p:cNvSpPr>
          <p:nvPr>
            <p:ph idx="1"/>
          </p:nvPr>
        </p:nvSpPr>
        <p:spPr/>
        <p:txBody>
          <a:bodyPr/>
          <a:lstStyle/>
          <a:p>
            <a:pPr algn="r" rtl="1"/>
            <a:r>
              <a:rPr lang="ar-SA" dirty="0"/>
              <a:t>در این وضعیت بیمار به پشت خوابیده و زانو ها خمیده می شوند</a:t>
            </a:r>
            <a:r>
              <a:rPr lang="en-US" dirty="0"/>
              <a:t>.</a:t>
            </a:r>
            <a:br>
              <a:rPr lang="en-US" dirty="0"/>
            </a:br>
            <a:br>
              <a:rPr lang="en-US" dirty="0"/>
            </a:br>
            <a:r>
              <a:rPr lang="ar-SA" dirty="0"/>
              <a:t>در این وضعیت مفصل لگن به طرف خارج چرخانده می شود.</a:t>
            </a:r>
            <a:r>
              <a:rPr lang="fa-IR" dirty="0"/>
              <a:t> </a:t>
            </a:r>
            <a:r>
              <a:rPr lang="ar-SA" dirty="0"/>
              <a:t>از یک بالش کوچک برای قرار دادن در زیر سر استفاده می شود.کف پاها بر روی تخت معاینه قرار میگیرد.</a:t>
            </a:r>
            <a:r>
              <a:rPr lang="fa-IR" dirty="0"/>
              <a:t> </a:t>
            </a:r>
            <a:r>
              <a:rPr lang="ar-SA" dirty="0"/>
              <a:t>بیمار لازم است بخوبی پوشانده شود</a:t>
            </a:r>
            <a:r>
              <a:rPr lang="en-US" dirty="0"/>
              <a:t>.</a:t>
            </a:r>
            <a:br>
              <a:rPr lang="en-US" dirty="0"/>
            </a:br>
            <a:br>
              <a:rPr lang="en-US" dirty="0"/>
            </a:br>
            <a:r>
              <a:rPr lang="ar-SA" b="1" dirty="0"/>
              <a:t>موارد استفاده از این پوزیشن</a:t>
            </a:r>
            <a:r>
              <a:rPr lang="fa-IR" b="1" dirty="0"/>
              <a:t> </a:t>
            </a:r>
          </a:p>
          <a:p>
            <a:pPr algn="r" rtl="1"/>
            <a:r>
              <a:rPr lang="ar-SA" dirty="0"/>
              <a:t>برای معاینه مقعد و راست روده استفاده می شود</a:t>
            </a:r>
            <a:endParaRPr lang="en-US" dirty="0"/>
          </a:p>
        </p:txBody>
      </p:sp>
      <p:pic>
        <p:nvPicPr>
          <p:cNvPr id="4" name="Picture 3"/>
          <p:cNvPicPr>
            <a:picLocks noChangeAspect="1"/>
          </p:cNvPicPr>
          <p:nvPr/>
        </p:nvPicPr>
        <p:blipFill>
          <a:blip r:embed="rId5"/>
          <a:stretch>
            <a:fillRect/>
          </a:stretch>
        </p:blipFill>
        <p:spPr>
          <a:xfrm>
            <a:off x="2501574" y="3616831"/>
            <a:ext cx="2438724" cy="1619391"/>
          </a:xfrm>
          <a:prstGeom prst="rect">
            <a:avLst/>
          </a:prstGeom>
        </p:spPr>
      </p:pic>
      <p:pic>
        <p:nvPicPr>
          <p:cNvPr id="5" name="Audio 4">
            <a:hlinkClick r:id="" action="ppaction://media"/>
            <a:extLst>
              <a:ext uri="{FF2B5EF4-FFF2-40B4-BE49-F238E27FC236}">
                <a16:creationId xmlns:a16="http://schemas.microsoft.com/office/drawing/2014/main" id="{5F72CD3D-AB78-D18F-AC19-C75F3394EED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446035463"/>
      </p:ext>
    </p:extLst>
  </p:cSld>
  <p:clrMapOvr>
    <a:masterClrMapping/>
  </p:clrMapOvr>
  <mc:AlternateContent xmlns:mc="http://schemas.openxmlformats.org/markup-compatibility/2006">
    <mc:Choice xmlns:p14="http://schemas.microsoft.com/office/powerpoint/2010/main" Requires="p14">
      <p:transition spd="slow" p14:dur="2000" advTm="31697"/>
    </mc:Choice>
    <mc:Fallback>
      <p:transition spd="slow" advTm="31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216</TotalTime>
  <Words>1324</Words>
  <Application>Microsoft Office PowerPoint</Application>
  <PresentationFormat>Widescreen</PresentationFormat>
  <Paragraphs>92</Paragraphs>
  <Slides>23</Slides>
  <Notes>0</Notes>
  <HiddenSlides>0</HiddenSlides>
  <MMClips>23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Retrospect</vt:lpstr>
      <vt:lpstr>جلسه سوم بررسی وضعیت سلامت</vt:lpstr>
      <vt:lpstr>معاینه فیزیکی سلامت </vt:lpstr>
      <vt:lpstr>اهداف معاینه فیزیکی</vt:lpstr>
      <vt:lpstr>آماده کردن مددجو </vt:lpstr>
      <vt:lpstr>آماده کردن مددجو </vt:lpstr>
      <vt:lpstr>آماده کردن محیط</vt:lpstr>
      <vt:lpstr>وضعیت قرارگیری بیمار جهت معاینه positioning</vt:lpstr>
      <vt:lpstr>Prone .position</vt:lpstr>
      <vt:lpstr>Dorsal recumbent. position</vt:lpstr>
      <vt:lpstr>Lithatomy.position</vt:lpstr>
      <vt:lpstr>knee-chest.position</vt:lpstr>
      <vt:lpstr>semi sitting. position</vt:lpstr>
      <vt:lpstr>Lateral.position</vt:lpstr>
      <vt:lpstr>روش های معاینه</vt:lpstr>
      <vt:lpstr>نگاه Inspection</vt:lpstr>
      <vt:lpstr>لمس کردن Palpation </vt:lpstr>
      <vt:lpstr>انواع لمس    </vt:lpstr>
      <vt:lpstr>PowerPoint Presentation</vt:lpstr>
      <vt:lpstr>دقPercussion </vt:lpstr>
      <vt:lpstr>Abdominal Percussion </vt:lpstr>
      <vt:lpstr>PowerPoint Presentation</vt:lpstr>
      <vt:lpstr>سمع Auscultation </vt:lpstr>
      <vt:lpstr>وسایل معاینه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جلسه سوم بررسی وضعیت سلامت</dc:title>
  <dc:creator>BlueSky</dc:creator>
  <cp:lastModifiedBy>banafsheh tehrani</cp:lastModifiedBy>
  <cp:revision>30</cp:revision>
  <dcterms:created xsi:type="dcterms:W3CDTF">2024-02-01T17:07:45Z</dcterms:created>
  <dcterms:modified xsi:type="dcterms:W3CDTF">2025-12-01T20:13:03Z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648E7463-A271-40E7-87E5-047A8AEB6154</vt:lpwstr>
  </property>
  <property fmtid="{D5CDD505-2E9C-101B-9397-08002B2CF9AE}" pid="3" name="ArticulatePath">
    <vt:lpwstr>Presentation1</vt:lpwstr>
  </property>
</Properties>
</file>