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41"/>
  </p:notesMasterIdLst>
  <p:handoutMasterIdLst>
    <p:handoutMasterId r:id="rId42"/>
  </p:handoutMasterIdLst>
  <p:sldIdLst>
    <p:sldId id="256" r:id="rId2"/>
    <p:sldId id="257" r:id="rId3"/>
    <p:sldId id="282" r:id="rId4"/>
    <p:sldId id="283" r:id="rId5"/>
    <p:sldId id="258" r:id="rId6"/>
    <p:sldId id="284" r:id="rId7"/>
    <p:sldId id="285" r:id="rId8"/>
    <p:sldId id="300" r:id="rId9"/>
    <p:sldId id="286" r:id="rId10"/>
    <p:sldId id="298" r:id="rId11"/>
    <p:sldId id="296" r:id="rId12"/>
    <p:sldId id="315" r:id="rId13"/>
    <p:sldId id="301" r:id="rId14"/>
    <p:sldId id="316" r:id="rId15"/>
    <p:sldId id="303" r:id="rId16"/>
    <p:sldId id="304" r:id="rId17"/>
    <p:sldId id="306" r:id="rId18"/>
    <p:sldId id="307" r:id="rId19"/>
    <p:sldId id="308" r:id="rId20"/>
    <p:sldId id="309" r:id="rId21"/>
    <p:sldId id="310" r:id="rId22"/>
    <p:sldId id="311" r:id="rId23"/>
    <p:sldId id="302" r:id="rId24"/>
    <p:sldId id="317" r:id="rId25"/>
    <p:sldId id="312" r:id="rId26"/>
    <p:sldId id="319" r:id="rId27"/>
    <p:sldId id="313" r:id="rId28"/>
    <p:sldId id="320" r:id="rId29"/>
    <p:sldId id="318" r:id="rId30"/>
    <p:sldId id="321" r:id="rId31"/>
    <p:sldId id="322" r:id="rId32"/>
    <p:sldId id="299" r:id="rId33"/>
    <p:sldId id="323" r:id="rId34"/>
    <p:sldId id="324" r:id="rId35"/>
    <p:sldId id="325" r:id="rId36"/>
    <p:sldId id="326" r:id="rId37"/>
    <p:sldId id="327" r:id="rId38"/>
    <p:sldId id="328" r:id="rId39"/>
    <p:sldId id="287"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9" autoAdjust="0"/>
    <p:restoredTop sz="94660"/>
  </p:normalViewPr>
  <p:slideViewPr>
    <p:cSldViewPr snapToGrid="0">
      <p:cViewPr varScale="1">
        <p:scale>
          <a:sx n="92" d="100"/>
          <a:sy n="92" d="100"/>
        </p:scale>
        <p:origin x="106" y="1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CA3004-E772-4506-B232-34E746C74D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7446232-1BFE-4589-8564-8472B805AC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7758EE-4A5D-48BE-BEBD-B28B78A6854E}" type="datetimeFigureOut">
              <a:rPr lang="en-US" smtClean="0"/>
              <a:t>9/30/2022</a:t>
            </a:fld>
            <a:endParaRPr lang="en-US"/>
          </a:p>
        </p:txBody>
      </p:sp>
      <p:sp>
        <p:nvSpPr>
          <p:cNvPr id="4" name="Footer Placeholder 3">
            <a:extLst>
              <a:ext uri="{FF2B5EF4-FFF2-40B4-BE49-F238E27FC236}">
                <a16:creationId xmlns:a16="http://schemas.microsoft.com/office/drawing/2014/main" id="{9D79BB55-D0BB-4DB9-BA4B-1D0CBAE49F0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997E2F3-E1BD-48E5-A9D0-EA76936E0E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AC6AB6-C6E9-453C-B984-3298CE059BB8}" type="slidenum">
              <a:rPr lang="en-US" smtClean="0"/>
              <a:t>‹#›</a:t>
            </a:fld>
            <a:endParaRPr lang="en-US"/>
          </a:p>
        </p:txBody>
      </p:sp>
    </p:spTree>
    <p:extLst>
      <p:ext uri="{BB962C8B-B14F-4D97-AF65-F5344CB8AC3E}">
        <p14:creationId xmlns:p14="http://schemas.microsoft.com/office/powerpoint/2010/main" val="204141805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1D0D3-B4FC-47A5-9782-1465A2766C62}"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9DD59B-5855-4ED1-B5C9-571C92585005}" type="slidenum">
              <a:rPr lang="en-US" smtClean="0"/>
              <a:t>‹#›</a:t>
            </a:fld>
            <a:endParaRPr lang="en-US"/>
          </a:p>
        </p:txBody>
      </p:sp>
    </p:spTree>
    <p:extLst>
      <p:ext uri="{BB962C8B-B14F-4D97-AF65-F5344CB8AC3E}">
        <p14:creationId xmlns:p14="http://schemas.microsoft.com/office/powerpoint/2010/main" val="276978154"/>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503" y="-115504"/>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34151EDC-8C01-4F57-96D5-B134F699627D}" type="datetime1">
              <a:rPr lang="en-US" smtClean="0"/>
              <a:t>9/30/2022</a:t>
            </a:fld>
            <a:endParaRPr lang="en-US"/>
          </a:p>
        </p:txBody>
      </p:sp>
      <p:sp>
        <p:nvSpPr>
          <p:cNvPr id="5" name="Footer Placeholder 4"/>
          <p:cNvSpPr>
            <a:spLocks noGrp="1"/>
          </p:cNvSpPr>
          <p:nvPr>
            <p:ph type="ftr" sz="quarter" idx="11"/>
          </p:nvPr>
        </p:nvSpPr>
        <p:spPr>
          <a:xfrm>
            <a:off x="3962399" y="5870575"/>
            <a:ext cx="4893958" cy="377825"/>
          </a:xfrm>
        </p:spPr>
        <p:txBody>
          <a:bodyPr/>
          <a:lstStyle/>
          <a:p>
            <a:r>
              <a:rPr lang="en-US"/>
              <a:t>F.Razmpour</a:t>
            </a:r>
          </a:p>
        </p:txBody>
      </p:sp>
      <p:sp>
        <p:nvSpPr>
          <p:cNvPr id="6" name="Slide Number Placeholder 5"/>
          <p:cNvSpPr>
            <a:spLocks noGrp="1"/>
          </p:cNvSpPr>
          <p:nvPr>
            <p:ph type="sldNum" sz="quarter" idx="12"/>
          </p:nvPr>
        </p:nvSpPr>
        <p:spPr>
          <a:xfrm>
            <a:off x="10608958" y="5870575"/>
            <a:ext cx="551167" cy="377825"/>
          </a:xfrm>
        </p:spPr>
        <p:txBody>
          <a:bodyPr/>
          <a:lstStyle/>
          <a:p>
            <a:fld id="{8F69D1C4-9733-4784-87CD-ECE3D453F8D6}" type="slidenum">
              <a:rPr lang="en-US" smtClean="0"/>
              <a:t>‹#›</a:t>
            </a:fld>
            <a:endParaRPr lang="en-US"/>
          </a:p>
        </p:txBody>
      </p:sp>
      <p:sp>
        <p:nvSpPr>
          <p:cNvPr id="9" name="Picture Placeholder 8">
            <a:extLst>
              <a:ext uri="{FF2B5EF4-FFF2-40B4-BE49-F238E27FC236}">
                <a16:creationId xmlns:a16="http://schemas.microsoft.com/office/drawing/2014/main" id="{E60F34F0-A518-45EF-8BDB-30AFEE6785AC}"/>
              </a:ext>
            </a:extLst>
          </p:cNvPr>
          <p:cNvSpPr>
            <a:spLocks noGrp="1"/>
          </p:cNvSpPr>
          <p:nvPr>
            <p:ph type="pic" sz="quarter" idx="13"/>
          </p:nvPr>
        </p:nvSpPr>
        <p:spPr>
          <a:xfrm>
            <a:off x="10067464" y="177801"/>
            <a:ext cx="1403350" cy="889000"/>
          </a:xfrm>
        </p:spPr>
        <p:txBody>
          <a:bodyPr/>
          <a:lstStyle/>
          <a:p>
            <a:r>
              <a:rPr lang="en-US"/>
              <a:t>Click icon to add picture</a:t>
            </a:r>
          </a:p>
        </p:txBody>
      </p:sp>
      <p:pic>
        <p:nvPicPr>
          <p:cNvPr id="11" name="Picture 10">
            <a:extLst>
              <a:ext uri="{FF2B5EF4-FFF2-40B4-BE49-F238E27FC236}">
                <a16:creationId xmlns:a16="http://schemas.microsoft.com/office/drawing/2014/main" id="{6B4961AF-1AB3-4F2D-9AB3-FB12421FD9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2179" y="117290"/>
            <a:ext cx="1508635" cy="1508635"/>
          </a:xfrm>
          <a:prstGeom prst="rect">
            <a:avLst/>
          </a:prstGeom>
        </p:spPr>
      </p:pic>
    </p:spTree>
    <p:extLst>
      <p:ext uri="{BB962C8B-B14F-4D97-AF65-F5344CB8AC3E}">
        <p14:creationId xmlns:p14="http://schemas.microsoft.com/office/powerpoint/2010/main" val="175758241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1BA941-0C24-4D00-8B7E-CE9B60798FA1}" type="datetime1">
              <a:rPr lang="en-US" smtClean="0"/>
              <a:t>9/30/2022</a:t>
            </a:fld>
            <a:endParaRPr lang="en-US"/>
          </a:p>
        </p:txBody>
      </p:sp>
      <p:sp>
        <p:nvSpPr>
          <p:cNvPr id="6" name="Footer Placeholder 5"/>
          <p:cNvSpPr>
            <a:spLocks noGrp="1"/>
          </p:cNvSpPr>
          <p:nvPr>
            <p:ph type="ftr" sz="quarter" idx="11"/>
          </p:nvPr>
        </p:nvSpPr>
        <p:spPr/>
        <p:txBody>
          <a:bodyPr/>
          <a:lstStyle/>
          <a:p>
            <a:r>
              <a:rPr lang="en-US"/>
              <a:t>F.Razmpour</a:t>
            </a:r>
          </a:p>
        </p:txBody>
      </p:sp>
      <p:sp>
        <p:nvSpPr>
          <p:cNvPr id="7" name="Slide Number Placeholder 6"/>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1848481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068648-D304-4D08-947C-6D63633B6088}" type="datetime1">
              <a:rPr lang="en-US" smtClean="0"/>
              <a:t>9/30/2022</a:t>
            </a:fld>
            <a:endParaRPr lang="en-US"/>
          </a:p>
        </p:txBody>
      </p:sp>
      <p:sp>
        <p:nvSpPr>
          <p:cNvPr id="8" name="Footer Placeholder 7"/>
          <p:cNvSpPr>
            <a:spLocks noGrp="1"/>
          </p:cNvSpPr>
          <p:nvPr>
            <p:ph type="ftr" sz="quarter" idx="11"/>
          </p:nvPr>
        </p:nvSpPr>
        <p:spPr/>
        <p:txBody>
          <a:bodyPr/>
          <a:lstStyle/>
          <a:p>
            <a:r>
              <a:rPr lang="en-US"/>
              <a:t>F.Razmpour</a:t>
            </a:r>
          </a:p>
        </p:txBody>
      </p:sp>
      <p:sp>
        <p:nvSpPr>
          <p:cNvPr id="9" name="Slide Number Placeholder 8"/>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3267054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239C65-6C99-4337-8EC1-3D294C701D5B}" type="datetime1">
              <a:rPr lang="en-US" smtClean="0"/>
              <a:t>9/30/2022</a:t>
            </a:fld>
            <a:endParaRPr lang="en-US"/>
          </a:p>
        </p:txBody>
      </p:sp>
      <p:sp>
        <p:nvSpPr>
          <p:cNvPr id="4" name="Footer Placeholder 3"/>
          <p:cNvSpPr>
            <a:spLocks noGrp="1"/>
          </p:cNvSpPr>
          <p:nvPr>
            <p:ph type="ftr" sz="quarter" idx="11"/>
          </p:nvPr>
        </p:nvSpPr>
        <p:spPr/>
        <p:txBody>
          <a:bodyPr/>
          <a:lstStyle/>
          <a:p>
            <a:r>
              <a:rPr lang="en-US"/>
              <a:t>F.Razmpour</a:t>
            </a:r>
          </a:p>
        </p:txBody>
      </p:sp>
      <p:sp>
        <p:nvSpPr>
          <p:cNvPr id="5" name="Slide Number Placeholder 4"/>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4135577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79EE4707-34E9-4157-B770-1CAABE494FF7}" type="datetime1">
              <a:rPr lang="en-US" smtClean="0"/>
              <a:t>9/30/2022</a:t>
            </a:fld>
            <a:endParaRPr lang="en-US"/>
          </a:p>
        </p:txBody>
      </p:sp>
      <p:sp>
        <p:nvSpPr>
          <p:cNvPr id="3" name="Footer Placeholder 2"/>
          <p:cNvSpPr>
            <a:spLocks noGrp="1"/>
          </p:cNvSpPr>
          <p:nvPr>
            <p:ph type="ftr" sz="quarter" idx="11"/>
          </p:nvPr>
        </p:nvSpPr>
        <p:spPr/>
        <p:txBody>
          <a:bodyPr/>
          <a:lstStyle/>
          <a:p>
            <a:r>
              <a:rPr lang="en-US"/>
              <a:t>F.Razmpour</a:t>
            </a:r>
          </a:p>
        </p:txBody>
      </p:sp>
      <p:sp>
        <p:nvSpPr>
          <p:cNvPr id="4" name="Slide Number Placeholder 3"/>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26743650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612AB53-5CAB-4FB8-85B5-68D07529CD98}" type="datetime1">
              <a:rPr lang="en-US" smtClean="0"/>
              <a:t>9/30/2022</a:t>
            </a:fld>
            <a:endParaRPr lang="en-US"/>
          </a:p>
        </p:txBody>
      </p:sp>
      <p:sp>
        <p:nvSpPr>
          <p:cNvPr id="6" name="Footer Placeholder 5"/>
          <p:cNvSpPr>
            <a:spLocks noGrp="1"/>
          </p:cNvSpPr>
          <p:nvPr>
            <p:ph type="ftr" sz="quarter" idx="11"/>
          </p:nvPr>
        </p:nvSpPr>
        <p:spPr/>
        <p:txBody>
          <a:bodyPr/>
          <a:lstStyle/>
          <a:p>
            <a:r>
              <a:rPr lang="en-US"/>
              <a:t>F.Razmpour</a:t>
            </a:r>
          </a:p>
        </p:txBody>
      </p:sp>
      <p:sp>
        <p:nvSpPr>
          <p:cNvPr id="7" name="Slide Number Placeholder 6"/>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2094409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330DD4-332B-4BA3-94C6-378570B6F7EC}" type="datetime1">
              <a:rPr lang="en-US" smtClean="0"/>
              <a:t>9/30/2022</a:t>
            </a:fld>
            <a:endParaRPr lang="en-US"/>
          </a:p>
        </p:txBody>
      </p:sp>
      <p:sp>
        <p:nvSpPr>
          <p:cNvPr id="6" name="Footer Placeholder 5"/>
          <p:cNvSpPr>
            <a:spLocks noGrp="1"/>
          </p:cNvSpPr>
          <p:nvPr>
            <p:ph type="ftr" sz="quarter" idx="11"/>
          </p:nvPr>
        </p:nvSpPr>
        <p:spPr/>
        <p:txBody>
          <a:bodyPr/>
          <a:lstStyle/>
          <a:p>
            <a:r>
              <a:rPr lang="en-US"/>
              <a:t>F.Razmpour</a:t>
            </a:r>
          </a:p>
        </p:txBody>
      </p:sp>
      <p:sp>
        <p:nvSpPr>
          <p:cNvPr id="7" name="Slide Number Placeholder 6"/>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4037249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59A818-6AFF-4DFB-9355-A32D04E472BE}" type="datetime1">
              <a:rPr lang="en-US" smtClean="0"/>
              <a:t>9/30/2022</a:t>
            </a:fld>
            <a:endParaRPr lang="en-US"/>
          </a:p>
        </p:txBody>
      </p:sp>
      <p:sp>
        <p:nvSpPr>
          <p:cNvPr id="6" name="Footer Placeholder 5"/>
          <p:cNvSpPr>
            <a:spLocks noGrp="1"/>
          </p:cNvSpPr>
          <p:nvPr>
            <p:ph type="ftr" sz="quarter" idx="11"/>
          </p:nvPr>
        </p:nvSpPr>
        <p:spPr/>
        <p:txBody>
          <a:bodyPr/>
          <a:lstStyle/>
          <a:p>
            <a:r>
              <a:rPr lang="en-US"/>
              <a:t>F.Razmpour</a:t>
            </a:r>
          </a:p>
        </p:txBody>
      </p:sp>
      <p:sp>
        <p:nvSpPr>
          <p:cNvPr id="7" name="Slide Number Placeholder 6"/>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635931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E74CF8-55BA-4284-8DD4-331C4276EC45}" type="datetime1">
              <a:rPr lang="en-US" smtClean="0"/>
              <a:t>9/30/2022</a:t>
            </a:fld>
            <a:endParaRPr lang="en-US"/>
          </a:p>
        </p:txBody>
      </p:sp>
      <p:sp>
        <p:nvSpPr>
          <p:cNvPr id="5" name="Footer Placeholder 4"/>
          <p:cNvSpPr>
            <a:spLocks noGrp="1"/>
          </p:cNvSpPr>
          <p:nvPr>
            <p:ph type="ftr" sz="quarter" idx="11"/>
          </p:nvPr>
        </p:nvSpPr>
        <p:spPr/>
        <p:txBody>
          <a:bodyPr/>
          <a:lstStyle/>
          <a:p>
            <a:r>
              <a:rPr lang="en-US"/>
              <a:t>F.Razmpour</a:t>
            </a:r>
          </a:p>
        </p:txBody>
      </p:sp>
      <p:sp>
        <p:nvSpPr>
          <p:cNvPr id="6" name="Slide Number Placeholder 5"/>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31640049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7601EA-637D-492E-8786-197A3C33F1F8}" type="datetime1">
              <a:rPr lang="en-US" smtClean="0"/>
              <a:t>9/30/2022</a:t>
            </a:fld>
            <a:endParaRPr lang="en-US"/>
          </a:p>
        </p:txBody>
      </p:sp>
      <p:sp>
        <p:nvSpPr>
          <p:cNvPr id="5" name="Footer Placeholder 4"/>
          <p:cNvSpPr>
            <a:spLocks noGrp="1"/>
          </p:cNvSpPr>
          <p:nvPr>
            <p:ph type="ftr" sz="quarter" idx="11"/>
          </p:nvPr>
        </p:nvSpPr>
        <p:spPr/>
        <p:txBody>
          <a:bodyPr/>
          <a:lstStyle/>
          <a:p>
            <a:r>
              <a:rPr lang="en-US"/>
              <a:t>F.Razmpour</a:t>
            </a:r>
          </a:p>
        </p:txBody>
      </p:sp>
      <p:sp>
        <p:nvSpPr>
          <p:cNvPr id="6" name="Slide Number Placeholder 5"/>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9971106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13202C-C418-41E8-9A6C-6683B6E8EEAB}" type="datetime1">
              <a:rPr lang="en-US" smtClean="0"/>
              <a:t>9/30/2022</a:t>
            </a:fld>
            <a:endParaRPr lang="en-US"/>
          </a:p>
        </p:txBody>
      </p:sp>
      <p:sp>
        <p:nvSpPr>
          <p:cNvPr id="5" name="Footer Placeholder 4"/>
          <p:cNvSpPr>
            <a:spLocks noGrp="1"/>
          </p:cNvSpPr>
          <p:nvPr>
            <p:ph type="ftr" sz="quarter" idx="11"/>
          </p:nvPr>
        </p:nvSpPr>
        <p:spPr/>
        <p:txBody>
          <a:bodyPr/>
          <a:lstStyle/>
          <a:p>
            <a:r>
              <a:rPr lang="en-US"/>
              <a:t>F.Razmpour</a:t>
            </a:r>
          </a:p>
        </p:txBody>
      </p:sp>
      <p:sp>
        <p:nvSpPr>
          <p:cNvPr id="6" name="Slide Number Placeholder 5"/>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410613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F06E6-7F1D-49A9-8820-FBC1FA96C5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98C02CC-41E5-4C6D-98CD-CD3938946242}"/>
              </a:ext>
            </a:extLst>
          </p:cNvPr>
          <p:cNvSpPr>
            <a:spLocks noGrp="1"/>
          </p:cNvSpPr>
          <p:nvPr>
            <p:ph type="dt" sz="half" idx="10"/>
          </p:nvPr>
        </p:nvSpPr>
        <p:spPr/>
        <p:txBody>
          <a:bodyPr/>
          <a:lstStyle/>
          <a:p>
            <a:fld id="{9C89A476-EE03-4848-AB6B-51DAC5E4241D}" type="datetime1">
              <a:rPr lang="en-US" smtClean="0"/>
              <a:t>9/30/2022</a:t>
            </a:fld>
            <a:endParaRPr lang="en-US"/>
          </a:p>
        </p:txBody>
      </p:sp>
      <p:sp>
        <p:nvSpPr>
          <p:cNvPr id="4" name="Footer Placeholder 3">
            <a:extLst>
              <a:ext uri="{FF2B5EF4-FFF2-40B4-BE49-F238E27FC236}">
                <a16:creationId xmlns:a16="http://schemas.microsoft.com/office/drawing/2014/main" id="{104AA849-70C0-47AE-9250-B90C4F6AC092}"/>
              </a:ext>
            </a:extLst>
          </p:cNvPr>
          <p:cNvSpPr>
            <a:spLocks noGrp="1"/>
          </p:cNvSpPr>
          <p:nvPr>
            <p:ph type="ftr" sz="quarter" idx="11"/>
          </p:nvPr>
        </p:nvSpPr>
        <p:spPr/>
        <p:txBody>
          <a:bodyPr/>
          <a:lstStyle/>
          <a:p>
            <a:r>
              <a:rPr lang="en-US"/>
              <a:t>F.Razmpour</a:t>
            </a:r>
          </a:p>
        </p:txBody>
      </p:sp>
      <p:sp>
        <p:nvSpPr>
          <p:cNvPr id="5" name="Slide Number Placeholder 4">
            <a:extLst>
              <a:ext uri="{FF2B5EF4-FFF2-40B4-BE49-F238E27FC236}">
                <a16:creationId xmlns:a16="http://schemas.microsoft.com/office/drawing/2014/main" id="{8F0335F1-CD4E-4CC9-9628-BB212991A012}"/>
              </a:ext>
            </a:extLst>
          </p:cNvPr>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31472233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62655-3CBC-439C-A19E-DFB50B7176B1}" type="datetime1">
              <a:rPr lang="en-US" smtClean="0"/>
              <a:t>9/30/2022</a:t>
            </a:fld>
            <a:endParaRPr lang="en-US"/>
          </a:p>
        </p:txBody>
      </p:sp>
      <p:sp>
        <p:nvSpPr>
          <p:cNvPr id="5" name="Footer Placeholder 4"/>
          <p:cNvSpPr>
            <a:spLocks noGrp="1"/>
          </p:cNvSpPr>
          <p:nvPr>
            <p:ph type="ftr" sz="quarter" idx="11"/>
          </p:nvPr>
        </p:nvSpPr>
        <p:spPr/>
        <p:txBody>
          <a:bodyPr/>
          <a:lstStyle/>
          <a:p>
            <a:r>
              <a:rPr lang="en-US"/>
              <a:t>F.Razmpour</a:t>
            </a:r>
          </a:p>
        </p:txBody>
      </p:sp>
      <p:sp>
        <p:nvSpPr>
          <p:cNvPr id="6" name="Slide Number Placeholder 5"/>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28820191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2BCB19-8F1B-4CBF-9B5B-D0F18AFB28A4}" type="datetime1">
              <a:rPr lang="en-US" smtClean="0"/>
              <a:t>9/30/2022</a:t>
            </a:fld>
            <a:endParaRPr lang="en-US"/>
          </a:p>
        </p:txBody>
      </p:sp>
      <p:sp>
        <p:nvSpPr>
          <p:cNvPr id="5" name="Footer Placeholder 4"/>
          <p:cNvSpPr>
            <a:spLocks noGrp="1"/>
          </p:cNvSpPr>
          <p:nvPr>
            <p:ph type="ftr" sz="quarter" idx="11"/>
          </p:nvPr>
        </p:nvSpPr>
        <p:spPr/>
        <p:txBody>
          <a:bodyPr/>
          <a:lstStyle/>
          <a:p>
            <a:r>
              <a:rPr lang="en-US"/>
              <a:t>F.Razmpour</a:t>
            </a:r>
          </a:p>
        </p:txBody>
      </p:sp>
      <p:sp>
        <p:nvSpPr>
          <p:cNvPr id="6" name="Slide Number Placeholder 5"/>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147327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D9AB4D-C020-47D5-BE5B-02E1EF5C897E}" type="datetime1">
              <a:rPr lang="en-US" smtClean="0"/>
              <a:t>9/30/2022</a:t>
            </a:fld>
            <a:endParaRPr lang="en-US"/>
          </a:p>
        </p:txBody>
      </p:sp>
      <p:sp>
        <p:nvSpPr>
          <p:cNvPr id="5" name="Footer Placeholder 4"/>
          <p:cNvSpPr>
            <a:spLocks noGrp="1"/>
          </p:cNvSpPr>
          <p:nvPr>
            <p:ph type="ftr" sz="quarter" idx="11"/>
          </p:nvPr>
        </p:nvSpPr>
        <p:spPr/>
        <p:txBody>
          <a:bodyPr/>
          <a:lstStyle/>
          <a:p>
            <a:r>
              <a:rPr lang="en-US"/>
              <a:t>F.Razmpour</a:t>
            </a:r>
          </a:p>
        </p:txBody>
      </p:sp>
      <p:sp>
        <p:nvSpPr>
          <p:cNvPr id="6" name="Slide Number Placeholder 5"/>
          <p:cNvSpPr>
            <a:spLocks noGrp="1"/>
          </p:cNvSpPr>
          <p:nvPr>
            <p:ph type="sldNum" sz="quarter" idx="12"/>
          </p:nvPr>
        </p:nvSpPr>
        <p:spPr/>
        <p:txBody>
          <a:bodyPr/>
          <a:lstStyle/>
          <a:p>
            <a:fld id="{8F69D1C4-9733-4784-87CD-ECE3D453F8D6}"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12150124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9213FA-389E-4D56-B806-C6C3504D10F3}" type="datetime1">
              <a:rPr lang="en-US" smtClean="0"/>
              <a:t>9/30/2022</a:t>
            </a:fld>
            <a:endParaRPr lang="en-US"/>
          </a:p>
        </p:txBody>
      </p:sp>
      <p:sp>
        <p:nvSpPr>
          <p:cNvPr id="5" name="Footer Placeholder 4"/>
          <p:cNvSpPr>
            <a:spLocks noGrp="1"/>
          </p:cNvSpPr>
          <p:nvPr>
            <p:ph type="ftr" sz="quarter" idx="11"/>
          </p:nvPr>
        </p:nvSpPr>
        <p:spPr/>
        <p:txBody>
          <a:bodyPr/>
          <a:lstStyle/>
          <a:p>
            <a:r>
              <a:rPr lang="en-US"/>
              <a:t>F.Razmpour</a:t>
            </a:r>
          </a:p>
        </p:txBody>
      </p:sp>
      <p:sp>
        <p:nvSpPr>
          <p:cNvPr id="6" name="Slide Number Placeholder 5"/>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6866489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8D01C7F0-0A46-4A32-8A56-275E90570899}" type="datetime1">
              <a:rPr lang="en-US" smtClean="0"/>
              <a:t>9/30/2022</a:t>
            </a:fld>
            <a:endParaRPr lang="en-US"/>
          </a:p>
        </p:txBody>
      </p:sp>
      <p:sp>
        <p:nvSpPr>
          <p:cNvPr id="5" name="Footer Placeholder 4"/>
          <p:cNvSpPr>
            <a:spLocks noGrp="1"/>
          </p:cNvSpPr>
          <p:nvPr>
            <p:ph type="ftr" sz="quarter" idx="11"/>
          </p:nvPr>
        </p:nvSpPr>
        <p:spPr>
          <a:xfrm>
            <a:off x="1876424" y="5410201"/>
            <a:ext cx="5124886" cy="365125"/>
          </a:xfrm>
        </p:spPr>
        <p:txBody>
          <a:bodyPr/>
          <a:lstStyle/>
          <a:p>
            <a:r>
              <a:rPr lang="en-US"/>
              <a:t>F.Razmpour</a:t>
            </a:r>
          </a:p>
        </p:txBody>
      </p:sp>
      <p:sp>
        <p:nvSpPr>
          <p:cNvPr id="6" name="Slide Number Placeholder 5"/>
          <p:cNvSpPr>
            <a:spLocks noGrp="1"/>
          </p:cNvSpPr>
          <p:nvPr>
            <p:ph type="sldNum" sz="quarter" idx="12"/>
          </p:nvPr>
        </p:nvSpPr>
        <p:spPr>
          <a:xfrm>
            <a:off x="9896911" y="5410199"/>
            <a:ext cx="771089" cy="365125"/>
          </a:xfrm>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15653446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17871-7B32-460A-8E96-64BF49917997}"/>
              </a:ext>
            </a:extLst>
          </p:cNvPr>
          <p:cNvSpPr>
            <a:spLocks noGrp="1"/>
          </p:cNvSpPr>
          <p:nvPr>
            <p:ph type="title"/>
          </p:nvPr>
        </p:nvSpPr>
        <p:spPr>
          <a:xfrm>
            <a:off x="685802" y="395749"/>
            <a:ext cx="10131425" cy="1456267"/>
          </a:xfrm>
        </p:spPr>
        <p:txBody>
          <a:bodyPr/>
          <a:lstStyle/>
          <a:p>
            <a:r>
              <a:rPr lang="en-US"/>
              <a:t>Click to edit Master title style</a:t>
            </a:r>
          </a:p>
        </p:txBody>
      </p:sp>
      <p:sp>
        <p:nvSpPr>
          <p:cNvPr id="3" name="Date Placeholder 2">
            <a:extLst>
              <a:ext uri="{FF2B5EF4-FFF2-40B4-BE49-F238E27FC236}">
                <a16:creationId xmlns:a16="http://schemas.microsoft.com/office/drawing/2014/main" id="{6AAAB1FA-690E-4E79-974A-91D236AFF0B7}"/>
              </a:ext>
            </a:extLst>
          </p:cNvPr>
          <p:cNvSpPr>
            <a:spLocks noGrp="1"/>
          </p:cNvSpPr>
          <p:nvPr>
            <p:ph type="dt" sz="half" idx="10"/>
          </p:nvPr>
        </p:nvSpPr>
        <p:spPr/>
        <p:txBody>
          <a:bodyPr/>
          <a:lstStyle/>
          <a:p>
            <a:fld id="{B095967E-F003-4F43-8970-D1D7C626DFEB}" type="datetime1">
              <a:rPr lang="en-US" smtClean="0"/>
              <a:t>9/30/2022</a:t>
            </a:fld>
            <a:endParaRPr lang="en-US"/>
          </a:p>
        </p:txBody>
      </p:sp>
      <p:sp>
        <p:nvSpPr>
          <p:cNvPr id="4" name="Footer Placeholder 3">
            <a:extLst>
              <a:ext uri="{FF2B5EF4-FFF2-40B4-BE49-F238E27FC236}">
                <a16:creationId xmlns:a16="http://schemas.microsoft.com/office/drawing/2014/main" id="{D293603F-09B1-491B-B287-F40B954B9DE1}"/>
              </a:ext>
            </a:extLst>
          </p:cNvPr>
          <p:cNvSpPr>
            <a:spLocks noGrp="1"/>
          </p:cNvSpPr>
          <p:nvPr>
            <p:ph type="ftr" sz="quarter" idx="11"/>
          </p:nvPr>
        </p:nvSpPr>
        <p:spPr/>
        <p:txBody>
          <a:bodyPr/>
          <a:lstStyle/>
          <a:p>
            <a:r>
              <a:rPr lang="en-US"/>
              <a:t>F.Razmpour</a:t>
            </a:r>
          </a:p>
        </p:txBody>
      </p:sp>
      <p:sp>
        <p:nvSpPr>
          <p:cNvPr id="5" name="Slide Number Placeholder 4">
            <a:extLst>
              <a:ext uri="{FF2B5EF4-FFF2-40B4-BE49-F238E27FC236}">
                <a16:creationId xmlns:a16="http://schemas.microsoft.com/office/drawing/2014/main" id="{4A2B3472-C845-411C-8D2B-1C5DAA4C7D06}"/>
              </a:ext>
            </a:extLst>
          </p:cNvPr>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1179520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lvl1pPr>
              <a:defRPr sz="4000"/>
            </a:lvl1pPr>
          </a:lstStyle>
          <a:p>
            <a:r>
              <a:rPr lang="en-US" dirty="0"/>
              <a:t>Click to edit Master title style</a:t>
            </a:r>
          </a:p>
        </p:txBody>
      </p:sp>
      <p:sp>
        <p:nvSpPr>
          <p:cNvPr id="3" name="Content Placeholder 2"/>
          <p:cNvSpPr>
            <a:spLocks noGrp="1"/>
          </p:cNvSpPr>
          <p:nvPr>
            <p:ph idx="1"/>
          </p:nvPr>
        </p:nvSpPr>
        <p:spPr/>
        <p:txBody>
          <a:bodyPr anchor="ctr"/>
          <a:lstStyle>
            <a:lvl1pPr>
              <a:defRPr sz="2800">
                <a:cs typeface="B Nazanin" panose="00000400000000000000" pitchFamily="2" charset="-78"/>
              </a:defRPr>
            </a:lvl1pPr>
            <a:lvl2pPr>
              <a:defRPr sz="2800"/>
            </a:lvl2pPr>
            <a:lvl3pPr>
              <a:defRPr sz="28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p:cNvSpPr>
            <a:spLocks noGrp="1"/>
          </p:cNvSpPr>
          <p:nvPr>
            <p:ph type="ftr" sz="quarter" idx="11"/>
          </p:nvPr>
        </p:nvSpPr>
        <p:spPr/>
        <p:txBody>
          <a:bodyPr/>
          <a:lstStyle/>
          <a:p>
            <a:r>
              <a:rPr lang="en-US"/>
              <a:t>F.Razmpour</a:t>
            </a:r>
          </a:p>
        </p:txBody>
      </p:sp>
      <p:sp>
        <p:nvSpPr>
          <p:cNvPr id="6" name="Slide Number Placeholder 5"/>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2989420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964D9-9ED3-429A-A604-990A084540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B56301-3B53-4EFE-8CF3-2E417134BCF1}"/>
              </a:ext>
            </a:extLst>
          </p:cNvPr>
          <p:cNvSpPr>
            <a:spLocks noGrp="1"/>
          </p:cNvSpPr>
          <p:nvPr>
            <p:ph type="dt" sz="half" idx="10"/>
          </p:nvPr>
        </p:nvSpPr>
        <p:spPr/>
        <p:txBody>
          <a:bodyPr/>
          <a:lstStyle/>
          <a:p>
            <a:fld id="{5F64A5B5-80F2-415A-94D9-2F1F7BC429A0}" type="datetime1">
              <a:rPr lang="en-US" smtClean="0"/>
              <a:t>9/30/2022</a:t>
            </a:fld>
            <a:endParaRPr lang="en-US"/>
          </a:p>
        </p:txBody>
      </p:sp>
      <p:sp>
        <p:nvSpPr>
          <p:cNvPr id="4" name="Footer Placeholder 3">
            <a:extLst>
              <a:ext uri="{FF2B5EF4-FFF2-40B4-BE49-F238E27FC236}">
                <a16:creationId xmlns:a16="http://schemas.microsoft.com/office/drawing/2014/main" id="{75C85558-C478-4CBF-9298-0C8E1B498396}"/>
              </a:ext>
            </a:extLst>
          </p:cNvPr>
          <p:cNvSpPr>
            <a:spLocks noGrp="1"/>
          </p:cNvSpPr>
          <p:nvPr>
            <p:ph type="ftr" sz="quarter" idx="11"/>
          </p:nvPr>
        </p:nvSpPr>
        <p:spPr/>
        <p:txBody>
          <a:bodyPr/>
          <a:lstStyle/>
          <a:p>
            <a:r>
              <a:rPr lang="en-US"/>
              <a:t>F.Razmpour</a:t>
            </a:r>
          </a:p>
        </p:txBody>
      </p:sp>
      <p:sp>
        <p:nvSpPr>
          <p:cNvPr id="5" name="Slide Number Placeholder 4">
            <a:extLst>
              <a:ext uri="{FF2B5EF4-FFF2-40B4-BE49-F238E27FC236}">
                <a16:creationId xmlns:a16="http://schemas.microsoft.com/office/drawing/2014/main" id="{506C1091-9F73-4FB5-9344-5AB92C9BF94A}"/>
              </a:ext>
            </a:extLst>
          </p:cNvPr>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1162351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F5ABE-5F5B-4298-9839-3A033102CA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6488AC-15B2-4539-AAC4-D73E08003F1B}"/>
              </a:ext>
            </a:extLst>
          </p:cNvPr>
          <p:cNvSpPr>
            <a:spLocks noGrp="1"/>
          </p:cNvSpPr>
          <p:nvPr>
            <p:ph type="dt" sz="half" idx="10"/>
          </p:nvPr>
        </p:nvSpPr>
        <p:spPr/>
        <p:txBody>
          <a:bodyPr/>
          <a:lstStyle/>
          <a:p>
            <a:fld id="{C450FC8F-E9D9-47B2-BEE6-37B4F2FB6521}" type="datetime1">
              <a:rPr lang="en-US" smtClean="0"/>
              <a:t>9/30/2022</a:t>
            </a:fld>
            <a:endParaRPr lang="en-US"/>
          </a:p>
        </p:txBody>
      </p:sp>
      <p:sp>
        <p:nvSpPr>
          <p:cNvPr id="4" name="Footer Placeholder 3">
            <a:extLst>
              <a:ext uri="{FF2B5EF4-FFF2-40B4-BE49-F238E27FC236}">
                <a16:creationId xmlns:a16="http://schemas.microsoft.com/office/drawing/2014/main" id="{181D0FCE-F4F1-483C-A732-8E609F03CC09}"/>
              </a:ext>
            </a:extLst>
          </p:cNvPr>
          <p:cNvSpPr>
            <a:spLocks noGrp="1"/>
          </p:cNvSpPr>
          <p:nvPr>
            <p:ph type="ftr" sz="quarter" idx="11"/>
          </p:nvPr>
        </p:nvSpPr>
        <p:spPr/>
        <p:txBody>
          <a:bodyPr/>
          <a:lstStyle/>
          <a:p>
            <a:r>
              <a:rPr lang="en-US"/>
              <a:t>F.Razmpour</a:t>
            </a:r>
          </a:p>
        </p:txBody>
      </p:sp>
      <p:sp>
        <p:nvSpPr>
          <p:cNvPr id="5" name="Slide Number Placeholder 4">
            <a:extLst>
              <a:ext uri="{FF2B5EF4-FFF2-40B4-BE49-F238E27FC236}">
                <a16:creationId xmlns:a16="http://schemas.microsoft.com/office/drawing/2014/main" id="{6D334D16-E6A5-4FC2-BBD7-E10CD9202300}"/>
              </a:ext>
            </a:extLst>
          </p:cNvPr>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2868996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6F4E3-1DE4-4DDE-9F4C-481C8A20DF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CF7E4B-EEE4-4698-AE6A-8FAAD28BA3E9}"/>
              </a:ext>
            </a:extLst>
          </p:cNvPr>
          <p:cNvSpPr>
            <a:spLocks noGrp="1"/>
          </p:cNvSpPr>
          <p:nvPr>
            <p:ph type="dt" sz="half" idx="10"/>
          </p:nvPr>
        </p:nvSpPr>
        <p:spPr/>
        <p:txBody>
          <a:bodyPr/>
          <a:lstStyle/>
          <a:p>
            <a:fld id="{6425E56D-1C93-4E66-97B4-F324C66F0387}" type="datetime1">
              <a:rPr lang="en-US" smtClean="0"/>
              <a:t>9/30/2022</a:t>
            </a:fld>
            <a:endParaRPr lang="en-US"/>
          </a:p>
        </p:txBody>
      </p:sp>
      <p:sp>
        <p:nvSpPr>
          <p:cNvPr id="4" name="Footer Placeholder 3">
            <a:extLst>
              <a:ext uri="{FF2B5EF4-FFF2-40B4-BE49-F238E27FC236}">
                <a16:creationId xmlns:a16="http://schemas.microsoft.com/office/drawing/2014/main" id="{6995BE19-5682-4099-B1CB-EFE6CE8BB320}"/>
              </a:ext>
            </a:extLst>
          </p:cNvPr>
          <p:cNvSpPr>
            <a:spLocks noGrp="1"/>
          </p:cNvSpPr>
          <p:nvPr>
            <p:ph type="ftr" sz="quarter" idx="11"/>
          </p:nvPr>
        </p:nvSpPr>
        <p:spPr/>
        <p:txBody>
          <a:bodyPr/>
          <a:lstStyle/>
          <a:p>
            <a:r>
              <a:rPr lang="en-US"/>
              <a:t>F.Razmpour</a:t>
            </a:r>
          </a:p>
        </p:txBody>
      </p:sp>
      <p:sp>
        <p:nvSpPr>
          <p:cNvPr id="5" name="Slide Number Placeholder 4">
            <a:extLst>
              <a:ext uri="{FF2B5EF4-FFF2-40B4-BE49-F238E27FC236}">
                <a16:creationId xmlns:a16="http://schemas.microsoft.com/office/drawing/2014/main" id="{7933E4CC-6B3E-467B-8555-4DC09D76EDB4}"/>
              </a:ext>
            </a:extLst>
          </p:cNvPr>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4002672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D2182-9E12-435C-9A7E-253E6B44937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CFB819-A59D-4A0A-9074-0B2BD3E42E63}"/>
              </a:ext>
            </a:extLst>
          </p:cNvPr>
          <p:cNvSpPr>
            <a:spLocks noGrp="1"/>
          </p:cNvSpPr>
          <p:nvPr>
            <p:ph type="dt" sz="half" idx="10"/>
          </p:nvPr>
        </p:nvSpPr>
        <p:spPr/>
        <p:txBody>
          <a:bodyPr/>
          <a:lstStyle/>
          <a:p>
            <a:fld id="{1C2D8274-CC4B-4D42-BD9D-AC72946B98AB}" type="datetime1">
              <a:rPr lang="en-US" smtClean="0"/>
              <a:t>9/30/2022</a:t>
            </a:fld>
            <a:endParaRPr lang="en-US"/>
          </a:p>
        </p:txBody>
      </p:sp>
      <p:sp>
        <p:nvSpPr>
          <p:cNvPr id="4" name="Footer Placeholder 3">
            <a:extLst>
              <a:ext uri="{FF2B5EF4-FFF2-40B4-BE49-F238E27FC236}">
                <a16:creationId xmlns:a16="http://schemas.microsoft.com/office/drawing/2014/main" id="{AB6CC3F4-DDFC-4B1C-93EC-062A063D9F10}"/>
              </a:ext>
            </a:extLst>
          </p:cNvPr>
          <p:cNvSpPr>
            <a:spLocks noGrp="1"/>
          </p:cNvSpPr>
          <p:nvPr>
            <p:ph type="ftr" sz="quarter" idx="11"/>
          </p:nvPr>
        </p:nvSpPr>
        <p:spPr/>
        <p:txBody>
          <a:bodyPr/>
          <a:lstStyle/>
          <a:p>
            <a:r>
              <a:rPr lang="en-US"/>
              <a:t>F.Razmpour</a:t>
            </a:r>
          </a:p>
        </p:txBody>
      </p:sp>
      <p:sp>
        <p:nvSpPr>
          <p:cNvPr id="5" name="Slide Number Placeholder 4">
            <a:extLst>
              <a:ext uri="{FF2B5EF4-FFF2-40B4-BE49-F238E27FC236}">
                <a16:creationId xmlns:a16="http://schemas.microsoft.com/office/drawing/2014/main" id="{656E6B75-534A-41FB-9057-DBB4110934EF}"/>
              </a:ext>
            </a:extLst>
          </p:cNvPr>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712812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37707-48FD-4983-91E2-A193A07A0B9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835B89-0EE6-4730-A7D8-27D7FED237A8}"/>
              </a:ext>
            </a:extLst>
          </p:cNvPr>
          <p:cNvSpPr>
            <a:spLocks noGrp="1"/>
          </p:cNvSpPr>
          <p:nvPr>
            <p:ph type="dt" sz="half" idx="10"/>
          </p:nvPr>
        </p:nvSpPr>
        <p:spPr/>
        <p:txBody>
          <a:bodyPr/>
          <a:lstStyle/>
          <a:p>
            <a:fld id="{872F54A2-9139-4033-99FF-62B9D67C5EBB}" type="datetime1">
              <a:rPr lang="en-US" smtClean="0"/>
              <a:t>9/30/2022</a:t>
            </a:fld>
            <a:endParaRPr lang="en-US"/>
          </a:p>
        </p:txBody>
      </p:sp>
      <p:sp>
        <p:nvSpPr>
          <p:cNvPr id="4" name="Footer Placeholder 3">
            <a:extLst>
              <a:ext uri="{FF2B5EF4-FFF2-40B4-BE49-F238E27FC236}">
                <a16:creationId xmlns:a16="http://schemas.microsoft.com/office/drawing/2014/main" id="{18EDFA61-C5FF-4449-9639-8B925494E1FE}"/>
              </a:ext>
            </a:extLst>
          </p:cNvPr>
          <p:cNvSpPr>
            <a:spLocks noGrp="1"/>
          </p:cNvSpPr>
          <p:nvPr>
            <p:ph type="ftr" sz="quarter" idx="11"/>
          </p:nvPr>
        </p:nvSpPr>
        <p:spPr/>
        <p:txBody>
          <a:bodyPr/>
          <a:lstStyle/>
          <a:p>
            <a:r>
              <a:rPr lang="en-US"/>
              <a:t>F.Razmpour</a:t>
            </a:r>
          </a:p>
        </p:txBody>
      </p:sp>
      <p:sp>
        <p:nvSpPr>
          <p:cNvPr id="5" name="Slide Number Placeholder 4">
            <a:extLst>
              <a:ext uri="{FF2B5EF4-FFF2-40B4-BE49-F238E27FC236}">
                <a16:creationId xmlns:a16="http://schemas.microsoft.com/office/drawing/2014/main" id="{D00B54CF-F098-49A3-AEA7-7597F1DF7D5D}"/>
              </a:ext>
            </a:extLst>
          </p:cNvPr>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3524276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AF33DF-791B-470F-8EB4-F296CB87C98B}" type="datetime1">
              <a:rPr lang="en-US" smtClean="0"/>
              <a:t>9/30/2022</a:t>
            </a:fld>
            <a:endParaRPr lang="en-US"/>
          </a:p>
        </p:txBody>
      </p:sp>
      <p:sp>
        <p:nvSpPr>
          <p:cNvPr id="5" name="Footer Placeholder 4"/>
          <p:cNvSpPr>
            <a:spLocks noGrp="1"/>
          </p:cNvSpPr>
          <p:nvPr>
            <p:ph type="ftr" sz="quarter" idx="11"/>
          </p:nvPr>
        </p:nvSpPr>
        <p:spPr/>
        <p:txBody>
          <a:bodyPr/>
          <a:lstStyle/>
          <a:p>
            <a:r>
              <a:rPr lang="en-US"/>
              <a:t>F.Razmpour</a:t>
            </a:r>
          </a:p>
        </p:txBody>
      </p:sp>
      <p:sp>
        <p:nvSpPr>
          <p:cNvPr id="6" name="Slide Number Placeholder 5"/>
          <p:cNvSpPr>
            <a:spLocks noGrp="1"/>
          </p:cNvSpPr>
          <p:nvPr>
            <p:ph type="sldNum" sz="quarter" idx="12"/>
          </p:nvPr>
        </p:nvSpPr>
        <p:spPr/>
        <p:txBody>
          <a:bodyPr/>
          <a:lstStyle/>
          <a:p>
            <a:fld id="{8F69D1C4-9733-4784-87CD-ECE3D453F8D6}" type="slidenum">
              <a:rPr lang="en-US" smtClean="0"/>
              <a:t>‹#›</a:t>
            </a:fld>
            <a:endParaRPr lang="en-US"/>
          </a:p>
        </p:txBody>
      </p:sp>
    </p:spTree>
    <p:extLst>
      <p:ext uri="{BB962C8B-B14F-4D97-AF65-F5344CB8AC3E}">
        <p14:creationId xmlns:p14="http://schemas.microsoft.com/office/powerpoint/2010/main" val="3627569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microsoft.com/office/2007/relationships/hdphoto" Target="../media/hdphoto1.wdp"/><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7">
            <a:extLst>
              <a:ext uri="{BEBA8EAE-BF5A-486C-A8C5-ECC9F3942E4B}">
                <a14:imgProps xmlns:a14="http://schemas.microsoft.com/office/drawing/2010/main">
                  <a14:imgLayer r:embed="rId28">
                    <a14:imgEffect>
                      <a14:saturation sat="97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95967E-F003-4F43-8970-D1D7C626DFEB}" type="datetime1">
              <a:rPr lang="en-US" smtClean="0"/>
              <a:t>9/30/2022</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F.Razmpour</a:t>
            </a:r>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F69D1C4-9733-4784-87CD-ECE3D453F8D6}" type="slidenum">
              <a:rPr lang="en-US" smtClean="0"/>
              <a:t>‹#›</a:t>
            </a:fld>
            <a:endParaRPr lang="en-US"/>
          </a:p>
        </p:txBody>
      </p:sp>
      <p:pic>
        <p:nvPicPr>
          <p:cNvPr id="8" name="Picture 7">
            <a:extLst>
              <a:ext uri="{FF2B5EF4-FFF2-40B4-BE49-F238E27FC236}">
                <a16:creationId xmlns:a16="http://schemas.microsoft.com/office/drawing/2014/main" id="{77412067-C5CE-42B9-9194-17A067CD8558}"/>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10407445" y="0"/>
            <a:ext cx="1784555" cy="1784555"/>
          </a:xfrm>
          <a:prstGeom prst="rect">
            <a:avLst/>
          </a:prstGeom>
        </p:spPr>
      </p:pic>
    </p:spTree>
    <p:extLst>
      <p:ext uri="{BB962C8B-B14F-4D97-AF65-F5344CB8AC3E}">
        <p14:creationId xmlns:p14="http://schemas.microsoft.com/office/powerpoint/2010/main" val="259886574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702" r:id="rId4"/>
    <p:sldLayoutId id="2147483699" r:id="rId5"/>
    <p:sldLayoutId id="2147483700" r:id="rId6"/>
    <p:sldLayoutId id="2147483701" r:id="rId7"/>
    <p:sldLayoutId id="2147483698"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703" r:id="rId25"/>
  </p:sldLayoutIdLst>
  <p:hf hdr="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7F0F7-E07C-4FDD-BD9D-BDD616541E03}"/>
              </a:ext>
            </a:extLst>
          </p:cNvPr>
          <p:cNvSpPr>
            <a:spLocks noGrp="1"/>
          </p:cNvSpPr>
          <p:nvPr>
            <p:ph type="ctrTitle"/>
          </p:nvPr>
        </p:nvSpPr>
        <p:spPr/>
        <p:txBody>
          <a:bodyPr/>
          <a:lstStyle/>
          <a:p>
            <a:r>
              <a:rPr lang="en-US" dirty="0"/>
              <a:t>Lipid and nutrition </a:t>
            </a:r>
          </a:p>
        </p:txBody>
      </p:sp>
      <p:sp>
        <p:nvSpPr>
          <p:cNvPr id="3" name="Subtitle 2">
            <a:extLst>
              <a:ext uri="{FF2B5EF4-FFF2-40B4-BE49-F238E27FC236}">
                <a16:creationId xmlns:a16="http://schemas.microsoft.com/office/drawing/2014/main" id="{BA59F6F5-7E90-4396-B184-29C6B34ADB3F}"/>
              </a:ext>
            </a:extLst>
          </p:cNvPr>
          <p:cNvSpPr>
            <a:spLocks noGrp="1"/>
          </p:cNvSpPr>
          <p:nvPr>
            <p:ph type="subTitle" idx="1"/>
          </p:nvPr>
        </p:nvSpPr>
        <p:spPr/>
        <p:txBody>
          <a:bodyPr/>
          <a:lstStyle/>
          <a:p>
            <a:r>
              <a:rPr lang="en-US" dirty="0"/>
              <a:t>DR. F </a:t>
            </a:r>
            <a:r>
              <a:rPr lang="en-US" dirty="0" err="1"/>
              <a:t>Razmpour</a:t>
            </a:r>
            <a:r>
              <a:rPr lang="en-US" dirty="0"/>
              <a:t> . </a:t>
            </a:r>
            <a:r>
              <a:rPr lang="en-US" dirty="0" err="1"/>
              <a:t>Md.pHd</a:t>
            </a:r>
            <a:r>
              <a:rPr lang="en-US" dirty="0"/>
              <a:t> in clinical nutrition </a:t>
            </a:r>
          </a:p>
        </p:txBody>
      </p:sp>
      <p:sp>
        <p:nvSpPr>
          <p:cNvPr id="5" name="Date Placeholder 4">
            <a:extLst>
              <a:ext uri="{FF2B5EF4-FFF2-40B4-BE49-F238E27FC236}">
                <a16:creationId xmlns:a16="http://schemas.microsoft.com/office/drawing/2014/main" id="{FC251FC5-B701-4677-9D90-72958F08E877}"/>
              </a:ext>
            </a:extLst>
          </p:cNvPr>
          <p:cNvSpPr>
            <a:spLocks noGrp="1"/>
          </p:cNvSpPr>
          <p:nvPr>
            <p:ph type="dt" sz="half" idx="10"/>
          </p:nvPr>
        </p:nvSpPr>
        <p:spPr/>
        <p:txBody>
          <a:bodyPr/>
          <a:lstStyle/>
          <a:p>
            <a:fld id="{632329AF-D0C9-4D57-AA87-F340A3B7D944}" type="datetime1">
              <a:rPr lang="en-US" smtClean="0"/>
              <a:t>9/30/2022</a:t>
            </a:fld>
            <a:endParaRPr lang="en-US"/>
          </a:p>
        </p:txBody>
      </p:sp>
      <p:sp>
        <p:nvSpPr>
          <p:cNvPr id="6" name="Slide Number Placeholder 5">
            <a:extLst>
              <a:ext uri="{FF2B5EF4-FFF2-40B4-BE49-F238E27FC236}">
                <a16:creationId xmlns:a16="http://schemas.microsoft.com/office/drawing/2014/main" id="{D1E77F20-D815-4415-8D4F-F44F1C8D75D0}"/>
              </a:ext>
            </a:extLst>
          </p:cNvPr>
          <p:cNvSpPr>
            <a:spLocks noGrp="1"/>
          </p:cNvSpPr>
          <p:nvPr>
            <p:ph type="sldNum" sz="quarter" idx="12"/>
          </p:nvPr>
        </p:nvSpPr>
        <p:spPr/>
        <p:txBody>
          <a:bodyPr/>
          <a:lstStyle/>
          <a:p>
            <a:fld id="{8F69D1C4-9733-4784-87CD-ECE3D453F8D6}" type="slidenum">
              <a:rPr lang="en-US" smtClean="0"/>
              <a:t>1</a:t>
            </a:fld>
            <a:endParaRPr lang="en-US"/>
          </a:p>
        </p:txBody>
      </p:sp>
      <p:sp>
        <p:nvSpPr>
          <p:cNvPr id="7" name="Footer Placeholder 6">
            <a:extLst>
              <a:ext uri="{FF2B5EF4-FFF2-40B4-BE49-F238E27FC236}">
                <a16:creationId xmlns:a16="http://schemas.microsoft.com/office/drawing/2014/main" id="{11724573-A5C1-4CC4-B386-D86E61747D70}"/>
              </a:ext>
            </a:extLst>
          </p:cNvPr>
          <p:cNvSpPr>
            <a:spLocks noGrp="1"/>
          </p:cNvSpPr>
          <p:nvPr>
            <p:ph type="ftr" sz="quarter" idx="11"/>
          </p:nvPr>
        </p:nvSpPr>
        <p:spPr/>
        <p:txBody>
          <a:bodyPr/>
          <a:lstStyle/>
          <a:p>
            <a:r>
              <a:rPr lang="en-US"/>
              <a:t>F.Razmpour</a:t>
            </a:r>
          </a:p>
        </p:txBody>
      </p:sp>
    </p:spTree>
    <p:extLst>
      <p:ext uri="{BB962C8B-B14F-4D97-AF65-F5344CB8AC3E}">
        <p14:creationId xmlns:p14="http://schemas.microsoft.com/office/powerpoint/2010/main" val="712052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3075" name="Picture 3"/>
          <p:cNvPicPr>
            <a:picLocks noGrp="1" noChangeAspect="1" noChangeArrowheads="1"/>
          </p:cNvPicPr>
          <p:nvPr>
            <p:ph idx="1"/>
          </p:nvPr>
        </p:nvPicPr>
        <p:blipFill>
          <a:blip r:embed="rId2"/>
          <a:srcRect/>
          <a:stretch>
            <a:fillRect/>
          </a:stretch>
        </p:blipFill>
        <p:spPr bwMode="auto">
          <a:xfrm>
            <a:off x="1646253" y="1186921"/>
            <a:ext cx="8619807" cy="5562600"/>
          </a:xfrm>
          <a:prstGeom prst="rect">
            <a:avLst/>
          </a:prstGeom>
          <a:noFill/>
          <a:ln w="9525">
            <a:noFill/>
            <a:miter lim="800000"/>
            <a:headEnd/>
            <a:tailEnd/>
          </a:ln>
          <a:effectLst/>
        </p:spPr>
      </p:pic>
      <p:sp>
        <p:nvSpPr>
          <p:cNvPr id="3" name="Date Placeholder 2">
            <a:extLst>
              <a:ext uri="{FF2B5EF4-FFF2-40B4-BE49-F238E27FC236}">
                <a16:creationId xmlns:a16="http://schemas.microsoft.com/office/drawing/2014/main" id="{4B426F79-AA7F-470C-BE5B-8970EDCC80DD}"/>
              </a:ext>
            </a:extLst>
          </p:cNvPr>
          <p:cNvSpPr>
            <a:spLocks noGrp="1"/>
          </p:cNvSpPr>
          <p:nvPr>
            <p:ph type="dt" sz="half" idx="10"/>
          </p:nvPr>
        </p:nvSpPr>
        <p:spPr/>
        <p:txBody>
          <a:bodyPr/>
          <a:lstStyle/>
          <a:p>
            <a:fld id="{E7313EF5-3150-49D2-B911-8E1121EAAEDB}" type="datetime1">
              <a:rPr lang="en-US" smtClean="0"/>
              <a:t>9/30/2022</a:t>
            </a:fld>
            <a:endParaRPr lang="en-US"/>
          </a:p>
        </p:txBody>
      </p:sp>
      <p:sp>
        <p:nvSpPr>
          <p:cNvPr id="4" name="Footer Placeholder 3">
            <a:extLst>
              <a:ext uri="{FF2B5EF4-FFF2-40B4-BE49-F238E27FC236}">
                <a16:creationId xmlns:a16="http://schemas.microsoft.com/office/drawing/2014/main" id="{CBB97BB6-1237-4552-BDFA-481A1FA62A67}"/>
              </a:ext>
            </a:extLst>
          </p:cNvPr>
          <p:cNvSpPr>
            <a:spLocks noGrp="1"/>
          </p:cNvSpPr>
          <p:nvPr>
            <p:ph type="ftr" sz="quarter" idx="11"/>
          </p:nvPr>
        </p:nvSpPr>
        <p:spPr/>
        <p:txBody>
          <a:bodyPr/>
          <a:lstStyle/>
          <a:p>
            <a:r>
              <a:rPr lang="en-US"/>
              <a:t>F.Razmpour</a:t>
            </a:r>
          </a:p>
        </p:txBody>
      </p:sp>
      <p:sp>
        <p:nvSpPr>
          <p:cNvPr id="5" name="Slide Number Placeholder 4">
            <a:extLst>
              <a:ext uri="{FF2B5EF4-FFF2-40B4-BE49-F238E27FC236}">
                <a16:creationId xmlns:a16="http://schemas.microsoft.com/office/drawing/2014/main" id="{F5341BE9-0413-4364-9223-84418E668BB1}"/>
              </a:ext>
            </a:extLst>
          </p:cNvPr>
          <p:cNvSpPr>
            <a:spLocks noGrp="1"/>
          </p:cNvSpPr>
          <p:nvPr>
            <p:ph type="sldNum" sz="quarter" idx="12"/>
          </p:nvPr>
        </p:nvSpPr>
        <p:spPr/>
        <p:txBody>
          <a:bodyPr/>
          <a:lstStyle/>
          <a:p>
            <a:fld id="{8F69D1C4-9733-4784-87CD-ECE3D453F8D6}" type="slidenum">
              <a:rPr lang="en-US" smtClean="0"/>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r" rtl="1"/>
            <a:r>
              <a:rPr lang="fa-IR" dirty="0">
                <a:cs typeface="B Zar" panose="00000400000000000000" pitchFamily="2" charset="-78"/>
              </a:rPr>
              <a:t>از آنجا که اسید های چرب دارای</a:t>
            </a:r>
            <a:r>
              <a:rPr lang="en-US" dirty="0"/>
              <a:t> </a:t>
            </a:r>
            <a:r>
              <a:rPr lang="fa-IR" dirty="0">
                <a:cs typeface="B Zar" panose="00000400000000000000" pitchFamily="2" charset="-78"/>
              </a:rPr>
              <a:t>باند دوگانه حساس به تخریب اکسیداتیو می باشند، انسان ها و دیگر حیوانات خون گرم اسید های چرب را به صورت اشباع پالمتیک اسید</a:t>
            </a:r>
            <a:r>
              <a:rPr lang="en-US" dirty="0">
                <a:cs typeface="B Zar" panose="00000400000000000000" pitchFamily="2" charset="-78"/>
              </a:rPr>
              <a:t>C16H32O2</a:t>
            </a:r>
            <a:r>
              <a:rPr lang="fa-IR" dirty="0">
                <a:cs typeface="B Zar" panose="00000400000000000000" pitchFamily="2" charset="-78"/>
              </a:rPr>
              <a:t> (</a:t>
            </a:r>
            <a:r>
              <a:rPr lang="en-US" dirty="0"/>
              <a:t>16:0</a:t>
            </a:r>
            <a:r>
              <a:rPr lang="fa-IR" dirty="0">
                <a:cs typeface="B Zar" panose="00000400000000000000" pitchFamily="2" charset="-78"/>
              </a:rPr>
              <a:t>) و استئاریک اسید</a:t>
            </a:r>
            <a:r>
              <a:rPr lang="en-US" dirty="0">
                <a:cs typeface="B Zar" panose="00000400000000000000" pitchFamily="2" charset="-78"/>
              </a:rPr>
              <a:t>C18H3602</a:t>
            </a:r>
            <a:r>
              <a:rPr lang="fa-IR" dirty="0">
                <a:cs typeface="B Zar" panose="00000400000000000000" pitchFamily="2" charset="-78"/>
              </a:rPr>
              <a:t> (</a:t>
            </a:r>
            <a:r>
              <a:rPr lang="en-US" dirty="0"/>
              <a:t>18:0</a:t>
            </a:r>
            <a:r>
              <a:rPr lang="fa-IR" dirty="0">
                <a:cs typeface="B Zar" panose="00000400000000000000" pitchFamily="2" charset="-78"/>
              </a:rPr>
              <a:t>)اشباع شده، ذخیره می کنند. </a:t>
            </a:r>
          </a:p>
          <a:p>
            <a:pPr algn="r" rtl="1"/>
            <a:r>
              <a:rPr lang="fa-IR" dirty="0">
                <a:cs typeface="B Zar" panose="00000400000000000000" pitchFamily="2" charset="-78"/>
              </a:rPr>
              <a:t>غشاهای سلولی بایستی هم</a:t>
            </a:r>
            <a:r>
              <a:rPr lang="en-US" dirty="0"/>
              <a:t> </a:t>
            </a:r>
            <a:r>
              <a:rPr lang="fa-IR" dirty="0">
                <a:cs typeface="B Zar" panose="00000400000000000000" pitchFamily="2" charset="-78"/>
              </a:rPr>
              <a:t>پایدار و هم منعطف باشند و بدین منظور فسفولیپید های غشا، حاوی یک اسید چرب اشباع و یک اسید چرب چند اشباع نشده که شایعترین آن (آراشیدونیک اسید   </a:t>
            </a:r>
            <a:r>
              <a:rPr lang="en-US" dirty="0"/>
              <a:t>20:4</a:t>
            </a:r>
            <a:r>
              <a:rPr lang="fa-IR" dirty="0">
                <a:cs typeface="B Zar" panose="00000400000000000000" pitchFamily="2" charset="-78"/>
              </a:rPr>
              <a:t>) است می باشند. </a:t>
            </a:r>
          </a:p>
        </p:txBody>
      </p:sp>
      <p:sp>
        <p:nvSpPr>
          <p:cNvPr id="4" name="Date Placeholder 3">
            <a:extLst>
              <a:ext uri="{FF2B5EF4-FFF2-40B4-BE49-F238E27FC236}">
                <a16:creationId xmlns:a16="http://schemas.microsoft.com/office/drawing/2014/main" id="{A9A6EAAC-F67E-4656-B24A-12BF346B0258}"/>
              </a:ext>
            </a:extLst>
          </p:cNvPr>
          <p:cNvSpPr>
            <a:spLocks noGrp="1"/>
          </p:cNvSpPr>
          <p:nvPr>
            <p:ph type="dt" sz="half" idx="10"/>
          </p:nvPr>
        </p:nvSpPr>
        <p:spPr/>
        <p:txBody>
          <a:bodyPr/>
          <a:lstStyle/>
          <a:p>
            <a:fld id="{929F4AA1-C74E-462F-A62C-B2CF665AA1DF}" type="datetime1">
              <a:rPr lang="en-US" smtClean="0"/>
              <a:t>9/30/2022</a:t>
            </a:fld>
            <a:endParaRPr lang="en-US"/>
          </a:p>
        </p:txBody>
      </p:sp>
      <p:sp>
        <p:nvSpPr>
          <p:cNvPr id="5" name="Slide Number Placeholder 4">
            <a:extLst>
              <a:ext uri="{FF2B5EF4-FFF2-40B4-BE49-F238E27FC236}">
                <a16:creationId xmlns:a16="http://schemas.microsoft.com/office/drawing/2014/main" id="{7C463E63-D7F9-40B8-9DC2-02567B45B0EE}"/>
              </a:ext>
            </a:extLst>
          </p:cNvPr>
          <p:cNvSpPr>
            <a:spLocks noGrp="1"/>
          </p:cNvSpPr>
          <p:nvPr>
            <p:ph type="sldNum" sz="quarter" idx="12"/>
          </p:nvPr>
        </p:nvSpPr>
        <p:spPr/>
        <p:txBody>
          <a:bodyPr/>
          <a:lstStyle/>
          <a:p>
            <a:fld id="{8F69D1C4-9733-4784-87CD-ECE3D453F8D6}" type="slidenum">
              <a:rPr lang="en-US" smtClean="0"/>
              <a:t>11</a:t>
            </a:fld>
            <a:endParaRPr lang="en-US"/>
          </a:p>
        </p:txBody>
      </p:sp>
      <p:sp>
        <p:nvSpPr>
          <p:cNvPr id="6" name="Footer Placeholder 5">
            <a:extLst>
              <a:ext uri="{FF2B5EF4-FFF2-40B4-BE49-F238E27FC236}">
                <a16:creationId xmlns:a16="http://schemas.microsoft.com/office/drawing/2014/main" id="{B8DFC77B-397C-4A9A-B024-F718A596F842}"/>
              </a:ext>
            </a:extLst>
          </p:cNvPr>
          <p:cNvSpPr>
            <a:spLocks noGrp="1"/>
          </p:cNvSpPr>
          <p:nvPr>
            <p:ph type="ftr" sz="quarter" idx="11"/>
          </p:nvPr>
        </p:nvSpPr>
        <p:spPr/>
        <p:txBody>
          <a:bodyPr/>
          <a:lstStyle/>
          <a:p>
            <a:r>
              <a:rPr lang="en-US"/>
              <a:t>F.Razmpour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A809E-CBF1-44A5-BA44-511D4A755D3D}"/>
              </a:ext>
            </a:extLst>
          </p:cNvPr>
          <p:cNvSpPr>
            <a:spLocks noGrp="1"/>
          </p:cNvSpPr>
          <p:nvPr>
            <p:ph type="title"/>
          </p:nvPr>
        </p:nvSpPr>
        <p:spPr/>
        <p:txBody>
          <a:bodyPr/>
          <a:lstStyle/>
          <a:p>
            <a:pPr algn="ctr"/>
            <a:r>
              <a:rPr lang="fa-IR" dirty="0"/>
              <a:t>تقسیم بندی بر اساس قرار گرفتن محل پیوند دو گانه </a:t>
            </a:r>
            <a:endParaRPr lang="en-US" dirty="0"/>
          </a:p>
        </p:txBody>
      </p:sp>
      <p:sp>
        <p:nvSpPr>
          <p:cNvPr id="3" name="Content Placeholder 2">
            <a:extLst>
              <a:ext uri="{FF2B5EF4-FFF2-40B4-BE49-F238E27FC236}">
                <a16:creationId xmlns:a16="http://schemas.microsoft.com/office/drawing/2014/main" id="{5EB74871-5084-4DC0-A87C-A85DA9D89957}"/>
              </a:ext>
            </a:extLst>
          </p:cNvPr>
          <p:cNvSpPr>
            <a:spLocks noGrp="1"/>
          </p:cNvSpPr>
          <p:nvPr>
            <p:ph idx="1"/>
          </p:nvPr>
        </p:nvSpPr>
        <p:spPr/>
        <p:txBody>
          <a:bodyPr/>
          <a:lstStyle/>
          <a:p>
            <a:pPr marL="0" indent="0" algn="r">
              <a:buNone/>
            </a:pPr>
            <a:r>
              <a:rPr lang="fa-IR" dirty="0"/>
              <a:t>بر اساس محل قرار اولین پیوند دوگانه از سمت متیل انتهایی که اسید چرب امگا نامیده می شود به کار می رود. </a:t>
            </a:r>
          </a:p>
          <a:p>
            <a:pPr marL="0" indent="0" algn="r" rtl="1">
              <a:buNone/>
            </a:pPr>
            <a:r>
              <a:rPr lang="fa-IR" dirty="0"/>
              <a:t>اسید آراشیدونیک(  6-</a:t>
            </a:r>
            <a:r>
              <a:rPr lang="fa-IR" dirty="0">
                <a:sym typeface="Symbol" panose="05050102010706020507" pitchFamily="18" charset="2"/>
              </a:rPr>
              <a:t> </a:t>
            </a:r>
            <a:r>
              <a:rPr lang="en-US" dirty="0">
                <a:sym typeface="Symbol" panose="05050102010706020507" pitchFamily="18" charset="2"/>
              </a:rPr>
              <a:t> </a:t>
            </a:r>
            <a:r>
              <a:rPr lang="fa-IR" dirty="0"/>
              <a:t>20:4)  اسید چرب امگا 6 دارای 20 کربن با چهار پیوند دو گانه است که،اولین پیوند دو گانه در کربن ششم از طرف گروه متیل قرار گرفته است. این ترکیب چربی چند اشباع نشده عمده در غشا حیوانات خشکی زی است. </a:t>
            </a:r>
          </a:p>
          <a:p>
            <a:pPr marL="0" indent="0" algn="r" rtl="1">
              <a:buNone/>
            </a:pPr>
            <a:r>
              <a:rPr lang="fa-IR" dirty="0"/>
              <a:t>اسید ایکوزاپنتانوئیک </a:t>
            </a:r>
            <a:r>
              <a:rPr lang="en-US" dirty="0"/>
              <a:t>EPA</a:t>
            </a:r>
            <a:r>
              <a:rPr lang="fa-IR" dirty="0"/>
              <a:t>( 3 -</a:t>
            </a:r>
            <a:r>
              <a:rPr lang="fa-IR" dirty="0">
                <a:sym typeface="Symbol" panose="05050102010706020507" pitchFamily="18" charset="2"/>
              </a:rPr>
              <a:t></a:t>
            </a:r>
            <a:r>
              <a:rPr lang="fa-IR" dirty="0"/>
              <a:t>20:5)یا امگا 3 در موجودات دریایی مانند روغن کبد ماهی، ماهی خال مخالی ، ماهی آزاد و ساردین دیده می شود. </a:t>
            </a:r>
          </a:p>
        </p:txBody>
      </p:sp>
      <p:sp>
        <p:nvSpPr>
          <p:cNvPr id="4" name="Date Placeholder 3">
            <a:extLst>
              <a:ext uri="{FF2B5EF4-FFF2-40B4-BE49-F238E27FC236}">
                <a16:creationId xmlns:a16="http://schemas.microsoft.com/office/drawing/2014/main" id="{F331D748-CC6E-4D8F-801F-9430E12443E0}"/>
              </a:ext>
            </a:extLst>
          </p:cNvPr>
          <p:cNvSpPr>
            <a:spLocks noGrp="1"/>
          </p:cNvSpPr>
          <p:nvPr>
            <p:ph type="dt" sz="half" idx="10"/>
          </p:nvPr>
        </p:nvSpPr>
        <p:spPr/>
        <p:txBody>
          <a:bodyPr/>
          <a:lstStyle/>
          <a:p>
            <a:fld id="{2659725D-1AE6-41EF-9DD4-D22B29A31215}" type="datetime1">
              <a:rPr lang="en-US" smtClean="0"/>
              <a:t>9/30/2022</a:t>
            </a:fld>
            <a:endParaRPr lang="en-US"/>
          </a:p>
        </p:txBody>
      </p:sp>
      <p:sp>
        <p:nvSpPr>
          <p:cNvPr id="5" name="Slide Number Placeholder 4">
            <a:extLst>
              <a:ext uri="{FF2B5EF4-FFF2-40B4-BE49-F238E27FC236}">
                <a16:creationId xmlns:a16="http://schemas.microsoft.com/office/drawing/2014/main" id="{7B283137-3011-4A64-979C-05DCB23CE4E1}"/>
              </a:ext>
            </a:extLst>
          </p:cNvPr>
          <p:cNvSpPr>
            <a:spLocks noGrp="1"/>
          </p:cNvSpPr>
          <p:nvPr>
            <p:ph type="sldNum" sz="quarter" idx="12"/>
          </p:nvPr>
        </p:nvSpPr>
        <p:spPr/>
        <p:txBody>
          <a:bodyPr/>
          <a:lstStyle/>
          <a:p>
            <a:fld id="{8F69D1C4-9733-4784-87CD-ECE3D453F8D6}" type="slidenum">
              <a:rPr lang="en-US" smtClean="0"/>
              <a:t>12</a:t>
            </a:fld>
            <a:endParaRPr lang="en-US"/>
          </a:p>
        </p:txBody>
      </p:sp>
      <p:sp>
        <p:nvSpPr>
          <p:cNvPr id="6" name="Footer Placeholder 5">
            <a:extLst>
              <a:ext uri="{FF2B5EF4-FFF2-40B4-BE49-F238E27FC236}">
                <a16:creationId xmlns:a16="http://schemas.microsoft.com/office/drawing/2014/main" id="{31E16F58-01F3-4227-8C54-A476C6389679}"/>
              </a:ext>
            </a:extLst>
          </p:cNvPr>
          <p:cNvSpPr>
            <a:spLocks noGrp="1"/>
          </p:cNvSpPr>
          <p:nvPr>
            <p:ph type="ftr" sz="quarter" idx="11"/>
          </p:nvPr>
        </p:nvSpPr>
        <p:spPr/>
        <p:txBody>
          <a:bodyPr/>
          <a:lstStyle/>
          <a:p>
            <a:r>
              <a:rPr lang="en-US" dirty="0" err="1"/>
              <a:t>F.Razmpour</a:t>
            </a:r>
            <a:endParaRPr lang="en-US" dirty="0"/>
          </a:p>
        </p:txBody>
      </p:sp>
    </p:spTree>
    <p:extLst>
      <p:ext uri="{BB962C8B-B14F-4D97-AF65-F5344CB8AC3E}">
        <p14:creationId xmlns:p14="http://schemas.microsoft.com/office/powerpoint/2010/main" val="1757455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6147" name="Picture 3"/>
          <p:cNvPicPr>
            <a:picLocks noChangeAspect="1" noChangeArrowheads="1"/>
          </p:cNvPicPr>
          <p:nvPr/>
        </p:nvPicPr>
        <p:blipFill>
          <a:blip r:embed="rId2"/>
          <a:srcRect/>
          <a:stretch>
            <a:fillRect/>
          </a:stretch>
        </p:blipFill>
        <p:spPr bwMode="auto">
          <a:xfrm>
            <a:off x="873492" y="759542"/>
            <a:ext cx="10006298" cy="5071346"/>
          </a:xfrm>
          <a:prstGeom prst="rect">
            <a:avLst/>
          </a:prstGeom>
          <a:noFill/>
          <a:ln w="9525">
            <a:noFill/>
            <a:miter lim="800000"/>
            <a:headEnd/>
            <a:tailEnd/>
          </a:ln>
          <a:effectLst/>
        </p:spPr>
      </p:pic>
      <p:sp>
        <p:nvSpPr>
          <p:cNvPr id="4" name="Date Placeholder 3">
            <a:extLst>
              <a:ext uri="{FF2B5EF4-FFF2-40B4-BE49-F238E27FC236}">
                <a16:creationId xmlns:a16="http://schemas.microsoft.com/office/drawing/2014/main" id="{3BBFAB3E-33CC-4177-B4D8-AEC74AC658A1}"/>
              </a:ext>
            </a:extLst>
          </p:cNvPr>
          <p:cNvSpPr>
            <a:spLocks noGrp="1"/>
          </p:cNvSpPr>
          <p:nvPr>
            <p:ph type="dt" sz="half" idx="10"/>
          </p:nvPr>
        </p:nvSpPr>
        <p:spPr/>
        <p:txBody>
          <a:bodyPr/>
          <a:lstStyle/>
          <a:p>
            <a:fld id="{53606820-3FFB-4F74-B87A-B2C7D7E3247D}" type="datetime1">
              <a:rPr lang="en-US" smtClean="0"/>
              <a:t>9/30/2022</a:t>
            </a:fld>
            <a:endParaRPr lang="en-US"/>
          </a:p>
        </p:txBody>
      </p:sp>
      <p:sp>
        <p:nvSpPr>
          <p:cNvPr id="5" name="Footer Placeholder 4">
            <a:extLst>
              <a:ext uri="{FF2B5EF4-FFF2-40B4-BE49-F238E27FC236}">
                <a16:creationId xmlns:a16="http://schemas.microsoft.com/office/drawing/2014/main" id="{2E84BB42-EF46-437A-93DD-2BE926DE7E51}"/>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D69337B1-E543-481F-A657-91861289A372}"/>
              </a:ext>
            </a:extLst>
          </p:cNvPr>
          <p:cNvSpPr>
            <a:spLocks noGrp="1"/>
          </p:cNvSpPr>
          <p:nvPr>
            <p:ph type="sldNum" sz="quarter" idx="12"/>
          </p:nvPr>
        </p:nvSpPr>
        <p:spPr/>
        <p:txBody>
          <a:bodyPr/>
          <a:lstStyle/>
          <a:p>
            <a:fld id="{8F69D1C4-9733-4784-87CD-ECE3D453F8D6}" type="slidenum">
              <a:rPr lang="en-US" smtClean="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22B4B-7E27-4B42-A87B-828274834960}"/>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230B829C-FFD9-45E7-8AA3-9705B62DE18E}"/>
              </a:ext>
            </a:extLst>
          </p:cNvPr>
          <p:cNvPicPr>
            <a:picLocks noGrp="1" noChangeAspect="1"/>
          </p:cNvPicPr>
          <p:nvPr>
            <p:ph idx="1"/>
          </p:nvPr>
        </p:nvPicPr>
        <p:blipFill>
          <a:blip r:embed="rId2"/>
          <a:stretch>
            <a:fillRect/>
          </a:stretch>
        </p:blipFill>
        <p:spPr>
          <a:xfrm>
            <a:off x="1659193" y="0"/>
            <a:ext cx="7654413" cy="6722881"/>
          </a:xfrm>
          <a:prstGeom prst="rect">
            <a:avLst/>
          </a:prstGeom>
        </p:spPr>
      </p:pic>
      <p:sp>
        <p:nvSpPr>
          <p:cNvPr id="4" name="Date Placeholder 3">
            <a:extLst>
              <a:ext uri="{FF2B5EF4-FFF2-40B4-BE49-F238E27FC236}">
                <a16:creationId xmlns:a16="http://schemas.microsoft.com/office/drawing/2014/main" id="{F64FED11-4E37-4ABB-BFEA-5F0D857E5FEC}"/>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755F6015-749F-4718-B4DA-05BF2963181F}"/>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8BB57090-71AB-4FC6-8DC1-C426A9BF908C}"/>
              </a:ext>
            </a:extLst>
          </p:cNvPr>
          <p:cNvSpPr>
            <a:spLocks noGrp="1"/>
          </p:cNvSpPr>
          <p:nvPr>
            <p:ph type="sldNum" sz="quarter" idx="12"/>
          </p:nvPr>
        </p:nvSpPr>
        <p:spPr/>
        <p:txBody>
          <a:bodyPr/>
          <a:lstStyle/>
          <a:p>
            <a:fld id="{8F69D1C4-9733-4784-87CD-ECE3D453F8D6}" type="slidenum">
              <a:rPr lang="en-US" smtClean="0"/>
              <a:t>14</a:t>
            </a:fld>
            <a:endParaRPr lang="en-US"/>
          </a:p>
        </p:txBody>
      </p:sp>
    </p:spTree>
    <p:extLst>
      <p:ext uri="{BB962C8B-B14F-4D97-AF65-F5344CB8AC3E}">
        <p14:creationId xmlns:p14="http://schemas.microsoft.com/office/powerpoint/2010/main" val="2650257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4007" y="108155"/>
            <a:ext cx="10131425" cy="1456267"/>
          </a:xfrm>
        </p:spPr>
        <p:txBody>
          <a:bodyPr>
            <a:normAutofit/>
          </a:bodyPr>
          <a:lstStyle/>
          <a:p>
            <a:pPr algn="ctr"/>
            <a:r>
              <a:rPr lang="fa-IR" sz="3000" dirty="0"/>
              <a:t>تقسیم بندی اسید های چرب غیراشباع ازلحاظ محل باند دوگانه</a:t>
            </a:r>
          </a:p>
        </p:txBody>
      </p:sp>
      <p:sp>
        <p:nvSpPr>
          <p:cNvPr id="3" name="Content Placeholder 2"/>
          <p:cNvSpPr>
            <a:spLocks noGrp="1"/>
          </p:cNvSpPr>
          <p:nvPr>
            <p:ph idx="1"/>
          </p:nvPr>
        </p:nvSpPr>
        <p:spPr>
          <a:xfrm>
            <a:off x="976568" y="1371600"/>
            <a:ext cx="9234232" cy="5105400"/>
          </a:xfrm>
        </p:spPr>
        <p:txBody>
          <a:bodyPr>
            <a:noAutofit/>
          </a:bodyPr>
          <a:lstStyle/>
          <a:p>
            <a:pPr algn="r" rtl="1"/>
            <a:r>
              <a:rPr lang="fa-IR" sz="2000" dirty="0"/>
              <a:t>امگا-6</a:t>
            </a:r>
          </a:p>
          <a:p>
            <a:pPr lvl="1" algn="r" rtl="1"/>
            <a:r>
              <a:rPr lang="fa-IR" sz="2000" dirty="0"/>
              <a:t>لینولئیک اسید</a:t>
            </a:r>
            <a:r>
              <a:rPr lang="en-US" sz="2000" dirty="0"/>
              <a:t>linoleic acid) </a:t>
            </a:r>
            <a:r>
              <a:rPr lang="fa-IR" sz="2000" dirty="0"/>
              <a:t>) </a:t>
            </a:r>
            <a:r>
              <a:rPr lang="pt-BR" sz="2000" dirty="0"/>
              <a:t>(18:2 </a:t>
            </a:r>
            <a:r>
              <a:rPr lang="el-GR" sz="2000" dirty="0"/>
              <a:t>ω</a:t>
            </a:r>
            <a:r>
              <a:rPr lang="pt-BR" sz="2000" dirty="0"/>
              <a:t>-6 or 18:2 n-6)</a:t>
            </a:r>
            <a:endParaRPr lang="fa-IR" sz="2000" dirty="0"/>
          </a:p>
          <a:p>
            <a:pPr lvl="1" algn="r" rtl="1"/>
            <a:r>
              <a:rPr lang="fa-IR" sz="2000" dirty="0"/>
              <a:t>آراشیدونیک اسید </a:t>
            </a:r>
            <a:r>
              <a:rPr lang="pt-BR" sz="2000" dirty="0"/>
              <a:t>(20:4 or 20:4 n-6)</a:t>
            </a:r>
            <a:endParaRPr lang="fa-IR" sz="2000" dirty="0"/>
          </a:p>
          <a:p>
            <a:pPr algn="r" rtl="1"/>
            <a:r>
              <a:rPr lang="fa-IR" sz="2000" dirty="0"/>
              <a:t>امگا-3</a:t>
            </a:r>
          </a:p>
          <a:p>
            <a:pPr lvl="1" algn="r" rtl="1"/>
            <a:r>
              <a:rPr lang="fa-IR" sz="2000" dirty="0"/>
              <a:t>آلفا- لینولنیک اسید (</a:t>
            </a:r>
            <a:r>
              <a:rPr lang="en-US" sz="2000" dirty="0"/>
              <a:t>alpha-</a:t>
            </a:r>
            <a:r>
              <a:rPr lang="en-US" sz="2000" dirty="0" err="1"/>
              <a:t>linolenic</a:t>
            </a:r>
            <a:r>
              <a:rPr lang="en-US" sz="2000" dirty="0"/>
              <a:t> acid</a:t>
            </a:r>
            <a:r>
              <a:rPr lang="fa-IR" sz="2000" dirty="0"/>
              <a:t>) </a:t>
            </a:r>
            <a:r>
              <a:rPr lang="pt-BR" sz="2000" dirty="0"/>
              <a:t>(18:2 </a:t>
            </a:r>
            <a:r>
              <a:rPr lang="el-GR" sz="2000" dirty="0"/>
              <a:t>ω</a:t>
            </a:r>
            <a:r>
              <a:rPr lang="pt-BR" sz="2000" dirty="0"/>
              <a:t>-3 or 18:2 n-3)</a:t>
            </a:r>
            <a:endParaRPr lang="fa-IR" sz="2000" dirty="0"/>
          </a:p>
          <a:p>
            <a:pPr lvl="1" algn="r" rtl="1"/>
            <a:r>
              <a:rPr lang="fa-IR" sz="2000" dirty="0"/>
              <a:t>ایکوزاپنتانوئیک اسید (</a:t>
            </a:r>
            <a:r>
              <a:rPr lang="en-US" sz="2000" dirty="0"/>
              <a:t>EPA</a:t>
            </a:r>
            <a:r>
              <a:rPr lang="fa-IR" sz="2000" dirty="0"/>
              <a:t>) </a:t>
            </a:r>
            <a:r>
              <a:rPr lang="pt-BR" sz="2000" dirty="0"/>
              <a:t>(20:5 </a:t>
            </a:r>
            <a:r>
              <a:rPr lang="el-GR" sz="2000" dirty="0"/>
              <a:t>ω </a:t>
            </a:r>
            <a:r>
              <a:rPr lang="pt-BR" sz="2000" dirty="0"/>
              <a:t>-3 or 20:5 n-3)</a:t>
            </a:r>
            <a:endParaRPr lang="fa-IR" sz="2000" dirty="0"/>
          </a:p>
          <a:p>
            <a:pPr lvl="1" algn="r" rtl="1"/>
            <a:r>
              <a:rPr lang="fa-IR" sz="2000" dirty="0"/>
              <a:t>دوکوزاهگزانوئیک اسید (</a:t>
            </a:r>
            <a:r>
              <a:rPr lang="en-US" sz="2000" dirty="0"/>
              <a:t>DHA</a:t>
            </a:r>
            <a:r>
              <a:rPr lang="fa-IR" sz="2000" dirty="0"/>
              <a:t>) </a:t>
            </a:r>
            <a:r>
              <a:rPr lang="pt-BR" sz="2000" dirty="0"/>
              <a:t>(22:6 </a:t>
            </a:r>
            <a:r>
              <a:rPr lang="el-GR" sz="2000" dirty="0"/>
              <a:t>ω </a:t>
            </a:r>
            <a:r>
              <a:rPr lang="pt-BR" sz="2000" dirty="0"/>
              <a:t>-3 or 22:6 n-3)</a:t>
            </a:r>
            <a:endParaRPr lang="fa-IR" sz="2000" dirty="0"/>
          </a:p>
          <a:p>
            <a:pPr algn="r" rtl="1"/>
            <a:r>
              <a:rPr lang="fa-IR" sz="2000" dirty="0"/>
              <a:t>امگا-9</a:t>
            </a:r>
          </a:p>
          <a:p>
            <a:pPr lvl="1" algn="r" rtl="1"/>
            <a:r>
              <a:rPr lang="fa-IR" sz="2000" dirty="0"/>
              <a:t>اولئیک اسید </a:t>
            </a:r>
            <a:r>
              <a:rPr lang="pt-BR" sz="2000" dirty="0"/>
              <a:t>(18:1 </a:t>
            </a:r>
            <a:r>
              <a:rPr lang="el-GR" sz="2000" dirty="0"/>
              <a:t>ω </a:t>
            </a:r>
            <a:r>
              <a:rPr lang="pt-BR" sz="2000" dirty="0"/>
              <a:t>-9 or 18:1 n-9)</a:t>
            </a:r>
            <a:endParaRPr lang="fa-IR" sz="2000" dirty="0"/>
          </a:p>
          <a:p>
            <a:pPr lvl="1" algn="r" rtl="1">
              <a:buNone/>
            </a:pPr>
            <a:r>
              <a:rPr lang="fa-IR" sz="2000" dirty="0"/>
              <a:t>دریافت اسید های چرب امگا 3 برای بیماری هایی مثل بیماریهای قلبی-عروقی و نیز عملکرد مغزی در دوران پیری مفید دانسته شده است. همچنین اسید های چرب امگا-9 اثرات مطلوبی در پیشگیری ازبیماریهای قلبی-عروقی داشته اند. </a:t>
            </a:r>
          </a:p>
        </p:txBody>
      </p:sp>
      <p:sp>
        <p:nvSpPr>
          <p:cNvPr id="4" name="Date Placeholder 3">
            <a:extLst>
              <a:ext uri="{FF2B5EF4-FFF2-40B4-BE49-F238E27FC236}">
                <a16:creationId xmlns:a16="http://schemas.microsoft.com/office/drawing/2014/main" id="{1AB1521D-08D9-4880-B23C-C9B64E296948}"/>
              </a:ext>
            </a:extLst>
          </p:cNvPr>
          <p:cNvSpPr>
            <a:spLocks noGrp="1"/>
          </p:cNvSpPr>
          <p:nvPr>
            <p:ph type="dt" sz="half" idx="10"/>
          </p:nvPr>
        </p:nvSpPr>
        <p:spPr/>
        <p:txBody>
          <a:bodyPr/>
          <a:lstStyle/>
          <a:p>
            <a:fld id="{5F224D9D-D495-4D16-B32C-6FF3B3BDE44E}" type="datetime1">
              <a:rPr lang="en-US" smtClean="0"/>
              <a:t>9/30/2022</a:t>
            </a:fld>
            <a:endParaRPr lang="en-US"/>
          </a:p>
        </p:txBody>
      </p:sp>
      <p:sp>
        <p:nvSpPr>
          <p:cNvPr id="5" name="Footer Placeholder 4">
            <a:extLst>
              <a:ext uri="{FF2B5EF4-FFF2-40B4-BE49-F238E27FC236}">
                <a16:creationId xmlns:a16="http://schemas.microsoft.com/office/drawing/2014/main" id="{E0C0979F-B921-4DF0-9C51-A2AA2A47061B}"/>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646E42B2-82FF-4F6D-8BEA-66CA4A21FBF8}"/>
              </a:ext>
            </a:extLst>
          </p:cNvPr>
          <p:cNvSpPr>
            <a:spLocks noGrp="1"/>
          </p:cNvSpPr>
          <p:nvPr>
            <p:ph type="sldNum" sz="quarter" idx="12"/>
          </p:nvPr>
        </p:nvSpPr>
        <p:spPr/>
        <p:txBody>
          <a:bodyPr/>
          <a:lstStyle/>
          <a:p>
            <a:fld id="{8F69D1C4-9733-4784-87CD-ECE3D453F8D6}" type="slidenum">
              <a:rPr lang="en-US" smtClean="0"/>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err="1"/>
              <a:t>Linoleic</a:t>
            </a:r>
            <a:r>
              <a:rPr lang="en-US" dirty="0"/>
              <a:t> acid</a:t>
            </a:r>
            <a:endParaRPr lang="fa-IR" dirty="0"/>
          </a:p>
        </p:txBody>
      </p:sp>
      <p:sp>
        <p:nvSpPr>
          <p:cNvPr id="3" name="Content Placeholder 2"/>
          <p:cNvSpPr>
            <a:spLocks noGrp="1"/>
          </p:cNvSpPr>
          <p:nvPr>
            <p:ph idx="1"/>
          </p:nvPr>
        </p:nvSpPr>
        <p:spPr>
          <a:xfrm>
            <a:off x="1981200" y="3276601"/>
            <a:ext cx="8229600" cy="914400"/>
          </a:xfrm>
        </p:spPr>
        <p:txBody>
          <a:bodyPr/>
          <a:lstStyle/>
          <a:p>
            <a:pPr algn="ctr" rtl="0">
              <a:buNone/>
            </a:pPr>
            <a:r>
              <a:rPr lang="en-US" dirty="0"/>
              <a:t>Alpha-</a:t>
            </a:r>
            <a:r>
              <a:rPr lang="en-US" dirty="0" err="1"/>
              <a:t>linolenic</a:t>
            </a:r>
            <a:r>
              <a:rPr lang="en-US" dirty="0"/>
              <a:t> acid</a:t>
            </a:r>
            <a:endParaRPr lang="fa-IR" dirty="0"/>
          </a:p>
        </p:txBody>
      </p:sp>
      <p:pic>
        <p:nvPicPr>
          <p:cNvPr id="9218" name="Picture 2" descr="https://encrypted-tbn0.gstatic.com/images?q=tbn:ANd9GcTKmtDMuM-8gTJtkEln43U1owbaXiJ0Wt_sqe-wzdbQ0gD7zGgSXSd8O2E"/>
          <p:cNvPicPr>
            <a:picLocks noChangeAspect="1" noChangeArrowheads="1"/>
          </p:cNvPicPr>
          <p:nvPr/>
        </p:nvPicPr>
        <p:blipFill>
          <a:blip r:embed="rId2"/>
          <a:srcRect/>
          <a:stretch>
            <a:fillRect/>
          </a:stretch>
        </p:blipFill>
        <p:spPr bwMode="auto">
          <a:xfrm>
            <a:off x="1981200" y="1676400"/>
            <a:ext cx="8141918" cy="990600"/>
          </a:xfrm>
          <a:prstGeom prst="rect">
            <a:avLst/>
          </a:prstGeom>
          <a:noFill/>
        </p:spPr>
      </p:pic>
      <p:pic>
        <p:nvPicPr>
          <p:cNvPr id="9220" name="Picture 4" descr="http://upload.wikimedia.org/wikipedia/commons/1/1f/Linolenic_acid_shorthand_formula.PNG"/>
          <p:cNvPicPr>
            <a:picLocks noChangeAspect="1" noChangeArrowheads="1"/>
          </p:cNvPicPr>
          <p:nvPr/>
        </p:nvPicPr>
        <p:blipFill>
          <a:blip r:embed="rId3">
            <a:clrChange>
              <a:clrFrom>
                <a:srgbClr val="000000">
                  <a:alpha val="0"/>
                </a:srgbClr>
              </a:clrFrom>
              <a:clrTo>
                <a:srgbClr val="000000">
                  <a:alpha val="0"/>
                </a:srgbClr>
              </a:clrTo>
            </a:clrChange>
            <a:lum bright="70000" contrast="-70000"/>
          </a:blip>
          <a:srcRect/>
          <a:stretch>
            <a:fillRect/>
          </a:stretch>
        </p:blipFill>
        <p:spPr bwMode="auto">
          <a:xfrm>
            <a:off x="1524000" y="3962400"/>
            <a:ext cx="8944430" cy="2209800"/>
          </a:xfrm>
          <a:prstGeom prst="rect">
            <a:avLst/>
          </a:prstGeom>
          <a:noFill/>
        </p:spPr>
      </p:pic>
      <p:sp>
        <p:nvSpPr>
          <p:cNvPr id="4" name="Date Placeholder 3">
            <a:extLst>
              <a:ext uri="{FF2B5EF4-FFF2-40B4-BE49-F238E27FC236}">
                <a16:creationId xmlns:a16="http://schemas.microsoft.com/office/drawing/2014/main" id="{320930AA-2CEB-4FA5-AA2D-15114025E319}"/>
              </a:ext>
            </a:extLst>
          </p:cNvPr>
          <p:cNvSpPr>
            <a:spLocks noGrp="1"/>
          </p:cNvSpPr>
          <p:nvPr>
            <p:ph type="dt" sz="half" idx="10"/>
          </p:nvPr>
        </p:nvSpPr>
        <p:spPr/>
        <p:txBody>
          <a:bodyPr/>
          <a:lstStyle/>
          <a:p>
            <a:fld id="{DD76E8B6-55E6-479D-9AD1-513AFD0DAD2A}" type="datetime1">
              <a:rPr lang="en-US" smtClean="0"/>
              <a:t>9/30/2022</a:t>
            </a:fld>
            <a:endParaRPr lang="en-US"/>
          </a:p>
        </p:txBody>
      </p:sp>
      <p:sp>
        <p:nvSpPr>
          <p:cNvPr id="5" name="Footer Placeholder 4">
            <a:extLst>
              <a:ext uri="{FF2B5EF4-FFF2-40B4-BE49-F238E27FC236}">
                <a16:creationId xmlns:a16="http://schemas.microsoft.com/office/drawing/2014/main" id="{FEAC33E7-D4FB-4CE8-A2F9-8C53F058D0BF}"/>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8CB3D1AD-2F97-4470-A07F-652D9BE50A37}"/>
              </a:ext>
            </a:extLst>
          </p:cNvPr>
          <p:cNvSpPr>
            <a:spLocks noGrp="1"/>
          </p:cNvSpPr>
          <p:nvPr>
            <p:ph type="sldNum" sz="quarter" idx="12"/>
          </p:nvPr>
        </p:nvSpPr>
        <p:spPr/>
        <p:txBody>
          <a:bodyPr/>
          <a:lstStyle/>
          <a:p>
            <a:fld id="{8F69D1C4-9733-4784-87CD-ECE3D453F8D6}" type="slidenum">
              <a:rPr lang="en-US" smtClean="0"/>
              <a:t>16</a:t>
            </a:fld>
            <a:endParaRPr lang="en-US"/>
          </a:p>
        </p:txBody>
      </p:sp>
      <p:pic>
        <p:nvPicPr>
          <p:cNvPr id="9" name="Picture 2" descr="https://encrypted-tbn0.gstatic.com/images?q=tbn:ANd9GcTKmtDMuM-8gTJtkEln43U1owbaXiJ0Wt_sqe-wzdbQ0gD7zGgSXSd8O2E">
            <a:extLst>
              <a:ext uri="{FF2B5EF4-FFF2-40B4-BE49-F238E27FC236}">
                <a16:creationId xmlns:a16="http://schemas.microsoft.com/office/drawing/2014/main" id="{59EDAC06-EA8A-4287-BFFA-FC00D01B366E}"/>
              </a:ext>
            </a:extLst>
          </p:cNvPr>
          <p:cNvPicPr>
            <a:picLocks noChangeAspect="1" noChangeArrowheads="1"/>
          </p:cNvPicPr>
          <p:nvPr/>
        </p:nvPicPr>
        <p:blipFill>
          <a:blip r:embed="rId2"/>
          <a:srcRect/>
          <a:stretch>
            <a:fillRect/>
          </a:stretch>
        </p:blipFill>
        <p:spPr bwMode="auto">
          <a:xfrm>
            <a:off x="1981200" y="1680634"/>
            <a:ext cx="8141918" cy="9906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Arachidonic</a:t>
            </a:r>
            <a:r>
              <a:rPr lang="en-US" dirty="0"/>
              <a:t> acid</a:t>
            </a:r>
            <a:endParaRPr lang="fa-IR" dirty="0"/>
          </a:p>
        </p:txBody>
      </p:sp>
      <p:pic>
        <p:nvPicPr>
          <p:cNvPr id="65540" name="Picture 4" descr="http://upload.wikimedia.org/wikipedia/commons/thumb/4/44/Arachidonic_acid.svg/2000px-Arachidonic_acid.svg.png"/>
          <p:cNvPicPr>
            <a:picLocks noGrp="1" noChangeAspect="1" noChangeArrowheads="1"/>
          </p:cNvPicPr>
          <p:nvPr>
            <p:ph idx="1"/>
          </p:nvPr>
        </p:nvPicPr>
        <p:blipFill>
          <a:blip r:embed="rId2">
            <a:lum bright="70000" contrast="-70000"/>
          </a:blip>
          <a:srcRect/>
          <a:stretch>
            <a:fillRect/>
          </a:stretch>
        </p:blipFill>
        <p:spPr bwMode="auto">
          <a:xfrm>
            <a:off x="3536066" y="1600201"/>
            <a:ext cx="5119868" cy="4525963"/>
          </a:xfrm>
          <a:prstGeom prst="rect">
            <a:avLst/>
          </a:prstGeom>
          <a:noFill/>
        </p:spPr>
      </p:pic>
      <p:sp>
        <p:nvSpPr>
          <p:cNvPr id="3" name="Date Placeholder 2">
            <a:extLst>
              <a:ext uri="{FF2B5EF4-FFF2-40B4-BE49-F238E27FC236}">
                <a16:creationId xmlns:a16="http://schemas.microsoft.com/office/drawing/2014/main" id="{03682888-92C4-4A0C-9C31-125A1A01865D}"/>
              </a:ext>
            </a:extLst>
          </p:cNvPr>
          <p:cNvSpPr>
            <a:spLocks noGrp="1"/>
          </p:cNvSpPr>
          <p:nvPr>
            <p:ph type="dt" sz="half" idx="10"/>
          </p:nvPr>
        </p:nvSpPr>
        <p:spPr/>
        <p:txBody>
          <a:bodyPr/>
          <a:lstStyle/>
          <a:p>
            <a:fld id="{44D26890-7B31-46E3-93F0-817A78B9FF35}" type="datetime1">
              <a:rPr lang="en-US" smtClean="0"/>
              <a:t>9/30/2022</a:t>
            </a:fld>
            <a:endParaRPr lang="en-US"/>
          </a:p>
        </p:txBody>
      </p:sp>
      <p:sp>
        <p:nvSpPr>
          <p:cNvPr id="4" name="Footer Placeholder 3">
            <a:extLst>
              <a:ext uri="{FF2B5EF4-FFF2-40B4-BE49-F238E27FC236}">
                <a16:creationId xmlns:a16="http://schemas.microsoft.com/office/drawing/2014/main" id="{FC7DD554-2FEA-4BE7-842D-E1B524CFCA53}"/>
              </a:ext>
            </a:extLst>
          </p:cNvPr>
          <p:cNvSpPr>
            <a:spLocks noGrp="1"/>
          </p:cNvSpPr>
          <p:nvPr>
            <p:ph type="ftr" sz="quarter" idx="11"/>
          </p:nvPr>
        </p:nvSpPr>
        <p:spPr/>
        <p:txBody>
          <a:bodyPr/>
          <a:lstStyle/>
          <a:p>
            <a:r>
              <a:rPr lang="en-US"/>
              <a:t>F.Razmpour</a:t>
            </a:r>
          </a:p>
        </p:txBody>
      </p:sp>
      <p:sp>
        <p:nvSpPr>
          <p:cNvPr id="5" name="Slide Number Placeholder 4">
            <a:extLst>
              <a:ext uri="{FF2B5EF4-FFF2-40B4-BE49-F238E27FC236}">
                <a16:creationId xmlns:a16="http://schemas.microsoft.com/office/drawing/2014/main" id="{DCAE106A-A7FA-4627-8839-0387734D4C85}"/>
              </a:ext>
            </a:extLst>
          </p:cNvPr>
          <p:cNvSpPr>
            <a:spLocks noGrp="1"/>
          </p:cNvSpPr>
          <p:nvPr>
            <p:ph type="sldNum" sz="quarter" idx="12"/>
          </p:nvPr>
        </p:nvSpPr>
        <p:spPr/>
        <p:txBody>
          <a:bodyPr/>
          <a:lstStyle/>
          <a:p>
            <a:fld id="{8F69D1C4-9733-4784-87CD-ECE3D453F8D6}" type="slidenum">
              <a:rPr lang="en-US" smtClean="0"/>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Eicosapentaenoic</a:t>
            </a:r>
            <a:r>
              <a:rPr lang="en-US" dirty="0"/>
              <a:t> acid</a:t>
            </a:r>
            <a:endParaRPr lang="fa-IR" dirty="0"/>
          </a:p>
        </p:txBody>
      </p:sp>
      <p:pic>
        <p:nvPicPr>
          <p:cNvPr id="64514" name="Picture 2" descr="http://mind1st.co.uk/images/product_detail_2_clip_image001.gif"/>
          <p:cNvPicPr>
            <a:picLocks noGrp="1" noChangeAspect="1" noChangeArrowheads="1"/>
          </p:cNvPicPr>
          <p:nvPr>
            <p:ph idx="1"/>
          </p:nvPr>
        </p:nvPicPr>
        <p:blipFill>
          <a:blip r:embed="rId2"/>
          <a:srcRect/>
          <a:stretch>
            <a:fillRect/>
          </a:stretch>
        </p:blipFill>
        <p:spPr bwMode="auto">
          <a:xfrm>
            <a:off x="2286000" y="2133600"/>
            <a:ext cx="7117582" cy="2590800"/>
          </a:xfrm>
          <a:prstGeom prst="rect">
            <a:avLst/>
          </a:prstGeom>
          <a:noFill/>
        </p:spPr>
      </p:pic>
      <p:sp>
        <p:nvSpPr>
          <p:cNvPr id="3" name="Date Placeholder 2">
            <a:extLst>
              <a:ext uri="{FF2B5EF4-FFF2-40B4-BE49-F238E27FC236}">
                <a16:creationId xmlns:a16="http://schemas.microsoft.com/office/drawing/2014/main" id="{2DB43ABD-AEF6-404C-A6DA-5FF5C04B8794}"/>
              </a:ext>
            </a:extLst>
          </p:cNvPr>
          <p:cNvSpPr>
            <a:spLocks noGrp="1"/>
          </p:cNvSpPr>
          <p:nvPr>
            <p:ph type="dt" sz="half" idx="10"/>
          </p:nvPr>
        </p:nvSpPr>
        <p:spPr/>
        <p:txBody>
          <a:bodyPr/>
          <a:lstStyle/>
          <a:p>
            <a:fld id="{B0B9FD4E-84FC-46EB-9D7B-D2E8A75E2013}" type="datetime1">
              <a:rPr lang="en-US" smtClean="0"/>
              <a:t>9/30/2022</a:t>
            </a:fld>
            <a:endParaRPr lang="en-US"/>
          </a:p>
        </p:txBody>
      </p:sp>
      <p:sp>
        <p:nvSpPr>
          <p:cNvPr id="4" name="Footer Placeholder 3">
            <a:extLst>
              <a:ext uri="{FF2B5EF4-FFF2-40B4-BE49-F238E27FC236}">
                <a16:creationId xmlns:a16="http://schemas.microsoft.com/office/drawing/2014/main" id="{8DBFE034-B546-4E60-8F62-8DA0808CF2A5}"/>
              </a:ext>
            </a:extLst>
          </p:cNvPr>
          <p:cNvSpPr>
            <a:spLocks noGrp="1"/>
          </p:cNvSpPr>
          <p:nvPr>
            <p:ph type="ftr" sz="quarter" idx="11"/>
          </p:nvPr>
        </p:nvSpPr>
        <p:spPr/>
        <p:txBody>
          <a:bodyPr/>
          <a:lstStyle/>
          <a:p>
            <a:r>
              <a:rPr lang="en-US"/>
              <a:t>F.Razmpour</a:t>
            </a:r>
          </a:p>
        </p:txBody>
      </p:sp>
      <p:sp>
        <p:nvSpPr>
          <p:cNvPr id="5" name="Slide Number Placeholder 4">
            <a:extLst>
              <a:ext uri="{FF2B5EF4-FFF2-40B4-BE49-F238E27FC236}">
                <a16:creationId xmlns:a16="http://schemas.microsoft.com/office/drawing/2014/main" id="{94DC7CC2-5136-4BB6-BFDD-79F4AE6071D8}"/>
              </a:ext>
            </a:extLst>
          </p:cNvPr>
          <p:cNvSpPr>
            <a:spLocks noGrp="1"/>
          </p:cNvSpPr>
          <p:nvPr>
            <p:ph type="sldNum" sz="quarter" idx="12"/>
          </p:nvPr>
        </p:nvSpPr>
        <p:spPr/>
        <p:txBody>
          <a:bodyPr/>
          <a:lstStyle/>
          <a:p>
            <a:fld id="{8F69D1C4-9733-4784-87CD-ECE3D453F8D6}" type="slidenum">
              <a:rPr lang="en-US" smtClean="0"/>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Docosahexaenoic</a:t>
            </a:r>
            <a:r>
              <a:rPr lang="en-US" dirty="0"/>
              <a:t> acid</a:t>
            </a:r>
            <a:endParaRPr lang="fa-IR" dirty="0"/>
          </a:p>
        </p:txBody>
      </p:sp>
      <p:pic>
        <p:nvPicPr>
          <p:cNvPr id="63490" name="Picture 2" descr="http://upload.wikimedia.org/wikipedia/commons/thumb/e/ed/DHA_numbers.svg/2000px-DHA_numbers.svg.png"/>
          <p:cNvPicPr>
            <a:picLocks noGrp="1" noChangeAspect="1" noChangeArrowheads="1"/>
          </p:cNvPicPr>
          <p:nvPr>
            <p:ph idx="1"/>
          </p:nvPr>
        </p:nvPicPr>
        <p:blipFill>
          <a:blip r:embed="rId2">
            <a:lum bright="70000" contrast="-70000"/>
          </a:blip>
          <a:srcRect/>
          <a:stretch>
            <a:fillRect/>
          </a:stretch>
        </p:blipFill>
        <p:spPr bwMode="auto">
          <a:xfrm>
            <a:off x="1981200" y="2511469"/>
            <a:ext cx="8229600" cy="2703424"/>
          </a:xfrm>
          <a:prstGeom prst="rect">
            <a:avLst/>
          </a:prstGeom>
          <a:noFill/>
        </p:spPr>
      </p:pic>
      <p:sp>
        <p:nvSpPr>
          <p:cNvPr id="3" name="Date Placeholder 2">
            <a:extLst>
              <a:ext uri="{FF2B5EF4-FFF2-40B4-BE49-F238E27FC236}">
                <a16:creationId xmlns:a16="http://schemas.microsoft.com/office/drawing/2014/main" id="{DFB2A1F0-9D80-457F-A4C1-44A93D49EFFF}"/>
              </a:ext>
            </a:extLst>
          </p:cNvPr>
          <p:cNvSpPr>
            <a:spLocks noGrp="1"/>
          </p:cNvSpPr>
          <p:nvPr>
            <p:ph type="dt" sz="half" idx="10"/>
          </p:nvPr>
        </p:nvSpPr>
        <p:spPr/>
        <p:txBody>
          <a:bodyPr/>
          <a:lstStyle/>
          <a:p>
            <a:fld id="{ECF749F3-9846-4835-ABDC-955E58505E86}" type="datetime1">
              <a:rPr lang="en-US" smtClean="0"/>
              <a:t>9/30/2022</a:t>
            </a:fld>
            <a:endParaRPr lang="en-US"/>
          </a:p>
        </p:txBody>
      </p:sp>
      <p:sp>
        <p:nvSpPr>
          <p:cNvPr id="4" name="Footer Placeholder 3">
            <a:extLst>
              <a:ext uri="{FF2B5EF4-FFF2-40B4-BE49-F238E27FC236}">
                <a16:creationId xmlns:a16="http://schemas.microsoft.com/office/drawing/2014/main" id="{5E5CA5B9-8136-463B-A6CC-17C826548872}"/>
              </a:ext>
            </a:extLst>
          </p:cNvPr>
          <p:cNvSpPr>
            <a:spLocks noGrp="1"/>
          </p:cNvSpPr>
          <p:nvPr>
            <p:ph type="ftr" sz="quarter" idx="11"/>
          </p:nvPr>
        </p:nvSpPr>
        <p:spPr/>
        <p:txBody>
          <a:bodyPr/>
          <a:lstStyle/>
          <a:p>
            <a:r>
              <a:rPr lang="en-US"/>
              <a:t>F.Razmpour</a:t>
            </a:r>
          </a:p>
        </p:txBody>
      </p:sp>
      <p:sp>
        <p:nvSpPr>
          <p:cNvPr id="5" name="Slide Number Placeholder 4">
            <a:extLst>
              <a:ext uri="{FF2B5EF4-FFF2-40B4-BE49-F238E27FC236}">
                <a16:creationId xmlns:a16="http://schemas.microsoft.com/office/drawing/2014/main" id="{EAF2A23F-69F8-4813-BC56-418CF9FD8DBD}"/>
              </a:ext>
            </a:extLst>
          </p:cNvPr>
          <p:cNvSpPr>
            <a:spLocks noGrp="1"/>
          </p:cNvSpPr>
          <p:nvPr>
            <p:ph type="sldNum" sz="quarter" idx="12"/>
          </p:nvPr>
        </p:nvSpPr>
        <p:spPr/>
        <p:txBody>
          <a:bodyPr/>
          <a:lstStyle/>
          <a:p>
            <a:fld id="{8F69D1C4-9733-4784-87CD-ECE3D453F8D6}" type="slidenum">
              <a:rPr lang="en-US" smtClean="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1C526-D7D6-4150-9B88-27107DF6F1FB}"/>
              </a:ext>
            </a:extLst>
          </p:cNvPr>
          <p:cNvSpPr>
            <a:spLocks noGrp="1"/>
          </p:cNvSpPr>
          <p:nvPr>
            <p:ph type="title"/>
          </p:nvPr>
        </p:nvSpPr>
        <p:spPr/>
        <p:txBody>
          <a:bodyPr/>
          <a:lstStyle/>
          <a:p>
            <a:pPr algn="ctr"/>
            <a:r>
              <a:rPr lang="fa-IR" dirty="0"/>
              <a:t>ساختمان و عملکرد لیپید </a:t>
            </a:r>
            <a:endParaRPr lang="en-US" dirty="0"/>
          </a:p>
        </p:txBody>
      </p:sp>
      <p:sp>
        <p:nvSpPr>
          <p:cNvPr id="6" name="Content Placeholder 5">
            <a:extLst>
              <a:ext uri="{FF2B5EF4-FFF2-40B4-BE49-F238E27FC236}">
                <a16:creationId xmlns:a16="http://schemas.microsoft.com/office/drawing/2014/main" id="{E2BCD708-1F72-491B-BB5D-EABDD347D596}"/>
              </a:ext>
            </a:extLst>
          </p:cNvPr>
          <p:cNvSpPr>
            <a:spLocks noGrp="1"/>
          </p:cNvSpPr>
          <p:nvPr>
            <p:ph idx="1"/>
          </p:nvPr>
        </p:nvSpPr>
        <p:spPr>
          <a:xfrm>
            <a:off x="1141413" y="1696064"/>
            <a:ext cx="9905998" cy="4763729"/>
          </a:xfrm>
        </p:spPr>
        <p:txBody>
          <a:bodyPr>
            <a:normAutofit/>
          </a:bodyPr>
          <a:lstStyle/>
          <a:p>
            <a:pPr algn="r" rtl="1"/>
            <a:r>
              <a:rPr lang="fa-IR" dirty="0">
                <a:cs typeface="B Zar" panose="00000400000000000000" pitchFamily="2" charset="-78"/>
              </a:rPr>
              <a:t>چربی ها حدود 34% انرژی را در رژیم غذایی انسان تشکیل می دهند. </a:t>
            </a:r>
          </a:p>
          <a:p>
            <a:pPr algn="r" rtl="1"/>
            <a:r>
              <a:rPr lang="fa-IR" dirty="0">
                <a:cs typeface="B Zar" panose="00000400000000000000" pitchFamily="2" charset="-78"/>
              </a:rPr>
              <a:t>این درشت مغذی غنی از انرژی است و 9 کیلو کالری به ازای هر گرم انرژی تولید می کند. </a:t>
            </a:r>
          </a:p>
          <a:p>
            <a:pPr algn="r" rtl="1"/>
            <a:r>
              <a:rPr lang="fa-IR" dirty="0">
                <a:cs typeface="B Zar" panose="00000400000000000000" pitchFamily="2" charset="-78"/>
              </a:rPr>
              <a:t>توانایی انسان در ذخیره چربی در ادیپوسیت ها زیاد است و انسان را برای هفته ها تا ماهها زنده نگه می دارد. </a:t>
            </a:r>
          </a:p>
          <a:p>
            <a:pPr algn="r" rtl="1"/>
            <a:r>
              <a:rPr lang="fa-IR" dirty="0">
                <a:cs typeface="B Zar" panose="00000400000000000000" pitchFamily="2" charset="-78"/>
              </a:rPr>
              <a:t>قسمتی از ذخایر چربی به عنوان لیپید ساختمانی است و برای نگهداری انرژی کاربرد ندارد. .( نگهداری بافت ها از ضربه و شوک، محافظت استخوان و مفاصل، عایق گرمایی و سرمایی، لایه اصلی غشا سلولی) </a:t>
            </a:r>
          </a:p>
          <a:p>
            <a:pPr algn="r" rtl="1"/>
            <a:r>
              <a:rPr lang="fa-IR" dirty="0">
                <a:cs typeface="B Zar" panose="00000400000000000000" pitchFamily="2" charset="-78"/>
              </a:rPr>
              <a:t>نقش در انتقال ویتامین های محلول در چربی</a:t>
            </a:r>
            <a:endParaRPr lang="en-US" dirty="0"/>
          </a:p>
        </p:txBody>
      </p:sp>
      <p:sp>
        <p:nvSpPr>
          <p:cNvPr id="10" name="Date Placeholder 9">
            <a:extLst>
              <a:ext uri="{FF2B5EF4-FFF2-40B4-BE49-F238E27FC236}">
                <a16:creationId xmlns:a16="http://schemas.microsoft.com/office/drawing/2014/main" id="{B6F28B45-D7A4-4B1F-AE20-4E6C2647AE9E}"/>
              </a:ext>
            </a:extLst>
          </p:cNvPr>
          <p:cNvSpPr>
            <a:spLocks noGrp="1"/>
          </p:cNvSpPr>
          <p:nvPr>
            <p:ph type="dt" sz="half" idx="10"/>
          </p:nvPr>
        </p:nvSpPr>
        <p:spPr/>
        <p:txBody>
          <a:bodyPr/>
          <a:lstStyle/>
          <a:p>
            <a:fld id="{4B675E54-73C7-4E5E-85FD-9F36CAF209CD}" type="datetime1">
              <a:rPr lang="en-US" smtClean="0"/>
              <a:t>9/30/2022</a:t>
            </a:fld>
            <a:endParaRPr lang="en-US"/>
          </a:p>
        </p:txBody>
      </p:sp>
      <p:sp>
        <p:nvSpPr>
          <p:cNvPr id="11" name="Slide Number Placeholder 10">
            <a:extLst>
              <a:ext uri="{FF2B5EF4-FFF2-40B4-BE49-F238E27FC236}">
                <a16:creationId xmlns:a16="http://schemas.microsoft.com/office/drawing/2014/main" id="{9AA9928A-2974-4CC6-A6BD-883EA54164DF}"/>
              </a:ext>
            </a:extLst>
          </p:cNvPr>
          <p:cNvSpPr>
            <a:spLocks noGrp="1"/>
          </p:cNvSpPr>
          <p:nvPr>
            <p:ph type="sldNum" sz="quarter" idx="12"/>
          </p:nvPr>
        </p:nvSpPr>
        <p:spPr/>
        <p:txBody>
          <a:bodyPr/>
          <a:lstStyle/>
          <a:p>
            <a:fld id="{8F69D1C4-9733-4784-87CD-ECE3D453F8D6}" type="slidenum">
              <a:rPr lang="en-US" smtClean="0"/>
              <a:t>2</a:t>
            </a:fld>
            <a:endParaRPr lang="en-US"/>
          </a:p>
        </p:txBody>
      </p:sp>
      <p:sp>
        <p:nvSpPr>
          <p:cNvPr id="3" name="Footer Placeholder 2">
            <a:extLst>
              <a:ext uri="{FF2B5EF4-FFF2-40B4-BE49-F238E27FC236}">
                <a16:creationId xmlns:a16="http://schemas.microsoft.com/office/drawing/2014/main" id="{9E61DC1C-F0B1-477B-A5D7-670AF0BFAE43}"/>
              </a:ext>
            </a:extLst>
          </p:cNvPr>
          <p:cNvSpPr>
            <a:spLocks noGrp="1"/>
          </p:cNvSpPr>
          <p:nvPr>
            <p:ph type="ftr" sz="quarter" idx="11"/>
          </p:nvPr>
        </p:nvSpPr>
        <p:spPr/>
        <p:txBody>
          <a:bodyPr/>
          <a:lstStyle/>
          <a:p>
            <a:r>
              <a:rPr lang="en-US" dirty="0" err="1"/>
              <a:t>F.Razmpour</a:t>
            </a:r>
            <a:endParaRPr lang="en-US" dirty="0"/>
          </a:p>
        </p:txBody>
      </p:sp>
    </p:spTree>
    <p:extLst>
      <p:ext uri="{BB962C8B-B14F-4D97-AF65-F5344CB8AC3E}">
        <p14:creationId xmlns:p14="http://schemas.microsoft.com/office/powerpoint/2010/main" val="581318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7170" name="Picture 2"/>
          <p:cNvPicPr>
            <a:picLocks noChangeAspect="1" noChangeArrowheads="1"/>
          </p:cNvPicPr>
          <p:nvPr/>
        </p:nvPicPr>
        <p:blipFill>
          <a:blip r:embed="rId2"/>
          <a:srcRect/>
          <a:stretch>
            <a:fillRect/>
          </a:stretch>
        </p:blipFill>
        <p:spPr bwMode="auto">
          <a:xfrm>
            <a:off x="398139" y="1066800"/>
            <a:ext cx="10143504" cy="4876800"/>
          </a:xfrm>
          <a:prstGeom prst="rect">
            <a:avLst/>
          </a:prstGeom>
          <a:noFill/>
          <a:ln w="9525">
            <a:noFill/>
            <a:miter lim="800000"/>
            <a:headEnd/>
            <a:tailEnd/>
          </a:ln>
          <a:effectLst/>
        </p:spPr>
      </p:pic>
      <p:sp>
        <p:nvSpPr>
          <p:cNvPr id="4" name="Date Placeholder 3">
            <a:extLst>
              <a:ext uri="{FF2B5EF4-FFF2-40B4-BE49-F238E27FC236}">
                <a16:creationId xmlns:a16="http://schemas.microsoft.com/office/drawing/2014/main" id="{0D2E916F-DE76-4617-B6C7-F0E3F7F7AFF6}"/>
              </a:ext>
            </a:extLst>
          </p:cNvPr>
          <p:cNvSpPr>
            <a:spLocks noGrp="1"/>
          </p:cNvSpPr>
          <p:nvPr>
            <p:ph type="dt" sz="half" idx="10"/>
          </p:nvPr>
        </p:nvSpPr>
        <p:spPr/>
        <p:txBody>
          <a:bodyPr/>
          <a:lstStyle/>
          <a:p>
            <a:fld id="{2C39941E-AA64-4144-A85D-2DEA6BE2C350}" type="datetime1">
              <a:rPr lang="en-US" smtClean="0"/>
              <a:t>9/30/2022</a:t>
            </a:fld>
            <a:endParaRPr lang="en-US"/>
          </a:p>
        </p:txBody>
      </p:sp>
      <p:sp>
        <p:nvSpPr>
          <p:cNvPr id="5" name="Footer Placeholder 4">
            <a:extLst>
              <a:ext uri="{FF2B5EF4-FFF2-40B4-BE49-F238E27FC236}">
                <a16:creationId xmlns:a16="http://schemas.microsoft.com/office/drawing/2014/main" id="{88C7233E-B578-44E6-9ADD-CE5E4CEA8692}"/>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3691CEDB-0DC4-4D39-86CB-48698E132CEC}"/>
              </a:ext>
            </a:extLst>
          </p:cNvPr>
          <p:cNvSpPr>
            <a:spLocks noGrp="1"/>
          </p:cNvSpPr>
          <p:nvPr>
            <p:ph type="sldNum" sz="quarter" idx="12"/>
          </p:nvPr>
        </p:nvSpPr>
        <p:spPr/>
        <p:txBody>
          <a:bodyPr/>
          <a:lstStyle/>
          <a:p>
            <a:fld id="{8F69D1C4-9733-4784-87CD-ECE3D453F8D6}" type="slidenum">
              <a:rPr lang="en-US" smtClean="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311" y="609600"/>
            <a:ext cx="10219916" cy="946355"/>
          </a:xfrm>
        </p:spPr>
        <p:txBody>
          <a:bodyPr/>
          <a:lstStyle/>
          <a:p>
            <a:pPr algn="ctr"/>
            <a:r>
              <a:rPr lang="fa-IR" dirty="0"/>
              <a:t>اسید های چرب ضروری و نسبت امگا6 به امگا3</a:t>
            </a:r>
          </a:p>
        </p:txBody>
      </p:sp>
      <p:sp>
        <p:nvSpPr>
          <p:cNvPr id="3" name="Content Placeholder 2"/>
          <p:cNvSpPr>
            <a:spLocks noGrp="1"/>
          </p:cNvSpPr>
          <p:nvPr>
            <p:ph idx="1"/>
          </p:nvPr>
        </p:nvSpPr>
        <p:spPr/>
        <p:txBody>
          <a:bodyPr>
            <a:normAutofit fontScale="92500" lnSpcReduction="20000"/>
          </a:bodyPr>
          <a:lstStyle/>
          <a:p>
            <a:pPr algn="r" rtl="1"/>
            <a:r>
              <a:rPr lang="fa-IR" dirty="0"/>
              <a:t>تنها گیاهان (شامل فیتوپلانکتون ها در دریاها) قادر به ساخت اسید های چرب امگا-3 و امگا-6 می باشند. </a:t>
            </a:r>
          </a:p>
          <a:p>
            <a:pPr lvl="1" algn="r" rtl="1"/>
            <a:r>
              <a:rPr lang="fa-IR" dirty="0"/>
              <a:t>انسان ها تنها می توانند تا اسید های چرب امگا-9 را بسازند. </a:t>
            </a:r>
          </a:p>
          <a:p>
            <a:pPr lvl="1" algn="r" rtl="1"/>
            <a:r>
              <a:rPr lang="fa-IR" dirty="0"/>
              <a:t>انسان ها همچنین قادر به غیر اشباع سازی و بلندکردن زنجیره ها می باشند</a:t>
            </a:r>
          </a:p>
          <a:p>
            <a:pPr lvl="2" algn="r" rtl="1"/>
            <a:r>
              <a:rPr lang="fa-IR" dirty="0"/>
              <a:t>می توانند از </a:t>
            </a:r>
            <a:r>
              <a:rPr lang="en-US" dirty="0" err="1"/>
              <a:t>linoleic</a:t>
            </a:r>
            <a:r>
              <a:rPr lang="en-US" dirty="0"/>
              <a:t> acid</a:t>
            </a:r>
            <a:r>
              <a:rPr lang="fa-IR" dirty="0"/>
              <a:t> ، آراشیدونیک اسید را بسازند. </a:t>
            </a:r>
          </a:p>
          <a:p>
            <a:pPr lvl="2" algn="r" rtl="1"/>
            <a:r>
              <a:rPr lang="fa-IR" dirty="0"/>
              <a:t>می توانند از </a:t>
            </a:r>
            <a:r>
              <a:rPr lang="en-US" dirty="0"/>
              <a:t>alpha-</a:t>
            </a:r>
            <a:r>
              <a:rPr lang="en-US" dirty="0" err="1"/>
              <a:t>linolenic</a:t>
            </a:r>
            <a:r>
              <a:rPr lang="en-US" dirty="0"/>
              <a:t> acid</a:t>
            </a:r>
            <a:r>
              <a:rPr lang="fa-IR" dirty="0"/>
              <a:t>، اسید های چرب </a:t>
            </a:r>
            <a:r>
              <a:rPr lang="en-US" dirty="0"/>
              <a:t>DHA</a:t>
            </a:r>
            <a:r>
              <a:rPr lang="fa-IR" dirty="0"/>
              <a:t>و </a:t>
            </a:r>
            <a:r>
              <a:rPr lang="en-US" dirty="0"/>
              <a:t>EPA</a:t>
            </a:r>
            <a:r>
              <a:rPr lang="fa-IR" dirty="0"/>
              <a:t> را بسازند. </a:t>
            </a:r>
          </a:p>
          <a:p>
            <a:pPr lvl="2" algn="r" rtl="1"/>
            <a:r>
              <a:rPr lang="fa-IR" dirty="0"/>
              <a:t>بنابراین هر دو اسید های چرب </a:t>
            </a:r>
            <a:r>
              <a:rPr lang="en-US" dirty="0" err="1"/>
              <a:t>linoleic</a:t>
            </a:r>
            <a:r>
              <a:rPr lang="en-US" dirty="0"/>
              <a:t> acid</a:t>
            </a:r>
            <a:r>
              <a:rPr lang="fa-IR" dirty="0"/>
              <a:t> و </a:t>
            </a:r>
            <a:r>
              <a:rPr lang="en-US" dirty="0"/>
              <a:t>alpha-</a:t>
            </a:r>
            <a:r>
              <a:rPr lang="en-US" dirty="0" err="1"/>
              <a:t>linolenic</a:t>
            </a:r>
            <a:r>
              <a:rPr lang="en-US" dirty="0"/>
              <a:t> acid (ALA)</a:t>
            </a:r>
            <a:r>
              <a:rPr lang="fa-IR" dirty="0"/>
              <a:t> برای انسان ها ضروری می باشند. </a:t>
            </a:r>
          </a:p>
          <a:p>
            <a:pPr lvl="2" algn="r" rtl="1">
              <a:buNone/>
            </a:pPr>
            <a:endParaRPr lang="fa-IR" dirty="0"/>
          </a:p>
        </p:txBody>
      </p:sp>
      <p:sp>
        <p:nvSpPr>
          <p:cNvPr id="4" name="Date Placeholder 3">
            <a:extLst>
              <a:ext uri="{FF2B5EF4-FFF2-40B4-BE49-F238E27FC236}">
                <a16:creationId xmlns:a16="http://schemas.microsoft.com/office/drawing/2014/main" id="{F34EE8C1-36E0-402B-9183-CEA5A7131A63}"/>
              </a:ext>
            </a:extLst>
          </p:cNvPr>
          <p:cNvSpPr>
            <a:spLocks noGrp="1"/>
          </p:cNvSpPr>
          <p:nvPr>
            <p:ph type="dt" sz="half" idx="10"/>
          </p:nvPr>
        </p:nvSpPr>
        <p:spPr/>
        <p:txBody>
          <a:bodyPr/>
          <a:lstStyle/>
          <a:p>
            <a:fld id="{175FEDF1-D9A0-4FB2-A35D-6D1088F2939D}" type="datetime1">
              <a:rPr lang="en-US" smtClean="0"/>
              <a:t>9/30/2022</a:t>
            </a:fld>
            <a:endParaRPr lang="en-US"/>
          </a:p>
        </p:txBody>
      </p:sp>
      <p:sp>
        <p:nvSpPr>
          <p:cNvPr id="5" name="Footer Placeholder 4">
            <a:extLst>
              <a:ext uri="{FF2B5EF4-FFF2-40B4-BE49-F238E27FC236}">
                <a16:creationId xmlns:a16="http://schemas.microsoft.com/office/drawing/2014/main" id="{408A0D78-026C-4F8F-A7B1-FDD87EFE8FAF}"/>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5E861CA7-E9FC-4785-89EC-75416EB8E37E}"/>
              </a:ext>
            </a:extLst>
          </p:cNvPr>
          <p:cNvSpPr>
            <a:spLocks noGrp="1"/>
          </p:cNvSpPr>
          <p:nvPr>
            <p:ph type="sldNum" sz="quarter" idx="12"/>
          </p:nvPr>
        </p:nvSpPr>
        <p:spPr/>
        <p:txBody>
          <a:bodyPr/>
          <a:lstStyle/>
          <a:p>
            <a:fld id="{8F69D1C4-9733-4784-87CD-ECE3D453F8D6}" type="slidenum">
              <a:rPr lang="en-US" smtClean="0"/>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t>عدم تعادل بین دریافت امگا-6 و امگا-3 میتواند بیماریهای مختلفی را ایجاد کند. </a:t>
            </a:r>
          </a:p>
        </p:txBody>
      </p:sp>
      <p:sp>
        <p:nvSpPr>
          <p:cNvPr id="3" name="Content Placeholder 2"/>
          <p:cNvSpPr>
            <a:spLocks noGrp="1"/>
          </p:cNvSpPr>
          <p:nvPr>
            <p:ph idx="1"/>
          </p:nvPr>
        </p:nvSpPr>
        <p:spPr>
          <a:xfrm>
            <a:off x="390833" y="2142067"/>
            <a:ext cx="10426394" cy="4494707"/>
          </a:xfrm>
        </p:spPr>
        <p:txBody>
          <a:bodyPr>
            <a:normAutofit fontScale="85000" lnSpcReduction="20000"/>
          </a:bodyPr>
          <a:lstStyle/>
          <a:p>
            <a:pPr algn="r" rtl="1"/>
            <a:r>
              <a:rPr lang="fa-IR" dirty="0"/>
              <a:t>دریافت بیش</a:t>
            </a:r>
            <a:r>
              <a:rPr lang="en-US" dirty="0"/>
              <a:t> </a:t>
            </a:r>
            <a:r>
              <a:rPr lang="fa-IR" dirty="0"/>
              <a:t>ازحد امگا-6 از تبدیل شدن آلفا-لینولنیک اسید (</a:t>
            </a:r>
            <a:r>
              <a:rPr lang="en-US" dirty="0"/>
              <a:t>ALA</a:t>
            </a:r>
            <a:r>
              <a:rPr lang="fa-IR" dirty="0"/>
              <a:t>) به </a:t>
            </a:r>
            <a:r>
              <a:rPr lang="en-US" dirty="0"/>
              <a:t>DHA</a:t>
            </a:r>
            <a:r>
              <a:rPr lang="fa-IR" dirty="0"/>
              <a:t>و </a:t>
            </a:r>
            <a:r>
              <a:rPr lang="en-US" dirty="0"/>
              <a:t>EPA</a:t>
            </a:r>
            <a:r>
              <a:rPr lang="fa-IR" dirty="0"/>
              <a:t> جلوگیری می کند. </a:t>
            </a:r>
          </a:p>
          <a:p>
            <a:pPr algn="r" rtl="1"/>
            <a:r>
              <a:rPr lang="fa-IR" dirty="0"/>
              <a:t>نسبت مطلوب برای دریافت امگا-6 به امگا-3 ، نسبت 3 به یک تا 2 به یک تخمین زده شده است. </a:t>
            </a:r>
          </a:p>
          <a:p>
            <a:pPr algn="r" rtl="1"/>
            <a:endParaRPr lang="fa-IR" dirty="0"/>
          </a:p>
          <a:p>
            <a:pPr algn="r" rtl="1"/>
            <a:r>
              <a:rPr lang="fa-IR" dirty="0"/>
              <a:t>بنابر این توصیه میشود افراد در رژیم غذایی خود مقدار بیشتری از امگا-3 را از سبزیجات و غذاهای دریایی دریافت کنند. </a:t>
            </a:r>
          </a:p>
          <a:p>
            <a:pPr algn="r" rtl="1"/>
            <a:r>
              <a:rPr lang="en-US" dirty="0"/>
              <a:t>ALA</a:t>
            </a:r>
            <a:r>
              <a:rPr lang="fa-IR" dirty="0"/>
              <a:t> موجود در :</a:t>
            </a:r>
          </a:p>
          <a:p>
            <a:pPr lvl="1" algn="r" rtl="1"/>
            <a:r>
              <a:rPr lang="fa-IR" dirty="0"/>
              <a:t>بذر کتان 57%</a:t>
            </a:r>
          </a:p>
          <a:p>
            <a:pPr lvl="1" algn="r" rtl="1"/>
            <a:r>
              <a:rPr lang="fa-IR" dirty="0"/>
              <a:t>گردو</a:t>
            </a:r>
          </a:p>
          <a:p>
            <a:pPr lvl="1" algn="r" rtl="1"/>
            <a:r>
              <a:rPr lang="fa-IR" dirty="0"/>
              <a:t>ماهی های روغنی </a:t>
            </a:r>
          </a:p>
          <a:p>
            <a:pPr lvl="1" algn="r" rtl="1"/>
            <a:r>
              <a:rPr lang="fa-IR" dirty="0"/>
              <a:t>کلزا 8%</a:t>
            </a:r>
          </a:p>
          <a:p>
            <a:pPr lvl="1" algn="r" rtl="1"/>
            <a:r>
              <a:rPr lang="fa-IR" dirty="0"/>
              <a:t>سویا و خرفه 7%</a:t>
            </a:r>
          </a:p>
        </p:txBody>
      </p:sp>
      <p:sp>
        <p:nvSpPr>
          <p:cNvPr id="4" name="Date Placeholder 3">
            <a:extLst>
              <a:ext uri="{FF2B5EF4-FFF2-40B4-BE49-F238E27FC236}">
                <a16:creationId xmlns:a16="http://schemas.microsoft.com/office/drawing/2014/main" id="{32F5C283-9BA4-426B-8571-A69EF52B48BE}"/>
              </a:ext>
            </a:extLst>
          </p:cNvPr>
          <p:cNvSpPr>
            <a:spLocks noGrp="1"/>
          </p:cNvSpPr>
          <p:nvPr>
            <p:ph type="dt" sz="half" idx="10"/>
          </p:nvPr>
        </p:nvSpPr>
        <p:spPr/>
        <p:txBody>
          <a:bodyPr/>
          <a:lstStyle/>
          <a:p>
            <a:fld id="{2197860F-232E-426C-9556-D2B1AD2B7FCB}" type="datetime1">
              <a:rPr lang="en-US" smtClean="0"/>
              <a:t>9/30/2022</a:t>
            </a:fld>
            <a:endParaRPr lang="en-US"/>
          </a:p>
        </p:txBody>
      </p:sp>
      <p:sp>
        <p:nvSpPr>
          <p:cNvPr id="5" name="Footer Placeholder 4">
            <a:extLst>
              <a:ext uri="{FF2B5EF4-FFF2-40B4-BE49-F238E27FC236}">
                <a16:creationId xmlns:a16="http://schemas.microsoft.com/office/drawing/2014/main" id="{23EBD8CC-CD0D-4F3F-91F8-0686508E2370}"/>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53674F81-B8DF-4744-99AA-1CBEB676E295}"/>
              </a:ext>
            </a:extLst>
          </p:cNvPr>
          <p:cNvSpPr>
            <a:spLocks noGrp="1"/>
          </p:cNvSpPr>
          <p:nvPr>
            <p:ph type="sldNum" sz="quarter" idx="12"/>
          </p:nvPr>
        </p:nvSpPr>
        <p:spPr/>
        <p:txBody>
          <a:bodyPr/>
          <a:lstStyle/>
          <a:p>
            <a:fld id="{8F69D1C4-9733-4784-87CD-ECE3D453F8D6}" type="slidenum">
              <a:rPr lang="en-US" smtClean="0"/>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8194" name="Picture 2"/>
          <p:cNvPicPr>
            <a:picLocks noChangeAspect="1" noChangeArrowheads="1"/>
          </p:cNvPicPr>
          <p:nvPr/>
        </p:nvPicPr>
        <p:blipFill>
          <a:blip r:embed="rId2"/>
          <a:srcRect/>
          <a:stretch>
            <a:fillRect/>
          </a:stretch>
        </p:blipFill>
        <p:spPr bwMode="auto">
          <a:xfrm>
            <a:off x="1732935" y="216311"/>
            <a:ext cx="7971504" cy="6255379"/>
          </a:xfrm>
          <a:prstGeom prst="rect">
            <a:avLst/>
          </a:prstGeom>
          <a:noFill/>
          <a:ln w="9525">
            <a:noFill/>
            <a:miter lim="800000"/>
            <a:headEnd/>
            <a:tailEnd/>
          </a:ln>
          <a:effectLst/>
        </p:spPr>
      </p:pic>
      <p:sp>
        <p:nvSpPr>
          <p:cNvPr id="4" name="Date Placeholder 3">
            <a:extLst>
              <a:ext uri="{FF2B5EF4-FFF2-40B4-BE49-F238E27FC236}">
                <a16:creationId xmlns:a16="http://schemas.microsoft.com/office/drawing/2014/main" id="{62D57EF6-018D-4486-A32F-3A489955B858}"/>
              </a:ext>
            </a:extLst>
          </p:cNvPr>
          <p:cNvSpPr>
            <a:spLocks noGrp="1"/>
          </p:cNvSpPr>
          <p:nvPr>
            <p:ph type="dt" sz="half" idx="10"/>
          </p:nvPr>
        </p:nvSpPr>
        <p:spPr/>
        <p:txBody>
          <a:bodyPr/>
          <a:lstStyle/>
          <a:p>
            <a:fld id="{FEF8AA92-A114-427D-8362-4939F3017519}" type="datetime1">
              <a:rPr lang="en-US" smtClean="0"/>
              <a:t>9/30/2022</a:t>
            </a:fld>
            <a:endParaRPr lang="en-US"/>
          </a:p>
        </p:txBody>
      </p:sp>
      <p:sp>
        <p:nvSpPr>
          <p:cNvPr id="5" name="Footer Placeholder 4">
            <a:extLst>
              <a:ext uri="{FF2B5EF4-FFF2-40B4-BE49-F238E27FC236}">
                <a16:creationId xmlns:a16="http://schemas.microsoft.com/office/drawing/2014/main" id="{DE7C95BC-0709-45A6-A8A9-9855B1DAAE18}"/>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FB90B0F7-0851-45C7-A1DF-6FA778FEF5C7}"/>
              </a:ext>
            </a:extLst>
          </p:cNvPr>
          <p:cNvSpPr>
            <a:spLocks noGrp="1"/>
          </p:cNvSpPr>
          <p:nvPr>
            <p:ph type="sldNum" sz="quarter" idx="12"/>
          </p:nvPr>
        </p:nvSpPr>
        <p:spPr/>
        <p:txBody>
          <a:bodyPr/>
          <a:lstStyle/>
          <a:p>
            <a:fld id="{8F69D1C4-9733-4784-87CD-ECE3D453F8D6}" type="slidenum">
              <a:rPr lang="en-US" smtClean="0"/>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B3382-EB7F-42CA-A7CF-67F8B44286B0}"/>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FC5EBD83-0804-4F7E-BE78-37259BDABE1C}"/>
              </a:ext>
            </a:extLst>
          </p:cNvPr>
          <p:cNvPicPr>
            <a:picLocks noGrp="1" noChangeAspect="1"/>
          </p:cNvPicPr>
          <p:nvPr>
            <p:ph idx="1"/>
          </p:nvPr>
        </p:nvPicPr>
        <p:blipFill>
          <a:blip r:embed="rId2"/>
          <a:stretch>
            <a:fillRect/>
          </a:stretch>
        </p:blipFill>
        <p:spPr>
          <a:xfrm>
            <a:off x="2002140" y="308487"/>
            <a:ext cx="8367341" cy="6241026"/>
          </a:xfrm>
          <a:prstGeom prst="rect">
            <a:avLst/>
          </a:prstGeom>
        </p:spPr>
      </p:pic>
      <p:sp>
        <p:nvSpPr>
          <p:cNvPr id="4" name="Date Placeholder 3">
            <a:extLst>
              <a:ext uri="{FF2B5EF4-FFF2-40B4-BE49-F238E27FC236}">
                <a16:creationId xmlns:a16="http://schemas.microsoft.com/office/drawing/2014/main" id="{C401FB00-514C-46F6-8DEC-2131C757BBA7}"/>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FD8C34B1-EBCD-466D-9157-DB48EE71B1CD}"/>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C03BC7D5-9485-44C7-B864-F9D3040D9DB8}"/>
              </a:ext>
            </a:extLst>
          </p:cNvPr>
          <p:cNvSpPr>
            <a:spLocks noGrp="1"/>
          </p:cNvSpPr>
          <p:nvPr>
            <p:ph type="sldNum" sz="quarter" idx="12"/>
          </p:nvPr>
        </p:nvSpPr>
        <p:spPr/>
        <p:txBody>
          <a:bodyPr/>
          <a:lstStyle/>
          <a:p>
            <a:fld id="{8F69D1C4-9733-4784-87CD-ECE3D453F8D6}" type="slidenum">
              <a:rPr lang="en-US" smtClean="0"/>
              <a:t>24</a:t>
            </a:fld>
            <a:endParaRPr lang="en-US"/>
          </a:p>
        </p:txBody>
      </p:sp>
    </p:spTree>
    <p:extLst>
      <p:ext uri="{BB962C8B-B14F-4D97-AF65-F5344CB8AC3E}">
        <p14:creationId xmlns:p14="http://schemas.microsoft.com/office/powerpoint/2010/main" val="1524317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اسید های چرب ترانس</a:t>
            </a:r>
          </a:p>
        </p:txBody>
      </p:sp>
      <p:sp>
        <p:nvSpPr>
          <p:cNvPr id="3" name="Content Placeholder 2"/>
          <p:cNvSpPr>
            <a:spLocks noGrp="1"/>
          </p:cNvSpPr>
          <p:nvPr>
            <p:ph idx="1"/>
          </p:nvPr>
        </p:nvSpPr>
        <p:spPr/>
        <p:txBody>
          <a:bodyPr/>
          <a:lstStyle/>
          <a:p>
            <a:pPr marL="0" indent="0" algn="r" rtl="1">
              <a:buNone/>
            </a:pPr>
            <a:r>
              <a:rPr lang="fa-IR" dirty="0"/>
              <a:t>در اسید های چرب اشباع نشده طبیعی ، کربن های پیوند دوگانه به طور طبیعی به یک هیدروزن در یک طرف پیوند دو گانه متصل شده اند و به صورت ایزومر  سیس در زنجیره اسید های چرب قرار دارند که</a:t>
            </a:r>
            <a:r>
              <a:rPr lang="en-US" dirty="0"/>
              <a:t> </a:t>
            </a:r>
            <a:r>
              <a:rPr lang="fa-IR" dirty="0"/>
              <a:t>این موضوع موجب</a:t>
            </a:r>
            <a:r>
              <a:rPr lang="en-US" dirty="0"/>
              <a:t> </a:t>
            </a:r>
            <a:r>
              <a:rPr lang="fa-IR" dirty="0"/>
              <a:t>تا خوردگی ملکول اسید چرب می شود. </a:t>
            </a:r>
            <a:endParaRPr lang="en-US" dirty="0"/>
          </a:p>
          <a:p>
            <a:pPr algn="r" rtl="1"/>
            <a:endParaRPr lang="en-US" dirty="0"/>
          </a:p>
          <a:p>
            <a:pPr algn="r" rtl="1"/>
            <a:endParaRPr lang="en-US" dirty="0"/>
          </a:p>
          <a:p>
            <a:pPr algn="r" rtl="1"/>
            <a:endParaRPr lang="fa-IR" dirty="0"/>
          </a:p>
          <a:p>
            <a:pPr marL="0" indent="0">
              <a:buNone/>
            </a:pPr>
            <a:endParaRPr lang="fa-IR" dirty="0"/>
          </a:p>
        </p:txBody>
      </p:sp>
      <p:pic>
        <p:nvPicPr>
          <p:cNvPr id="67586" name="Picture 2" descr="http://www.hidden-diabetes-cures.com/images/cis-trans-fatty-acids.gif"/>
          <p:cNvPicPr>
            <a:picLocks noChangeAspect="1" noChangeArrowheads="1"/>
          </p:cNvPicPr>
          <p:nvPr/>
        </p:nvPicPr>
        <p:blipFill>
          <a:blip r:embed="rId2"/>
          <a:srcRect/>
          <a:stretch>
            <a:fillRect/>
          </a:stretch>
        </p:blipFill>
        <p:spPr bwMode="auto">
          <a:xfrm>
            <a:off x="2002140" y="3677265"/>
            <a:ext cx="7305675" cy="2447926"/>
          </a:xfrm>
          <a:prstGeom prst="rect">
            <a:avLst/>
          </a:prstGeom>
          <a:noFill/>
        </p:spPr>
      </p:pic>
      <p:sp>
        <p:nvSpPr>
          <p:cNvPr id="4" name="Date Placeholder 3">
            <a:extLst>
              <a:ext uri="{FF2B5EF4-FFF2-40B4-BE49-F238E27FC236}">
                <a16:creationId xmlns:a16="http://schemas.microsoft.com/office/drawing/2014/main" id="{2EE7A8E6-D256-4C56-B017-B4DC408E61F3}"/>
              </a:ext>
            </a:extLst>
          </p:cNvPr>
          <p:cNvSpPr>
            <a:spLocks noGrp="1"/>
          </p:cNvSpPr>
          <p:nvPr>
            <p:ph type="dt" sz="half" idx="10"/>
          </p:nvPr>
        </p:nvSpPr>
        <p:spPr/>
        <p:txBody>
          <a:bodyPr/>
          <a:lstStyle/>
          <a:p>
            <a:fld id="{8F291CF4-A120-44C6-A6D0-69E7F3F2C121}" type="datetime1">
              <a:rPr lang="en-US" smtClean="0"/>
              <a:t>9/30/2022</a:t>
            </a:fld>
            <a:endParaRPr lang="en-US"/>
          </a:p>
        </p:txBody>
      </p:sp>
      <p:sp>
        <p:nvSpPr>
          <p:cNvPr id="5" name="Footer Placeholder 4">
            <a:extLst>
              <a:ext uri="{FF2B5EF4-FFF2-40B4-BE49-F238E27FC236}">
                <a16:creationId xmlns:a16="http://schemas.microsoft.com/office/drawing/2014/main" id="{F4F3D889-616D-492D-A6E7-7279590E1077}"/>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27F3958A-4A83-4C58-B474-681713BFB4E5}"/>
              </a:ext>
            </a:extLst>
          </p:cNvPr>
          <p:cNvSpPr>
            <a:spLocks noGrp="1"/>
          </p:cNvSpPr>
          <p:nvPr>
            <p:ph type="sldNum" sz="quarter" idx="12"/>
          </p:nvPr>
        </p:nvSpPr>
        <p:spPr/>
        <p:txBody>
          <a:bodyPr/>
          <a:lstStyle/>
          <a:p>
            <a:fld id="{8F69D1C4-9733-4784-87CD-ECE3D453F8D6}" type="slidenum">
              <a:rPr lang="en-US" smtClean="0"/>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53D42-D663-4363-B1A0-00EABD67284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F45AA93-E4E9-411E-AB61-D89334F885CF}"/>
              </a:ext>
            </a:extLst>
          </p:cNvPr>
          <p:cNvSpPr>
            <a:spLocks noGrp="1"/>
          </p:cNvSpPr>
          <p:nvPr>
            <p:ph idx="1"/>
          </p:nvPr>
        </p:nvSpPr>
        <p:spPr/>
        <p:txBody>
          <a:bodyPr/>
          <a:lstStyle/>
          <a:p>
            <a:pPr algn="r" rtl="1"/>
            <a:r>
              <a:rPr lang="fa-IR" dirty="0"/>
              <a:t>هیدروژناسیون چربی اشباع نشده در تخمیر غیر هوازی در شکمبه گاو گوسفند و با روش شیمیایی صورت می گیرد که سبب اضافه شدن هیدروزن به روغن های مایع و تشکیل چربی پایدار و جامد مانند مارگارین می شود.</a:t>
            </a:r>
          </a:p>
          <a:p>
            <a:pPr algn="r" rtl="1"/>
            <a:r>
              <a:rPr lang="fa-IR" dirty="0"/>
              <a:t>این اضافه شدن هیدروزن هم در موقعیت طبیعی سیس و هم ترانس اضافه شود. </a:t>
            </a:r>
            <a:endParaRPr lang="en-US" dirty="0"/>
          </a:p>
        </p:txBody>
      </p:sp>
      <p:sp>
        <p:nvSpPr>
          <p:cNvPr id="4" name="Date Placeholder 3">
            <a:extLst>
              <a:ext uri="{FF2B5EF4-FFF2-40B4-BE49-F238E27FC236}">
                <a16:creationId xmlns:a16="http://schemas.microsoft.com/office/drawing/2014/main" id="{72790722-7B25-46B2-A511-9F2DB46AE67F}"/>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62FD8182-B420-4EBA-A981-6C57CEB98FC3}"/>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673AFE0E-3F5A-41A7-A4BD-CBCE0ED26663}"/>
              </a:ext>
            </a:extLst>
          </p:cNvPr>
          <p:cNvSpPr>
            <a:spLocks noGrp="1"/>
          </p:cNvSpPr>
          <p:nvPr>
            <p:ph type="sldNum" sz="quarter" idx="12"/>
          </p:nvPr>
        </p:nvSpPr>
        <p:spPr/>
        <p:txBody>
          <a:bodyPr/>
          <a:lstStyle/>
          <a:p>
            <a:fld id="{8F69D1C4-9733-4784-87CD-ECE3D453F8D6}" type="slidenum">
              <a:rPr lang="en-US" smtClean="0"/>
              <a:t>26</a:t>
            </a:fld>
            <a:endParaRPr lang="en-US"/>
          </a:p>
        </p:txBody>
      </p:sp>
    </p:spTree>
    <p:extLst>
      <p:ext uri="{BB962C8B-B14F-4D97-AF65-F5344CB8AC3E}">
        <p14:creationId xmlns:p14="http://schemas.microsoft.com/office/powerpoint/2010/main" val="4221309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2" y="609600"/>
            <a:ext cx="9719186" cy="1456267"/>
          </a:xfrm>
        </p:spPr>
        <p:txBody>
          <a:bodyPr/>
          <a:lstStyle/>
          <a:p>
            <a:endParaRPr lang="fa-IR" dirty="0"/>
          </a:p>
        </p:txBody>
      </p:sp>
      <p:sp>
        <p:nvSpPr>
          <p:cNvPr id="3" name="Content Placeholder 2"/>
          <p:cNvSpPr>
            <a:spLocks noGrp="1"/>
          </p:cNvSpPr>
          <p:nvPr>
            <p:ph idx="1"/>
          </p:nvPr>
        </p:nvSpPr>
        <p:spPr>
          <a:xfrm>
            <a:off x="685801" y="1983659"/>
            <a:ext cx="9580259" cy="3807542"/>
          </a:xfrm>
        </p:spPr>
        <p:txBody>
          <a:bodyPr>
            <a:noAutofit/>
          </a:bodyPr>
          <a:lstStyle/>
          <a:p>
            <a:pPr algn="r" rtl="1"/>
            <a:r>
              <a:rPr lang="en-US" dirty="0"/>
              <a:t>   </a:t>
            </a:r>
            <a:r>
              <a:rPr lang="fa-IR" dirty="0"/>
              <a:t>عمل هیدروژناسیون علاوه بر اشباع کردن باند های دو گانه می تواند موجب تبدیل باند های سیس به ترانس شود. </a:t>
            </a:r>
          </a:p>
          <a:p>
            <a:pPr algn="r" rtl="1"/>
            <a:r>
              <a:rPr lang="fa-IR" dirty="0"/>
              <a:t>وقتی که اسید های چرب غشای سلولی به حالت سیس باشند، کمتر می توانند روی هم قرار گرفته و در نتیجه غشای سلول سیالیت بیشتری خواهد داشت. </a:t>
            </a:r>
          </a:p>
          <a:p>
            <a:pPr algn="r" rtl="1"/>
            <a:r>
              <a:rPr lang="fa-IR" dirty="0"/>
              <a:t>ازآنجا که اسید های چرب ترانس تا خوردگی ندارند، می توانند روی هم قرار گرفته و ازسیالیت غشا بکاهند. </a:t>
            </a:r>
          </a:p>
          <a:p>
            <a:pPr lvl="1" algn="r" rtl="1"/>
            <a:r>
              <a:rPr lang="fa-IR" dirty="0"/>
              <a:t>اسید های چرب ترانس از بلند</a:t>
            </a:r>
            <a:r>
              <a:rPr lang="en-US" dirty="0"/>
              <a:t> </a:t>
            </a:r>
            <a:r>
              <a:rPr lang="fa-IR" dirty="0"/>
              <a:t>شدن زنجیره لینولئیک اسید و </a:t>
            </a:r>
            <a:r>
              <a:rPr lang="en-US" dirty="0"/>
              <a:t>ALA</a:t>
            </a:r>
            <a:r>
              <a:rPr lang="fa-IR" dirty="0"/>
              <a:t> که برای رشد مغزجنین ضروری است جلوگیری می کنند.</a:t>
            </a:r>
          </a:p>
          <a:p>
            <a:pPr lvl="1" algn="r" rtl="1"/>
            <a:r>
              <a:rPr lang="fa-IR" dirty="0"/>
              <a:t>دریافت بیش ازحد چربی ترانس با بیماری های قلبی-عروقی، دیابت نوع 2، سرطان و آلرژی ها مرتبط دانسته شده است. </a:t>
            </a:r>
          </a:p>
          <a:p>
            <a:pPr algn="r" rtl="1"/>
            <a:r>
              <a:rPr lang="fa-IR" dirty="0"/>
              <a:t>منابع اسید های چرب ترانس:</a:t>
            </a:r>
          </a:p>
          <a:p>
            <a:pPr lvl="1" algn="r" rtl="1"/>
            <a:r>
              <a:rPr lang="fa-IR" dirty="0"/>
              <a:t>مارگارین، روغنهای گیاهی جامد، روغن قنادی، لبنیات، محصولات پخته شده پرچرب </a:t>
            </a:r>
          </a:p>
          <a:p>
            <a:pPr lvl="1" algn="r" rtl="1"/>
            <a:endParaRPr lang="fa-IR" dirty="0"/>
          </a:p>
        </p:txBody>
      </p:sp>
      <p:sp>
        <p:nvSpPr>
          <p:cNvPr id="4" name="Date Placeholder 3">
            <a:extLst>
              <a:ext uri="{FF2B5EF4-FFF2-40B4-BE49-F238E27FC236}">
                <a16:creationId xmlns:a16="http://schemas.microsoft.com/office/drawing/2014/main" id="{487E6371-4640-4F8B-A3A3-746514AFEC19}"/>
              </a:ext>
            </a:extLst>
          </p:cNvPr>
          <p:cNvSpPr>
            <a:spLocks noGrp="1"/>
          </p:cNvSpPr>
          <p:nvPr>
            <p:ph type="dt" sz="half" idx="10"/>
          </p:nvPr>
        </p:nvSpPr>
        <p:spPr/>
        <p:txBody>
          <a:bodyPr/>
          <a:lstStyle/>
          <a:p>
            <a:fld id="{736E8113-DC5F-4955-A76A-F1F3C74BAA23}" type="datetime1">
              <a:rPr lang="en-US" smtClean="0"/>
              <a:t>9/30/2022</a:t>
            </a:fld>
            <a:endParaRPr lang="en-US"/>
          </a:p>
        </p:txBody>
      </p:sp>
      <p:sp>
        <p:nvSpPr>
          <p:cNvPr id="5" name="Footer Placeholder 4">
            <a:extLst>
              <a:ext uri="{FF2B5EF4-FFF2-40B4-BE49-F238E27FC236}">
                <a16:creationId xmlns:a16="http://schemas.microsoft.com/office/drawing/2014/main" id="{04BBCB03-B21C-4C8A-9017-95F3BF2EFFD4}"/>
              </a:ext>
            </a:extLst>
          </p:cNvPr>
          <p:cNvSpPr>
            <a:spLocks noGrp="1"/>
          </p:cNvSpPr>
          <p:nvPr>
            <p:ph type="ftr" sz="quarter" idx="11"/>
          </p:nvPr>
        </p:nvSpPr>
        <p:spPr/>
        <p:txBody>
          <a:bodyPr/>
          <a:lstStyle/>
          <a:p>
            <a:r>
              <a:rPr lang="en-US" dirty="0" err="1"/>
              <a:t>F.Razmpour</a:t>
            </a:r>
            <a:endParaRPr lang="en-US" dirty="0"/>
          </a:p>
        </p:txBody>
      </p:sp>
      <p:sp>
        <p:nvSpPr>
          <p:cNvPr id="6" name="Slide Number Placeholder 5">
            <a:extLst>
              <a:ext uri="{FF2B5EF4-FFF2-40B4-BE49-F238E27FC236}">
                <a16:creationId xmlns:a16="http://schemas.microsoft.com/office/drawing/2014/main" id="{3D65ACA2-8852-46E1-9505-8C333A1C46C0}"/>
              </a:ext>
            </a:extLst>
          </p:cNvPr>
          <p:cNvSpPr>
            <a:spLocks noGrp="1"/>
          </p:cNvSpPr>
          <p:nvPr>
            <p:ph type="sldNum" sz="quarter" idx="12"/>
          </p:nvPr>
        </p:nvSpPr>
        <p:spPr/>
        <p:txBody>
          <a:bodyPr/>
          <a:lstStyle/>
          <a:p>
            <a:fld id="{8F69D1C4-9733-4784-87CD-ECE3D453F8D6}" type="slidenum">
              <a:rPr lang="en-US" smtClean="0"/>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794C3-CF2C-49D8-8C71-C04595B84B2B}"/>
              </a:ext>
            </a:extLst>
          </p:cNvPr>
          <p:cNvSpPr>
            <a:spLocks noGrp="1"/>
          </p:cNvSpPr>
          <p:nvPr>
            <p:ph type="title"/>
          </p:nvPr>
        </p:nvSpPr>
        <p:spPr/>
        <p:txBody>
          <a:bodyPr/>
          <a:lstStyle/>
          <a:p>
            <a:pPr algn="ctr" rtl="1"/>
            <a:r>
              <a:rPr lang="fa-IR" dirty="0"/>
              <a:t>اسید لینولئیک کونژوگه (</a:t>
            </a:r>
            <a:r>
              <a:rPr lang="en-US" dirty="0"/>
              <a:t>CLA</a:t>
            </a:r>
            <a:r>
              <a:rPr lang="fa-IR" dirty="0"/>
              <a:t>)</a:t>
            </a:r>
            <a:r>
              <a:rPr lang="en-US" dirty="0"/>
              <a:t> </a:t>
            </a:r>
          </a:p>
        </p:txBody>
      </p:sp>
      <p:sp>
        <p:nvSpPr>
          <p:cNvPr id="3" name="Content Placeholder 2">
            <a:extLst>
              <a:ext uri="{FF2B5EF4-FFF2-40B4-BE49-F238E27FC236}">
                <a16:creationId xmlns:a16="http://schemas.microsoft.com/office/drawing/2014/main" id="{A7EDE535-2A03-4D88-AFA6-8F96BFCAED74}"/>
              </a:ext>
            </a:extLst>
          </p:cNvPr>
          <p:cNvSpPr>
            <a:spLocks noGrp="1"/>
          </p:cNvSpPr>
          <p:nvPr>
            <p:ph idx="1"/>
          </p:nvPr>
        </p:nvSpPr>
        <p:spPr/>
        <p:txBody>
          <a:bodyPr/>
          <a:lstStyle/>
          <a:p>
            <a:pPr algn="r" rtl="1"/>
            <a:r>
              <a:rPr lang="fa-IR" dirty="0"/>
              <a:t>ایزومر موقعیتی و هندسی اسید لینو لئیک است که بر خلاف خود لینولئیک توسط یک گروه متیل جدا نشده است.</a:t>
            </a:r>
          </a:p>
          <a:p>
            <a:pPr algn="r" rtl="1"/>
            <a:r>
              <a:rPr lang="fa-IR" dirty="0"/>
              <a:t>ترکیبات جرئی لیپیدها در گوشت و لبنیات است. </a:t>
            </a:r>
          </a:p>
          <a:p>
            <a:pPr algn="r" rtl="1"/>
            <a:r>
              <a:rPr lang="fa-IR" dirty="0"/>
              <a:t>80% از </a:t>
            </a:r>
            <a:r>
              <a:rPr lang="en-US" dirty="0"/>
              <a:t>CLA</a:t>
            </a:r>
            <a:r>
              <a:rPr lang="fa-IR" dirty="0"/>
              <a:t> ایزومر سیس-9 و ترانس-11 است.</a:t>
            </a:r>
          </a:p>
          <a:p>
            <a:pPr algn="r" rtl="1"/>
            <a:r>
              <a:rPr lang="fa-IR" dirty="0"/>
              <a:t>این دو ایزومر سبب کاهش چربی خون، کاهش مقاومت سلولی به انسولین ، اثر ضد کارسینوزن و آتروژنی دارد.</a:t>
            </a:r>
            <a:endParaRPr lang="en-US" dirty="0"/>
          </a:p>
        </p:txBody>
      </p:sp>
      <p:sp>
        <p:nvSpPr>
          <p:cNvPr id="4" name="Date Placeholder 3">
            <a:extLst>
              <a:ext uri="{FF2B5EF4-FFF2-40B4-BE49-F238E27FC236}">
                <a16:creationId xmlns:a16="http://schemas.microsoft.com/office/drawing/2014/main" id="{ED800C30-E8E0-44EA-BC38-0956A6B1B302}"/>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33929FAF-55D9-49AB-B42E-83E597E1F0E1}"/>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8D64ADA9-D81C-46DB-93A7-B60E3B86F5FA}"/>
              </a:ext>
            </a:extLst>
          </p:cNvPr>
          <p:cNvSpPr>
            <a:spLocks noGrp="1"/>
          </p:cNvSpPr>
          <p:nvPr>
            <p:ph type="sldNum" sz="quarter" idx="12"/>
          </p:nvPr>
        </p:nvSpPr>
        <p:spPr/>
        <p:txBody>
          <a:bodyPr/>
          <a:lstStyle/>
          <a:p>
            <a:fld id="{8F69D1C4-9733-4784-87CD-ECE3D453F8D6}" type="slidenum">
              <a:rPr lang="en-US" smtClean="0"/>
              <a:t>28</a:t>
            </a:fld>
            <a:endParaRPr lang="en-US"/>
          </a:p>
        </p:txBody>
      </p:sp>
      <p:pic>
        <p:nvPicPr>
          <p:cNvPr id="8" name="Picture 7">
            <a:extLst>
              <a:ext uri="{FF2B5EF4-FFF2-40B4-BE49-F238E27FC236}">
                <a16:creationId xmlns:a16="http://schemas.microsoft.com/office/drawing/2014/main" id="{E2A6044D-1B29-445B-8CF1-49ED2A16756C}"/>
              </a:ext>
            </a:extLst>
          </p:cNvPr>
          <p:cNvPicPr>
            <a:picLocks noChangeAspect="1"/>
          </p:cNvPicPr>
          <p:nvPr/>
        </p:nvPicPr>
        <p:blipFill>
          <a:blip r:embed="rId2"/>
          <a:stretch>
            <a:fillRect/>
          </a:stretch>
        </p:blipFill>
        <p:spPr>
          <a:xfrm>
            <a:off x="1603190" y="0"/>
            <a:ext cx="8144962" cy="987638"/>
          </a:xfrm>
          <a:prstGeom prst="rect">
            <a:avLst/>
          </a:prstGeom>
        </p:spPr>
      </p:pic>
    </p:spTree>
    <p:extLst>
      <p:ext uri="{BB962C8B-B14F-4D97-AF65-F5344CB8AC3E}">
        <p14:creationId xmlns:p14="http://schemas.microsoft.com/office/powerpoint/2010/main" val="2189152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53DDE-1839-46C7-A19F-7F716E52628D}"/>
              </a:ext>
            </a:extLst>
          </p:cNvPr>
          <p:cNvSpPr>
            <a:spLocks noGrp="1"/>
          </p:cNvSpPr>
          <p:nvPr>
            <p:ph type="title"/>
          </p:nvPr>
        </p:nvSpPr>
        <p:spPr/>
        <p:txBody>
          <a:bodyPr/>
          <a:lstStyle/>
          <a:p>
            <a:pPr algn="ctr"/>
            <a:r>
              <a:rPr lang="fa-IR" dirty="0"/>
              <a:t>تری گلیسیریدها </a:t>
            </a:r>
            <a:endParaRPr lang="en-US" dirty="0"/>
          </a:p>
        </p:txBody>
      </p:sp>
      <p:sp>
        <p:nvSpPr>
          <p:cNvPr id="3" name="Content Placeholder 2">
            <a:extLst>
              <a:ext uri="{FF2B5EF4-FFF2-40B4-BE49-F238E27FC236}">
                <a16:creationId xmlns:a16="http://schemas.microsoft.com/office/drawing/2014/main" id="{123746C2-2EFC-4031-8E7B-D1E8A29691B5}"/>
              </a:ext>
            </a:extLst>
          </p:cNvPr>
          <p:cNvSpPr>
            <a:spLocks noGrp="1"/>
          </p:cNvSpPr>
          <p:nvPr>
            <p:ph idx="1"/>
          </p:nvPr>
        </p:nvSpPr>
        <p:spPr/>
        <p:txBody>
          <a:bodyPr/>
          <a:lstStyle/>
          <a:p>
            <a:pPr algn="r" rtl="1"/>
            <a:r>
              <a:rPr lang="fa-IR" dirty="0"/>
              <a:t>اسید چرب آزاد حاوی یک گروه کربوکسیلیک( </a:t>
            </a:r>
            <a:r>
              <a:rPr lang="en-US" dirty="0"/>
              <a:t>COOH</a:t>
            </a:r>
            <a:r>
              <a:rPr lang="fa-IR" dirty="0"/>
              <a:t>) است که می توانند با مولکول های دیگر واکنش دهند و بالقوه خطرناک هستند.</a:t>
            </a:r>
          </a:p>
          <a:p>
            <a:pPr algn="r" rtl="1"/>
            <a:r>
              <a:rPr lang="fa-IR" dirty="0"/>
              <a:t>بدن با پیوند سه اسید چرب به یک زنجیره جانبی گلیسرول اسد های چرب به حالت خنثی در می آید و فاقد گروه هیدروکسیل آزاد است که سبب نامحلول شدن تری گلیسیرید در آب می شود.</a:t>
            </a:r>
          </a:p>
          <a:p>
            <a:pPr algn="r" rtl="1"/>
            <a:r>
              <a:rPr lang="fa-IR" dirty="0"/>
              <a:t>چربی خنثی بدون هیچ خطری در خون حمل می شوند و در سلولهای چربی به صورت ذخایر انرژی انباشته شوند.</a:t>
            </a:r>
            <a:endParaRPr lang="en-US" dirty="0"/>
          </a:p>
        </p:txBody>
      </p:sp>
      <p:sp>
        <p:nvSpPr>
          <p:cNvPr id="4" name="Date Placeholder 3">
            <a:extLst>
              <a:ext uri="{FF2B5EF4-FFF2-40B4-BE49-F238E27FC236}">
                <a16:creationId xmlns:a16="http://schemas.microsoft.com/office/drawing/2014/main" id="{EDF36CF9-7656-4E84-9360-A0D63BB7E1A7}"/>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763281C1-23C8-444C-B562-C47A4BDF566D}"/>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03528C7C-A4A6-4854-82B7-E15776440959}"/>
              </a:ext>
            </a:extLst>
          </p:cNvPr>
          <p:cNvSpPr>
            <a:spLocks noGrp="1"/>
          </p:cNvSpPr>
          <p:nvPr>
            <p:ph type="sldNum" sz="quarter" idx="12"/>
          </p:nvPr>
        </p:nvSpPr>
        <p:spPr/>
        <p:txBody>
          <a:bodyPr/>
          <a:lstStyle/>
          <a:p>
            <a:fld id="{8F69D1C4-9733-4784-87CD-ECE3D453F8D6}" type="slidenum">
              <a:rPr lang="en-US" smtClean="0"/>
              <a:t>29</a:t>
            </a:fld>
            <a:endParaRPr lang="en-US"/>
          </a:p>
        </p:txBody>
      </p:sp>
    </p:spTree>
    <p:extLst>
      <p:ext uri="{BB962C8B-B14F-4D97-AF65-F5344CB8AC3E}">
        <p14:creationId xmlns:p14="http://schemas.microsoft.com/office/powerpoint/2010/main" val="3776227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3D300-DA89-4FB6-97B2-785DBD361C42}"/>
              </a:ext>
            </a:extLst>
          </p:cNvPr>
          <p:cNvSpPr>
            <a:spLocks noGrp="1"/>
          </p:cNvSpPr>
          <p:nvPr>
            <p:ph type="title"/>
          </p:nvPr>
        </p:nvSpPr>
        <p:spPr/>
        <p:txBody>
          <a:bodyPr/>
          <a:lstStyle/>
          <a:p>
            <a:pPr algn="ctr"/>
            <a:r>
              <a:rPr lang="fa-IR" dirty="0"/>
              <a:t>ساختمان و عملکرد لیپید </a:t>
            </a:r>
            <a:endParaRPr lang="en-US" dirty="0"/>
          </a:p>
        </p:txBody>
      </p:sp>
      <p:sp>
        <p:nvSpPr>
          <p:cNvPr id="3" name="Content Placeholder 2">
            <a:extLst>
              <a:ext uri="{FF2B5EF4-FFF2-40B4-BE49-F238E27FC236}">
                <a16:creationId xmlns:a16="http://schemas.microsoft.com/office/drawing/2014/main" id="{68CC4618-5651-4AAF-8987-E13675E03DEF}"/>
              </a:ext>
            </a:extLst>
          </p:cNvPr>
          <p:cNvSpPr>
            <a:spLocks noGrp="1"/>
          </p:cNvSpPr>
          <p:nvPr>
            <p:ph idx="1"/>
          </p:nvPr>
        </p:nvSpPr>
        <p:spPr/>
        <p:txBody>
          <a:bodyPr/>
          <a:lstStyle/>
          <a:p>
            <a:pPr algn="r" rtl="1"/>
            <a:r>
              <a:rPr lang="fa-IR" dirty="0">
                <a:cs typeface="B Zar" panose="00000400000000000000" pitchFamily="2" charset="-78"/>
              </a:rPr>
              <a:t>لیپیدها سبب کاهش تخلیه معده و تحریک جریان صفرا و پانکراس و لذا تسهیل فرایند هضم می گردد.</a:t>
            </a:r>
          </a:p>
          <a:p>
            <a:pPr algn="r" rtl="1"/>
            <a:r>
              <a:rPr lang="fa-IR" dirty="0">
                <a:cs typeface="B Zar" panose="00000400000000000000" pitchFamily="2" charset="-78"/>
              </a:rPr>
              <a:t>چربی در مواد غذایی باعث نرمی بافت غذا می شود مثل بستنی، نان و ....</a:t>
            </a:r>
            <a:endParaRPr lang="en-US" dirty="0"/>
          </a:p>
        </p:txBody>
      </p:sp>
      <p:sp>
        <p:nvSpPr>
          <p:cNvPr id="4" name="Date Placeholder 3">
            <a:extLst>
              <a:ext uri="{FF2B5EF4-FFF2-40B4-BE49-F238E27FC236}">
                <a16:creationId xmlns:a16="http://schemas.microsoft.com/office/drawing/2014/main" id="{FA344A09-8FCB-4AB9-ABA5-8EA93302C52D}"/>
              </a:ext>
            </a:extLst>
          </p:cNvPr>
          <p:cNvSpPr>
            <a:spLocks noGrp="1"/>
          </p:cNvSpPr>
          <p:nvPr>
            <p:ph type="dt" sz="half" idx="10"/>
          </p:nvPr>
        </p:nvSpPr>
        <p:spPr/>
        <p:txBody>
          <a:bodyPr/>
          <a:lstStyle/>
          <a:p>
            <a:fld id="{EBDDC5E6-5D7C-41D3-B0F7-BAD011425688}" type="datetime1">
              <a:rPr lang="en-US" smtClean="0"/>
              <a:t>9/30/2022</a:t>
            </a:fld>
            <a:endParaRPr lang="en-US"/>
          </a:p>
        </p:txBody>
      </p:sp>
      <p:sp>
        <p:nvSpPr>
          <p:cNvPr id="5" name="Slide Number Placeholder 4">
            <a:extLst>
              <a:ext uri="{FF2B5EF4-FFF2-40B4-BE49-F238E27FC236}">
                <a16:creationId xmlns:a16="http://schemas.microsoft.com/office/drawing/2014/main" id="{E05E5F74-21B7-4A03-8BF3-33882F971906}"/>
              </a:ext>
            </a:extLst>
          </p:cNvPr>
          <p:cNvSpPr>
            <a:spLocks noGrp="1"/>
          </p:cNvSpPr>
          <p:nvPr>
            <p:ph type="sldNum" sz="quarter" idx="12"/>
          </p:nvPr>
        </p:nvSpPr>
        <p:spPr/>
        <p:txBody>
          <a:bodyPr/>
          <a:lstStyle/>
          <a:p>
            <a:fld id="{8F69D1C4-9733-4784-87CD-ECE3D453F8D6}" type="slidenum">
              <a:rPr lang="en-US" smtClean="0"/>
              <a:t>3</a:t>
            </a:fld>
            <a:endParaRPr lang="en-US"/>
          </a:p>
        </p:txBody>
      </p:sp>
      <p:sp>
        <p:nvSpPr>
          <p:cNvPr id="6" name="Footer Placeholder 5">
            <a:extLst>
              <a:ext uri="{FF2B5EF4-FFF2-40B4-BE49-F238E27FC236}">
                <a16:creationId xmlns:a16="http://schemas.microsoft.com/office/drawing/2014/main" id="{27CFD832-08E0-446C-84E1-8BF36ED6272E}"/>
              </a:ext>
            </a:extLst>
          </p:cNvPr>
          <p:cNvSpPr>
            <a:spLocks noGrp="1"/>
          </p:cNvSpPr>
          <p:nvPr>
            <p:ph type="ftr" sz="quarter" idx="11"/>
          </p:nvPr>
        </p:nvSpPr>
        <p:spPr/>
        <p:txBody>
          <a:bodyPr/>
          <a:lstStyle/>
          <a:p>
            <a:r>
              <a:rPr lang="en-US"/>
              <a:t>F.Razmpour</a:t>
            </a:r>
          </a:p>
        </p:txBody>
      </p:sp>
    </p:spTree>
    <p:extLst>
      <p:ext uri="{BB962C8B-B14F-4D97-AF65-F5344CB8AC3E}">
        <p14:creationId xmlns:p14="http://schemas.microsoft.com/office/powerpoint/2010/main" val="3854663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D94B6-A15E-4818-9D33-98999A8788E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F0D9636-3E7C-424C-9712-DF28316980B9}"/>
              </a:ext>
            </a:extLst>
          </p:cNvPr>
          <p:cNvSpPr>
            <a:spLocks noGrp="1"/>
          </p:cNvSpPr>
          <p:nvPr>
            <p:ph idx="1"/>
          </p:nvPr>
        </p:nvSpPr>
        <p:spPr/>
        <p:txBody>
          <a:bodyPr/>
          <a:lstStyle/>
          <a:p>
            <a:pPr algn="r" rtl="1"/>
            <a:r>
              <a:rPr lang="en-US" dirty="0"/>
              <a:t>SFA</a:t>
            </a:r>
            <a:r>
              <a:rPr lang="fa-IR" dirty="0"/>
              <a:t> نسبتا خنثی است و در موقع ذخیره مستعد ذخیره اکسیداتیو ی نمی باشد.</a:t>
            </a:r>
          </a:p>
          <a:p>
            <a:pPr algn="r" rtl="1"/>
            <a:r>
              <a:rPr lang="fa-IR" dirty="0"/>
              <a:t>تری گلیسیرید ذخیره شده در حیوانات خشکی زی به طور عمده اشباع شده است.</a:t>
            </a:r>
          </a:p>
          <a:p>
            <a:pPr algn="r" rtl="1"/>
            <a:r>
              <a:rPr lang="fa-IR" dirty="0"/>
              <a:t>موجودد آبهای سرد حتی در حرارت های پایین باید اسید های چرب خود را به حالت مایع نگه دارند بنابراین تری گلیسیرید در روغن ماهی و چربی مشتق از حیوانات دریایی حاوی اسید های چرب طولانی تر ولی بسیار اشباع نشده هستند.(20و 22 کربن)</a:t>
            </a:r>
            <a:endParaRPr lang="en-US" dirty="0"/>
          </a:p>
        </p:txBody>
      </p:sp>
      <p:sp>
        <p:nvSpPr>
          <p:cNvPr id="4" name="Date Placeholder 3">
            <a:extLst>
              <a:ext uri="{FF2B5EF4-FFF2-40B4-BE49-F238E27FC236}">
                <a16:creationId xmlns:a16="http://schemas.microsoft.com/office/drawing/2014/main" id="{BBB14906-F037-4EE3-83D2-87BE7C13523C}"/>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2BBE53BE-129E-41ED-8A42-9AA69BB3912B}"/>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D3D96F01-5836-4B6A-8C32-D6971819EEAB}"/>
              </a:ext>
            </a:extLst>
          </p:cNvPr>
          <p:cNvSpPr>
            <a:spLocks noGrp="1"/>
          </p:cNvSpPr>
          <p:nvPr>
            <p:ph type="sldNum" sz="quarter" idx="12"/>
          </p:nvPr>
        </p:nvSpPr>
        <p:spPr/>
        <p:txBody>
          <a:bodyPr/>
          <a:lstStyle/>
          <a:p>
            <a:fld id="{8F69D1C4-9733-4784-87CD-ECE3D453F8D6}" type="slidenum">
              <a:rPr lang="en-US" smtClean="0"/>
              <a:t>30</a:t>
            </a:fld>
            <a:endParaRPr lang="en-US"/>
          </a:p>
        </p:txBody>
      </p:sp>
    </p:spTree>
    <p:extLst>
      <p:ext uri="{BB962C8B-B14F-4D97-AF65-F5344CB8AC3E}">
        <p14:creationId xmlns:p14="http://schemas.microsoft.com/office/powerpoint/2010/main" val="14943111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26FA8-CA95-486A-8A72-24287AB2643B}"/>
              </a:ext>
            </a:extLst>
          </p:cNvPr>
          <p:cNvSpPr>
            <a:spLocks noGrp="1"/>
          </p:cNvSpPr>
          <p:nvPr>
            <p:ph type="title"/>
          </p:nvPr>
        </p:nvSpPr>
        <p:spPr/>
        <p:txBody>
          <a:bodyPr/>
          <a:lstStyle/>
          <a:p>
            <a:pPr algn="ctr"/>
            <a:r>
              <a:rPr lang="fa-IR" dirty="0"/>
              <a:t>فسفولیپید ها </a:t>
            </a:r>
            <a:endParaRPr lang="en-US" dirty="0"/>
          </a:p>
        </p:txBody>
      </p:sp>
      <p:sp>
        <p:nvSpPr>
          <p:cNvPr id="3" name="Content Placeholder 2">
            <a:extLst>
              <a:ext uri="{FF2B5EF4-FFF2-40B4-BE49-F238E27FC236}">
                <a16:creationId xmlns:a16="http://schemas.microsoft.com/office/drawing/2014/main" id="{61D59982-4DD9-480B-86F7-781741E69246}"/>
              </a:ext>
            </a:extLst>
          </p:cNvPr>
          <p:cNvSpPr>
            <a:spLocks noGrp="1"/>
          </p:cNvSpPr>
          <p:nvPr>
            <p:ph idx="1"/>
          </p:nvPr>
        </p:nvSpPr>
        <p:spPr/>
        <p:txBody>
          <a:bodyPr>
            <a:normAutofit fontScale="92500"/>
          </a:bodyPr>
          <a:lstStyle/>
          <a:p>
            <a:pPr algn="r" rtl="1"/>
            <a:r>
              <a:rPr lang="fa-IR" dirty="0"/>
              <a:t>مشتقات اسید فسفاتیدیک هستند که یک تری گلیسیرید دارای گروه فسفات در موقعیت سوم می باشد.</a:t>
            </a:r>
          </a:p>
          <a:p>
            <a:pPr algn="r" rtl="1"/>
            <a:r>
              <a:rPr lang="fa-IR" dirty="0"/>
              <a:t>اسید فسفاتیدیک به یک مولکول حاوی نیتروژن ، معمولا یک کولین ، سرین، اینوزیتول یا اتانول امین استریفیه می گردد. فسفولیپید هم بر اساس همین باز نیتروژنی نامگذاری می شود.</a:t>
            </a:r>
          </a:p>
          <a:p>
            <a:pPr algn="r" rtl="1"/>
            <a:r>
              <a:rPr lang="fa-IR" dirty="0"/>
              <a:t>فسفولیپید غشا حاوی </a:t>
            </a:r>
            <a:r>
              <a:rPr lang="en-US" dirty="0"/>
              <a:t>SFA</a:t>
            </a:r>
            <a:r>
              <a:rPr lang="fa-IR" dirty="0"/>
              <a:t> (16 یا 18 کربنی) در کربن 1 و یک </a:t>
            </a:r>
            <a:r>
              <a:rPr lang="en-US" dirty="0"/>
              <a:t>PUFA</a:t>
            </a:r>
            <a:r>
              <a:rPr lang="fa-IR" dirty="0"/>
              <a:t>( 16 تا 20 ) کربنی در کربن 2 هستند ، که معمولا یک اسید چرب ضروری است. </a:t>
            </a:r>
          </a:p>
          <a:p>
            <a:pPr algn="r" rtl="1"/>
            <a:r>
              <a:rPr lang="en-US" dirty="0"/>
              <a:t>ALA</a:t>
            </a:r>
            <a:r>
              <a:rPr lang="fa-IR" dirty="0"/>
              <a:t> ، اسید اراشیدونیک و جانشین های امگا 3 می توانند از لایه لیپیدی جدا شده و به عنوان سوبسترایی برای سنتز پروستاگلاندین ها و واسطه های موضعی دیگر استفاده گردند.</a:t>
            </a:r>
            <a:endParaRPr lang="en-US" dirty="0"/>
          </a:p>
        </p:txBody>
      </p:sp>
      <p:sp>
        <p:nvSpPr>
          <p:cNvPr id="4" name="Date Placeholder 3">
            <a:extLst>
              <a:ext uri="{FF2B5EF4-FFF2-40B4-BE49-F238E27FC236}">
                <a16:creationId xmlns:a16="http://schemas.microsoft.com/office/drawing/2014/main" id="{E2BAB2F5-CF92-4ABC-AB67-E3746D95B97C}"/>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199B12C1-822B-46CF-91AB-6271E0F15654}"/>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6C0EEFE3-7E0B-49C1-9C61-A931AB00AB49}"/>
              </a:ext>
            </a:extLst>
          </p:cNvPr>
          <p:cNvSpPr>
            <a:spLocks noGrp="1"/>
          </p:cNvSpPr>
          <p:nvPr>
            <p:ph type="sldNum" sz="quarter" idx="12"/>
          </p:nvPr>
        </p:nvSpPr>
        <p:spPr/>
        <p:txBody>
          <a:bodyPr/>
          <a:lstStyle/>
          <a:p>
            <a:fld id="{8F69D1C4-9733-4784-87CD-ECE3D453F8D6}" type="slidenum">
              <a:rPr lang="en-US" smtClean="0"/>
              <a:t>31</a:t>
            </a:fld>
            <a:endParaRPr lang="en-US"/>
          </a:p>
        </p:txBody>
      </p:sp>
    </p:spTree>
    <p:extLst>
      <p:ext uri="{BB962C8B-B14F-4D97-AF65-F5344CB8AC3E}">
        <p14:creationId xmlns:p14="http://schemas.microsoft.com/office/powerpoint/2010/main" val="243469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4099" name="Picture 3"/>
          <p:cNvPicPr>
            <a:picLocks noChangeAspect="1" noChangeArrowheads="1"/>
          </p:cNvPicPr>
          <p:nvPr/>
        </p:nvPicPr>
        <p:blipFill>
          <a:blip r:embed="rId2"/>
          <a:srcRect/>
          <a:stretch>
            <a:fillRect/>
          </a:stretch>
        </p:blipFill>
        <p:spPr bwMode="auto">
          <a:xfrm>
            <a:off x="685800" y="573088"/>
            <a:ext cx="8666458" cy="5257800"/>
          </a:xfrm>
          <a:prstGeom prst="rect">
            <a:avLst/>
          </a:prstGeom>
          <a:noFill/>
          <a:ln w="9525">
            <a:noFill/>
            <a:miter lim="800000"/>
            <a:headEnd/>
            <a:tailEnd/>
          </a:ln>
          <a:effectLst/>
        </p:spPr>
      </p:pic>
      <p:sp>
        <p:nvSpPr>
          <p:cNvPr id="4" name="Date Placeholder 3">
            <a:extLst>
              <a:ext uri="{FF2B5EF4-FFF2-40B4-BE49-F238E27FC236}">
                <a16:creationId xmlns:a16="http://schemas.microsoft.com/office/drawing/2014/main" id="{B53C84E6-BC4A-4C38-84D3-D9624A882B9C}"/>
              </a:ext>
            </a:extLst>
          </p:cNvPr>
          <p:cNvSpPr>
            <a:spLocks noGrp="1"/>
          </p:cNvSpPr>
          <p:nvPr>
            <p:ph type="dt" sz="half" idx="10"/>
          </p:nvPr>
        </p:nvSpPr>
        <p:spPr/>
        <p:txBody>
          <a:bodyPr/>
          <a:lstStyle/>
          <a:p>
            <a:fld id="{7A8716A3-85E2-487E-8A67-E93E6BABFCC1}" type="datetime1">
              <a:rPr lang="en-US" smtClean="0"/>
              <a:t>9/30/2022</a:t>
            </a:fld>
            <a:endParaRPr lang="en-US"/>
          </a:p>
        </p:txBody>
      </p:sp>
      <p:sp>
        <p:nvSpPr>
          <p:cNvPr id="5" name="Footer Placeholder 4">
            <a:extLst>
              <a:ext uri="{FF2B5EF4-FFF2-40B4-BE49-F238E27FC236}">
                <a16:creationId xmlns:a16="http://schemas.microsoft.com/office/drawing/2014/main" id="{7F5978B8-1EBB-4F7D-989B-4B7F938B08FE}"/>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26FC1D1E-F929-4BFE-A47E-6D58B5878B18}"/>
              </a:ext>
            </a:extLst>
          </p:cNvPr>
          <p:cNvSpPr>
            <a:spLocks noGrp="1"/>
          </p:cNvSpPr>
          <p:nvPr>
            <p:ph type="sldNum" sz="quarter" idx="12"/>
          </p:nvPr>
        </p:nvSpPr>
        <p:spPr/>
        <p:txBody>
          <a:bodyPr/>
          <a:lstStyle/>
          <a:p>
            <a:fld id="{8F69D1C4-9733-4784-87CD-ECE3D453F8D6}" type="slidenum">
              <a:rPr lang="en-US" smtClean="0"/>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CC244-C22D-4305-8679-8F84D57DF4DD}"/>
              </a:ext>
            </a:extLst>
          </p:cNvPr>
          <p:cNvSpPr>
            <a:spLocks noGrp="1"/>
          </p:cNvSpPr>
          <p:nvPr>
            <p:ph type="title"/>
          </p:nvPr>
        </p:nvSpPr>
        <p:spPr/>
        <p:txBody>
          <a:bodyPr/>
          <a:lstStyle/>
          <a:p>
            <a:pPr algn="ctr"/>
            <a:r>
              <a:rPr lang="fa-IR" dirty="0"/>
              <a:t>لسیتین </a:t>
            </a:r>
            <a:endParaRPr lang="en-US" dirty="0"/>
          </a:p>
        </p:txBody>
      </p:sp>
      <p:sp>
        <p:nvSpPr>
          <p:cNvPr id="3" name="Content Placeholder 2">
            <a:extLst>
              <a:ext uri="{FF2B5EF4-FFF2-40B4-BE49-F238E27FC236}">
                <a16:creationId xmlns:a16="http://schemas.microsoft.com/office/drawing/2014/main" id="{464C8FF6-E335-4326-AB7B-256348D5C399}"/>
              </a:ext>
            </a:extLst>
          </p:cNvPr>
          <p:cNvSpPr>
            <a:spLocks noGrp="1"/>
          </p:cNvSpPr>
          <p:nvPr>
            <p:ph idx="1"/>
          </p:nvPr>
        </p:nvSpPr>
        <p:spPr>
          <a:xfrm>
            <a:off x="685800" y="1688690"/>
            <a:ext cx="10131426" cy="4630993"/>
          </a:xfrm>
        </p:spPr>
        <p:txBody>
          <a:bodyPr>
            <a:normAutofit/>
          </a:bodyPr>
          <a:lstStyle/>
          <a:p>
            <a:pPr algn="r" rtl="1"/>
            <a:r>
              <a:rPr lang="fa-IR" dirty="0"/>
              <a:t>لستین : همان فسفاتیدیل کولین است که عمده ترین ترکیب لیپیدی در لایه خارجی غشا می باشد.</a:t>
            </a:r>
          </a:p>
          <a:p>
            <a:pPr algn="r" rtl="1"/>
            <a:r>
              <a:rPr lang="fa-IR" dirty="0"/>
              <a:t>لسیتین ترکیب عمده لیپو پروتئین مورد استفاده در انتقال چربی و کلسترول می باشد.</a:t>
            </a:r>
          </a:p>
          <a:p>
            <a:pPr algn="r" rtl="1"/>
            <a:r>
              <a:rPr lang="fa-IR" dirty="0"/>
              <a:t>به طور گسترده در غذا ها وجود دارد ولی در بدن از اسید آراشیدونیک ساخته می شود.</a:t>
            </a:r>
          </a:p>
          <a:p>
            <a:pPr algn="r" rtl="1"/>
            <a:r>
              <a:rPr lang="fa-IR" dirty="0"/>
              <a:t>محصولات حیوانی به خصوص جگر و زرده تخم مرغ از منابع غنی لسیتین است.</a:t>
            </a:r>
          </a:p>
          <a:p>
            <a:pPr algn="r" rtl="1"/>
            <a:r>
              <a:rPr lang="fa-IR" dirty="0"/>
              <a:t>منابع گیاهی شایع: سویا ، بادام زمینی ، حبوبات ، اسفناج و جوانه گندم </a:t>
            </a:r>
          </a:p>
          <a:p>
            <a:pPr algn="r" rtl="1"/>
            <a:r>
              <a:rPr lang="fa-IR" dirty="0"/>
              <a:t>این ترکیب را به مارگارین، بستنی و شیرینی جات اضافه می کنند.</a:t>
            </a:r>
          </a:p>
          <a:p>
            <a:pPr algn="r" rtl="1"/>
            <a:endParaRPr lang="en-US" dirty="0"/>
          </a:p>
        </p:txBody>
      </p:sp>
      <p:sp>
        <p:nvSpPr>
          <p:cNvPr id="4" name="Date Placeholder 3">
            <a:extLst>
              <a:ext uri="{FF2B5EF4-FFF2-40B4-BE49-F238E27FC236}">
                <a16:creationId xmlns:a16="http://schemas.microsoft.com/office/drawing/2014/main" id="{C1477B03-62AA-4B54-8EAB-E3602532E23B}"/>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1788C42A-8150-42CF-8FA5-31FE59CAFFD2}"/>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F036A8CF-7469-44CC-8133-4B514922A6A3}"/>
              </a:ext>
            </a:extLst>
          </p:cNvPr>
          <p:cNvSpPr>
            <a:spLocks noGrp="1"/>
          </p:cNvSpPr>
          <p:nvPr>
            <p:ph type="sldNum" sz="quarter" idx="12"/>
          </p:nvPr>
        </p:nvSpPr>
        <p:spPr/>
        <p:txBody>
          <a:bodyPr/>
          <a:lstStyle/>
          <a:p>
            <a:fld id="{8F69D1C4-9733-4784-87CD-ECE3D453F8D6}" type="slidenum">
              <a:rPr lang="en-US" smtClean="0"/>
              <a:t>33</a:t>
            </a:fld>
            <a:endParaRPr lang="en-US"/>
          </a:p>
        </p:txBody>
      </p:sp>
    </p:spTree>
    <p:extLst>
      <p:ext uri="{BB962C8B-B14F-4D97-AF65-F5344CB8AC3E}">
        <p14:creationId xmlns:p14="http://schemas.microsoft.com/office/powerpoint/2010/main" val="1256906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B14E5-7C48-41B6-8B39-CD00BE2FCD78}"/>
              </a:ext>
            </a:extLst>
          </p:cNvPr>
          <p:cNvSpPr>
            <a:spLocks noGrp="1"/>
          </p:cNvSpPr>
          <p:nvPr>
            <p:ph type="title"/>
          </p:nvPr>
        </p:nvSpPr>
        <p:spPr>
          <a:xfrm>
            <a:off x="685801" y="-58994"/>
            <a:ext cx="10131426" cy="1312607"/>
          </a:xfrm>
        </p:spPr>
        <p:txBody>
          <a:bodyPr>
            <a:normAutofit/>
          </a:bodyPr>
          <a:lstStyle/>
          <a:p>
            <a:pPr algn="ctr"/>
            <a:r>
              <a:rPr lang="fa-IR" dirty="0"/>
              <a:t>الکل ها، موم ها و استرویید ها </a:t>
            </a:r>
            <a:endParaRPr lang="en-US" dirty="0"/>
          </a:p>
        </p:txBody>
      </p:sp>
      <p:sp>
        <p:nvSpPr>
          <p:cNvPr id="3" name="Content Placeholder 2">
            <a:extLst>
              <a:ext uri="{FF2B5EF4-FFF2-40B4-BE49-F238E27FC236}">
                <a16:creationId xmlns:a16="http://schemas.microsoft.com/office/drawing/2014/main" id="{0291E897-3A37-4361-B110-D54C85E71135}"/>
              </a:ext>
            </a:extLst>
          </p:cNvPr>
          <p:cNvSpPr>
            <a:spLocks noGrp="1"/>
          </p:cNvSpPr>
          <p:nvPr>
            <p:ph idx="1"/>
          </p:nvPr>
        </p:nvSpPr>
        <p:spPr>
          <a:xfrm>
            <a:off x="113071" y="1831258"/>
            <a:ext cx="11393129" cy="4535129"/>
          </a:xfrm>
        </p:spPr>
        <p:txBody>
          <a:bodyPr>
            <a:normAutofit fontScale="92500" lnSpcReduction="10000"/>
          </a:bodyPr>
          <a:lstStyle/>
          <a:p>
            <a:pPr algn="r" rtl="1"/>
            <a:r>
              <a:rPr lang="fa-IR" dirty="0">
                <a:solidFill>
                  <a:schemeClr val="accent1"/>
                </a:solidFill>
              </a:rPr>
              <a:t>الکل ها: </a:t>
            </a:r>
            <a:r>
              <a:rPr lang="fa-IR" dirty="0"/>
              <a:t>محصولات فرعی متابولیکی لیپیدها هستند. مدفوع حاوی استیل الکل از محصولات فرعی اسید پالمتیک است.</a:t>
            </a:r>
          </a:p>
          <a:p>
            <a:pPr algn="r" rtl="1"/>
            <a:r>
              <a:rPr lang="fa-IR" dirty="0">
                <a:solidFill>
                  <a:schemeClr val="accent1"/>
                </a:solidFill>
              </a:rPr>
              <a:t>موم ها: </a:t>
            </a:r>
            <a:r>
              <a:rPr lang="fa-IR" dirty="0"/>
              <a:t>موم ها از اسید چرب با زنجیره طولانی که در پیوند با الکل با زنجیره بلند می باشند و به طور کامل نامحلول در اب است. البته به عنوان ضد اب در پرندگان و برگ درختان استفاده می شود. موم زنبور عسل غنی از الکل میریسیل پالمیتات است.</a:t>
            </a:r>
          </a:p>
          <a:p>
            <a:pPr algn="r" rtl="1"/>
            <a:r>
              <a:rPr lang="fa-IR" dirty="0">
                <a:solidFill>
                  <a:schemeClr val="accent1"/>
                </a:solidFill>
              </a:rPr>
              <a:t>ایزوپرون ها: </a:t>
            </a:r>
            <a:r>
              <a:rPr lang="fa-IR" dirty="0"/>
              <a:t>گروه بسیار بزرگی از لیپید ها باچند واحد پنج کربنی است.چون یک در میان پیوند دوگانه دارند رادیکال های آزاد را از بین می برند. شامل روغن های ضروری گیاهی است.</a:t>
            </a:r>
          </a:p>
          <a:p>
            <a:pPr algn="r" rtl="1"/>
            <a:r>
              <a:rPr lang="fa-IR" dirty="0"/>
              <a:t> رنگدانه گیاهی از این ترکیب است. لیکوپن( رنگدانه قرمز گوجه فرنگی) کارو تنویید ( رنگدانه زرد و نارنجی در کدو تنبل و هویج ) و گروه کلروفیل زرد/ سبز .</a:t>
            </a:r>
          </a:p>
          <a:p>
            <a:pPr marL="0" indent="0" algn="r" rtl="1">
              <a:buNone/>
            </a:pPr>
            <a:r>
              <a:rPr lang="fa-IR" dirty="0"/>
              <a:t>ویتامین های محلول در چربی ایزو پرون هستند. </a:t>
            </a:r>
          </a:p>
          <a:p>
            <a:pPr algn="r" rtl="1"/>
            <a:endParaRPr lang="en-US" dirty="0"/>
          </a:p>
        </p:txBody>
      </p:sp>
      <p:sp>
        <p:nvSpPr>
          <p:cNvPr id="4" name="Date Placeholder 3">
            <a:extLst>
              <a:ext uri="{FF2B5EF4-FFF2-40B4-BE49-F238E27FC236}">
                <a16:creationId xmlns:a16="http://schemas.microsoft.com/office/drawing/2014/main" id="{805671A4-A5C7-463C-972E-03E9D9DB13A1}"/>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1A6E162E-7A7E-4B02-AE14-748F5068554B}"/>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83B3E2D3-C068-46B1-B654-9BDFF773A48F}"/>
              </a:ext>
            </a:extLst>
          </p:cNvPr>
          <p:cNvSpPr>
            <a:spLocks noGrp="1"/>
          </p:cNvSpPr>
          <p:nvPr>
            <p:ph type="sldNum" sz="quarter" idx="12"/>
          </p:nvPr>
        </p:nvSpPr>
        <p:spPr/>
        <p:txBody>
          <a:bodyPr/>
          <a:lstStyle/>
          <a:p>
            <a:fld id="{8F69D1C4-9733-4784-87CD-ECE3D453F8D6}" type="slidenum">
              <a:rPr lang="en-US" smtClean="0"/>
              <a:t>34</a:t>
            </a:fld>
            <a:endParaRPr lang="en-US"/>
          </a:p>
        </p:txBody>
      </p:sp>
    </p:spTree>
    <p:extLst>
      <p:ext uri="{BB962C8B-B14F-4D97-AF65-F5344CB8AC3E}">
        <p14:creationId xmlns:p14="http://schemas.microsoft.com/office/powerpoint/2010/main" val="2467296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105BD-7276-4490-BB00-CC82A945A9BD}"/>
              </a:ext>
            </a:extLst>
          </p:cNvPr>
          <p:cNvSpPr>
            <a:spLocks noGrp="1"/>
          </p:cNvSpPr>
          <p:nvPr>
            <p:ph type="title"/>
          </p:nvPr>
        </p:nvSpPr>
        <p:spPr/>
        <p:txBody>
          <a:bodyPr/>
          <a:lstStyle/>
          <a:p>
            <a:pPr algn="ctr"/>
            <a:r>
              <a:rPr lang="fa-IR" dirty="0"/>
              <a:t>استروییدها</a:t>
            </a:r>
            <a:endParaRPr lang="en-US" dirty="0"/>
          </a:p>
        </p:txBody>
      </p:sp>
      <p:sp>
        <p:nvSpPr>
          <p:cNvPr id="3" name="Content Placeholder 2">
            <a:extLst>
              <a:ext uri="{FF2B5EF4-FFF2-40B4-BE49-F238E27FC236}">
                <a16:creationId xmlns:a16="http://schemas.microsoft.com/office/drawing/2014/main" id="{FA912276-412A-46A6-980B-7222CB0DA7FD}"/>
              </a:ext>
            </a:extLst>
          </p:cNvPr>
          <p:cNvSpPr>
            <a:spLocks noGrp="1"/>
          </p:cNvSpPr>
          <p:nvPr>
            <p:ph idx="1"/>
          </p:nvPr>
        </p:nvSpPr>
        <p:spPr/>
        <p:txBody>
          <a:bodyPr/>
          <a:lstStyle/>
          <a:p>
            <a:pPr algn="r" rtl="1"/>
            <a:r>
              <a:rPr lang="fa-IR" dirty="0"/>
              <a:t>1- کلسترول: اساس تمام مشتقات استرییدی هستند.شامل: گلوکوکورتیکوییدها، آلدسترون یا مینرالوکورتیکویید، استرو یا استرادیول، و تستوسترون و اسید های صفراوی و البته ارگوسترول گیاهی ماده سنتتیک ویتامین </a:t>
            </a:r>
            <a:r>
              <a:rPr lang="en-US" dirty="0"/>
              <a:t>D</a:t>
            </a:r>
            <a:endParaRPr lang="fa-IR" dirty="0"/>
          </a:p>
          <a:p>
            <a:pPr algn="r" rtl="1"/>
            <a:r>
              <a:rPr lang="fa-IR" dirty="0"/>
              <a:t>2-</a:t>
            </a:r>
            <a:r>
              <a:rPr lang="en-US" dirty="0"/>
              <a:t> </a:t>
            </a:r>
            <a:r>
              <a:rPr lang="fa-IR" dirty="0"/>
              <a:t>گلیکولیپید: شامل سربروزید ها و گانگلوزید که از باز اسفنگوزین و اسید چرب با زنجیره بسیار بلند و قند منو گلیسیرید است.و </a:t>
            </a:r>
            <a:endParaRPr lang="en-US" dirty="0"/>
          </a:p>
        </p:txBody>
      </p:sp>
      <p:sp>
        <p:nvSpPr>
          <p:cNvPr id="4" name="Date Placeholder 3">
            <a:extLst>
              <a:ext uri="{FF2B5EF4-FFF2-40B4-BE49-F238E27FC236}">
                <a16:creationId xmlns:a16="http://schemas.microsoft.com/office/drawing/2014/main" id="{F9232CDE-5A66-4715-B192-55650EFA6134}"/>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92F55046-86DB-4BFE-AFB8-62DEB36C3A6A}"/>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0970D68E-71EF-421E-8F0C-D038D8235525}"/>
              </a:ext>
            </a:extLst>
          </p:cNvPr>
          <p:cNvSpPr>
            <a:spLocks noGrp="1"/>
          </p:cNvSpPr>
          <p:nvPr>
            <p:ph type="sldNum" sz="quarter" idx="12"/>
          </p:nvPr>
        </p:nvSpPr>
        <p:spPr/>
        <p:txBody>
          <a:bodyPr/>
          <a:lstStyle/>
          <a:p>
            <a:fld id="{8F69D1C4-9733-4784-87CD-ECE3D453F8D6}" type="slidenum">
              <a:rPr lang="en-US" smtClean="0"/>
              <a:t>35</a:t>
            </a:fld>
            <a:endParaRPr lang="en-US"/>
          </a:p>
        </p:txBody>
      </p:sp>
    </p:spTree>
    <p:extLst>
      <p:ext uri="{BB962C8B-B14F-4D97-AF65-F5344CB8AC3E}">
        <p14:creationId xmlns:p14="http://schemas.microsoft.com/office/powerpoint/2010/main" val="26694326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68A85-2FF4-4267-83F7-1D3342AF54E6}"/>
              </a:ext>
            </a:extLst>
          </p:cNvPr>
          <p:cNvSpPr>
            <a:spLocks noGrp="1"/>
          </p:cNvSpPr>
          <p:nvPr>
            <p:ph type="title"/>
          </p:nvPr>
        </p:nvSpPr>
        <p:spPr/>
        <p:txBody>
          <a:bodyPr/>
          <a:lstStyle/>
          <a:p>
            <a:pPr algn="ctr"/>
            <a:r>
              <a:rPr lang="en-US" dirty="0" err="1"/>
              <a:t>mct</a:t>
            </a:r>
            <a:endParaRPr lang="en-US" dirty="0"/>
          </a:p>
        </p:txBody>
      </p:sp>
      <p:sp>
        <p:nvSpPr>
          <p:cNvPr id="3" name="Content Placeholder 2">
            <a:extLst>
              <a:ext uri="{FF2B5EF4-FFF2-40B4-BE49-F238E27FC236}">
                <a16:creationId xmlns:a16="http://schemas.microsoft.com/office/drawing/2014/main" id="{C682BB7C-CB39-4D62-B7FC-6CC2005627ED}"/>
              </a:ext>
            </a:extLst>
          </p:cNvPr>
          <p:cNvSpPr>
            <a:spLocks noGrp="1"/>
          </p:cNvSpPr>
          <p:nvPr>
            <p:ph idx="1"/>
          </p:nvPr>
        </p:nvSpPr>
        <p:spPr>
          <a:xfrm>
            <a:off x="685802" y="1696065"/>
            <a:ext cx="9881418" cy="4095135"/>
          </a:xfrm>
        </p:spPr>
        <p:txBody>
          <a:bodyPr>
            <a:normAutofit fontScale="85000" lnSpcReduction="10000"/>
          </a:bodyPr>
          <a:lstStyle/>
          <a:p>
            <a:pPr marL="0" indent="0" algn="r" rtl="1">
              <a:buNone/>
            </a:pPr>
            <a:r>
              <a:rPr lang="fa-IR" dirty="0"/>
              <a:t> چربی اشباع شده با طول زنجیره 6 تا 12 کربن است . به علت کوتاه بودن طول زنجیره محلول در آب است و نیاز کمتری به نمک صفرای برای محلول شدن دارد. به صورت اسید های چرب آزاد در پیوند با آلبومین از طریق سیستم باب انتقال می یابد. چون جریان وریدی 250 برابر سریعتر از جریان لنفی است سریع تر هضم می شود و تحت تاثیر عوامل روده ای که مانع جذب چربی می شوند قرار نمی گیرد </a:t>
            </a:r>
          </a:p>
          <a:p>
            <a:pPr marL="0" indent="0" algn="r" rtl="1">
              <a:buNone/>
            </a:pPr>
            <a:r>
              <a:rPr lang="fa-IR" dirty="0"/>
              <a:t>این ترکیب در بافت چربی ذخیره نمی شود و به اسید استیک اکسیده می شود.</a:t>
            </a:r>
          </a:p>
          <a:p>
            <a:pPr marL="0" indent="0" algn="r" rtl="1">
              <a:buNone/>
            </a:pPr>
            <a:r>
              <a:rPr lang="fa-IR" dirty="0"/>
              <a:t>این ترکیب در چربی شیر ، روغن نارگیل و روغن هسته خرما وجود دارد و به صورت تجاری از محصولات فرعی تولید مارگارین است.</a:t>
            </a:r>
          </a:p>
          <a:p>
            <a:pPr marL="0" indent="0" algn="r" rtl="1">
              <a:buNone/>
            </a:pPr>
            <a:r>
              <a:rPr lang="fa-IR" dirty="0"/>
              <a:t>این روغن 8.25 کالری به ازای هر گرم انرژی تولید می کند. </a:t>
            </a:r>
          </a:p>
          <a:p>
            <a:pPr marL="0" indent="0" algn="r" rtl="1">
              <a:buNone/>
            </a:pPr>
            <a:r>
              <a:rPr lang="fa-IR" dirty="0"/>
              <a:t>از این ترکیب در بیماران سوء جذب چربی یا در حالات کاتابولیکی مثل ایدز و سرطان استفاده می شود. </a:t>
            </a:r>
          </a:p>
          <a:p>
            <a:pPr marL="0" indent="0" algn="r" rtl="1">
              <a:buNone/>
            </a:pPr>
            <a:endParaRPr lang="en-US" dirty="0"/>
          </a:p>
        </p:txBody>
      </p:sp>
      <p:sp>
        <p:nvSpPr>
          <p:cNvPr id="4" name="Date Placeholder 3">
            <a:extLst>
              <a:ext uri="{FF2B5EF4-FFF2-40B4-BE49-F238E27FC236}">
                <a16:creationId xmlns:a16="http://schemas.microsoft.com/office/drawing/2014/main" id="{D24FBA4A-5EFD-46B9-B39A-0727C10FC579}"/>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EF6B39D2-6254-4ABC-9399-A7B333AD1E31}"/>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F3BA6279-36CE-4AD0-A073-FCE8082D54F4}"/>
              </a:ext>
            </a:extLst>
          </p:cNvPr>
          <p:cNvSpPr>
            <a:spLocks noGrp="1"/>
          </p:cNvSpPr>
          <p:nvPr>
            <p:ph type="sldNum" sz="quarter" idx="12"/>
          </p:nvPr>
        </p:nvSpPr>
        <p:spPr/>
        <p:txBody>
          <a:bodyPr/>
          <a:lstStyle/>
          <a:p>
            <a:fld id="{8F69D1C4-9733-4784-87CD-ECE3D453F8D6}" type="slidenum">
              <a:rPr lang="en-US" smtClean="0"/>
              <a:t>36</a:t>
            </a:fld>
            <a:endParaRPr lang="en-US"/>
          </a:p>
        </p:txBody>
      </p:sp>
    </p:spTree>
    <p:extLst>
      <p:ext uri="{BB962C8B-B14F-4D97-AF65-F5344CB8AC3E}">
        <p14:creationId xmlns:p14="http://schemas.microsoft.com/office/powerpoint/2010/main" val="39143162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A7415-52A9-458A-8444-FE250A2F0550}"/>
              </a:ext>
            </a:extLst>
          </p:cNvPr>
          <p:cNvSpPr>
            <a:spLocks noGrp="1"/>
          </p:cNvSpPr>
          <p:nvPr>
            <p:ph type="title"/>
          </p:nvPr>
        </p:nvSpPr>
        <p:spPr/>
        <p:txBody>
          <a:bodyPr/>
          <a:lstStyle/>
          <a:p>
            <a:pPr algn="ctr"/>
            <a:r>
              <a:rPr lang="fa-IR" dirty="0"/>
              <a:t>جانشین شوند های چربی </a:t>
            </a:r>
            <a:endParaRPr lang="en-US" dirty="0"/>
          </a:p>
        </p:txBody>
      </p:sp>
      <p:sp>
        <p:nvSpPr>
          <p:cNvPr id="3" name="Content Placeholder 2">
            <a:extLst>
              <a:ext uri="{FF2B5EF4-FFF2-40B4-BE49-F238E27FC236}">
                <a16:creationId xmlns:a16="http://schemas.microsoft.com/office/drawing/2014/main" id="{14633D66-A7D3-4435-858B-0003386818B9}"/>
              </a:ext>
            </a:extLst>
          </p:cNvPr>
          <p:cNvSpPr>
            <a:spLocks noGrp="1"/>
          </p:cNvSpPr>
          <p:nvPr>
            <p:ph idx="1"/>
          </p:nvPr>
        </p:nvSpPr>
        <p:spPr/>
        <p:txBody>
          <a:bodyPr/>
          <a:lstStyle/>
          <a:p>
            <a:pPr algn="r" rtl="1"/>
            <a:r>
              <a:rPr lang="fa-IR" dirty="0"/>
              <a:t>این ترکیبات احساس چربی در دهان ایجاد می کنند و یا باعث لطافت بافت غذا می شوند.</a:t>
            </a:r>
          </a:p>
          <a:p>
            <a:pPr algn="r" rtl="1"/>
            <a:r>
              <a:rPr lang="fa-IR" dirty="0"/>
              <a:t>ارزش کالری بین صفر ( السترا و کاراجینن) و 5 کیلو کالری ( کاپرنین) متغییر است. </a:t>
            </a:r>
          </a:p>
          <a:p>
            <a:pPr algn="r" rtl="1"/>
            <a:r>
              <a:rPr lang="fa-IR" dirty="0"/>
              <a:t>این ترکیبات از پلی ساکارید گیاهی مانند صمغ ها ، سلولز ، دکسترین ها ، فیبر ، مالتو دکسترین ها ، نشاسته و پلی دکستروز مشتق شده است. </a:t>
            </a:r>
            <a:endParaRPr lang="en-US" dirty="0"/>
          </a:p>
        </p:txBody>
      </p:sp>
      <p:sp>
        <p:nvSpPr>
          <p:cNvPr id="4" name="Date Placeholder 3">
            <a:extLst>
              <a:ext uri="{FF2B5EF4-FFF2-40B4-BE49-F238E27FC236}">
                <a16:creationId xmlns:a16="http://schemas.microsoft.com/office/drawing/2014/main" id="{5A306923-DF22-4642-9FF7-A8A9EE416711}"/>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B8DF00E0-61A7-4C89-860C-AF1250353A27}"/>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28372F88-05DC-4167-87CB-30299727A4C8}"/>
              </a:ext>
            </a:extLst>
          </p:cNvPr>
          <p:cNvSpPr>
            <a:spLocks noGrp="1"/>
          </p:cNvSpPr>
          <p:nvPr>
            <p:ph type="sldNum" sz="quarter" idx="12"/>
          </p:nvPr>
        </p:nvSpPr>
        <p:spPr/>
        <p:txBody>
          <a:bodyPr/>
          <a:lstStyle/>
          <a:p>
            <a:fld id="{8F69D1C4-9733-4784-87CD-ECE3D453F8D6}" type="slidenum">
              <a:rPr lang="en-US" smtClean="0"/>
              <a:t>37</a:t>
            </a:fld>
            <a:endParaRPr lang="en-US"/>
          </a:p>
        </p:txBody>
      </p:sp>
    </p:spTree>
    <p:extLst>
      <p:ext uri="{BB962C8B-B14F-4D97-AF65-F5344CB8AC3E}">
        <p14:creationId xmlns:p14="http://schemas.microsoft.com/office/powerpoint/2010/main" val="1395174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54A8D-608F-4691-ACB5-C7F0E5D5FDA2}"/>
              </a:ext>
            </a:extLst>
          </p:cNvPr>
          <p:cNvSpPr>
            <a:spLocks noGrp="1"/>
          </p:cNvSpPr>
          <p:nvPr>
            <p:ph type="title"/>
          </p:nvPr>
        </p:nvSpPr>
        <p:spPr/>
        <p:txBody>
          <a:bodyPr/>
          <a:lstStyle/>
          <a:p>
            <a:pPr algn="ctr"/>
            <a:r>
              <a:rPr lang="fa-IR" dirty="0"/>
              <a:t>توصیه دریافت لیپید </a:t>
            </a:r>
            <a:endParaRPr lang="en-US" dirty="0"/>
          </a:p>
        </p:txBody>
      </p:sp>
      <p:sp>
        <p:nvSpPr>
          <p:cNvPr id="3" name="Content Placeholder 2">
            <a:extLst>
              <a:ext uri="{FF2B5EF4-FFF2-40B4-BE49-F238E27FC236}">
                <a16:creationId xmlns:a16="http://schemas.microsoft.com/office/drawing/2014/main" id="{28D5BAE7-FEB5-4BCB-9C2B-5F24B05D95E2}"/>
              </a:ext>
            </a:extLst>
          </p:cNvPr>
          <p:cNvSpPr>
            <a:spLocks noGrp="1"/>
          </p:cNvSpPr>
          <p:nvPr>
            <p:ph idx="1"/>
          </p:nvPr>
        </p:nvSpPr>
        <p:spPr>
          <a:xfrm>
            <a:off x="479323" y="1861847"/>
            <a:ext cx="10190419" cy="4008728"/>
          </a:xfrm>
        </p:spPr>
        <p:txBody>
          <a:bodyPr>
            <a:normAutofit fontScale="92500" lnSpcReduction="20000"/>
          </a:bodyPr>
          <a:lstStyle/>
          <a:p>
            <a:pPr algn="r" rtl="1"/>
            <a:r>
              <a:rPr lang="fa-IR" dirty="0"/>
              <a:t>اسید های چرب اشباع سبب افزایش </a:t>
            </a:r>
            <a:r>
              <a:rPr lang="en-US" dirty="0"/>
              <a:t>LDL, HDL</a:t>
            </a:r>
            <a:r>
              <a:rPr lang="fa-IR" dirty="0"/>
              <a:t> می شوند در حالیکه </a:t>
            </a:r>
            <a:r>
              <a:rPr lang="en-US" dirty="0"/>
              <a:t>PUFA</a:t>
            </a:r>
            <a:r>
              <a:rPr lang="fa-IR" dirty="0"/>
              <a:t> سبب کاهش هر دو این ها می شود. </a:t>
            </a:r>
          </a:p>
          <a:p>
            <a:pPr algn="r" rtl="1"/>
            <a:r>
              <a:rPr lang="fa-IR" dirty="0"/>
              <a:t>راهنمایی غذایی امریکا در سال 2005 توصیه به مصرف کمتر از 10% کالری روزانه از اسید های چرب اشباع است.از طرفی مصرف زیاد </a:t>
            </a:r>
            <a:r>
              <a:rPr lang="en-US" dirty="0"/>
              <a:t>PUFA </a:t>
            </a:r>
            <a:r>
              <a:rPr lang="fa-IR" dirty="0"/>
              <a:t>هم خطرناک استچون پیوند های دوگانه بسیار فعال هستند و اگر در مقابل حرارت و هوا قرار گیرد با اکسیژن ترکیب شده و تولید پراکسید می دهد. </a:t>
            </a:r>
          </a:p>
          <a:p>
            <a:pPr algn="r" rtl="1"/>
            <a:r>
              <a:rPr lang="fa-IR" dirty="0"/>
              <a:t>سرخ کردن و پختن با دمای بالا با روغن غیر اشباع سبب پیشرفت بیماری قلبی و عروقی و سرطان می شود. چربی اشباع تا حدودی با حرارت پایدار هستند.</a:t>
            </a:r>
          </a:p>
          <a:p>
            <a:pPr algn="r" rtl="1"/>
            <a:r>
              <a:rPr lang="fa-IR" dirty="0"/>
              <a:t>میزان کمتر ا ز 300 میلی گرم کلسترول در روز توصیه می شوند.</a:t>
            </a:r>
          </a:p>
          <a:p>
            <a:pPr algn="r" rtl="1"/>
            <a:r>
              <a:rPr lang="fa-IR" dirty="0"/>
              <a:t>کل دریافت چربی بین 20 تا 35درصد کالری روزانه باشد همراه با دریافت بیشتر از </a:t>
            </a:r>
            <a:r>
              <a:rPr lang="en-US" dirty="0"/>
              <a:t>PUFA </a:t>
            </a:r>
            <a:r>
              <a:rPr lang="fa-IR" dirty="0"/>
              <a:t>و اسید های چرب تک اشباع نشده باشد.  </a:t>
            </a:r>
            <a:endParaRPr lang="en-US" dirty="0"/>
          </a:p>
        </p:txBody>
      </p:sp>
      <p:sp>
        <p:nvSpPr>
          <p:cNvPr id="4" name="Date Placeholder 3">
            <a:extLst>
              <a:ext uri="{FF2B5EF4-FFF2-40B4-BE49-F238E27FC236}">
                <a16:creationId xmlns:a16="http://schemas.microsoft.com/office/drawing/2014/main" id="{AF9A32CE-CE59-4CCA-B3ED-BEEEBCC4F18D}"/>
              </a:ext>
            </a:extLst>
          </p:cNvPr>
          <p:cNvSpPr>
            <a:spLocks noGrp="1"/>
          </p:cNvSpPr>
          <p:nvPr>
            <p:ph type="dt" sz="half" idx="10"/>
          </p:nvPr>
        </p:nvSpPr>
        <p:spPr/>
        <p:txBody>
          <a:bodyPr/>
          <a:lstStyle/>
          <a:p>
            <a:fld id="{F1DBFD67-EE59-433C-A014-92CBE849095B}" type="datetime1">
              <a:rPr lang="en-US" smtClean="0"/>
              <a:t>9/30/2022</a:t>
            </a:fld>
            <a:endParaRPr lang="en-US"/>
          </a:p>
        </p:txBody>
      </p:sp>
      <p:sp>
        <p:nvSpPr>
          <p:cNvPr id="5" name="Footer Placeholder 4">
            <a:extLst>
              <a:ext uri="{FF2B5EF4-FFF2-40B4-BE49-F238E27FC236}">
                <a16:creationId xmlns:a16="http://schemas.microsoft.com/office/drawing/2014/main" id="{6F353389-F4A3-4408-9C59-FBB8ECEDD831}"/>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E0CEF698-7AF3-439B-A7D8-38BCB3255CCF}"/>
              </a:ext>
            </a:extLst>
          </p:cNvPr>
          <p:cNvSpPr>
            <a:spLocks noGrp="1"/>
          </p:cNvSpPr>
          <p:nvPr>
            <p:ph type="sldNum" sz="quarter" idx="12"/>
          </p:nvPr>
        </p:nvSpPr>
        <p:spPr/>
        <p:txBody>
          <a:bodyPr/>
          <a:lstStyle/>
          <a:p>
            <a:fld id="{8F69D1C4-9733-4784-87CD-ECE3D453F8D6}" type="slidenum">
              <a:rPr lang="en-US" smtClean="0"/>
              <a:t>38</a:t>
            </a:fld>
            <a:endParaRPr lang="en-US"/>
          </a:p>
        </p:txBody>
      </p:sp>
    </p:spTree>
    <p:extLst>
      <p:ext uri="{BB962C8B-B14F-4D97-AF65-F5344CB8AC3E}">
        <p14:creationId xmlns:p14="http://schemas.microsoft.com/office/powerpoint/2010/main" val="9196021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15890-DCAC-4262-9F72-1C9DC9657F41}"/>
              </a:ext>
            </a:extLst>
          </p:cNvPr>
          <p:cNvSpPr>
            <a:spLocks noGrp="1"/>
          </p:cNvSpPr>
          <p:nvPr>
            <p:ph type="title"/>
          </p:nvPr>
        </p:nvSpPr>
        <p:spPr>
          <a:xfrm>
            <a:off x="410218" y="38271"/>
            <a:ext cx="10131425" cy="1142658"/>
          </a:xfrm>
        </p:spPr>
        <p:txBody>
          <a:bodyPr>
            <a:noAutofit/>
          </a:bodyPr>
          <a:lstStyle/>
          <a:p>
            <a:pPr algn="ctr"/>
            <a:r>
              <a:rPr lang="fa-IR" sz="7200" dirty="0"/>
              <a:t>موفق باشید </a:t>
            </a:r>
            <a:endParaRPr lang="en-US" sz="7200" dirty="0"/>
          </a:p>
        </p:txBody>
      </p:sp>
      <p:pic>
        <p:nvPicPr>
          <p:cNvPr id="8" name="Content Placeholder 7">
            <a:extLst>
              <a:ext uri="{FF2B5EF4-FFF2-40B4-BE49-F238E27FC236}">
                <a16:creationId xmlns:a16="http://schemas.microsoft.com/office/drawing/2014/main" id="{7B85F960-5382-4C33-A152-A7FB9861138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4773" y="1142658"/>
            <a:ext cx="7658614" cy="5105742"/>
          </a:xfrm>
        </p:spPr>
      </p:pic>
      <p:sp>
        <p:nvSpPr>
          <p:cNvPr id="4" name="Date Placeholder 3">
            <a:extLst>
              <a:ext uri="{FF2B5EF4-FFF2-40B4-BE49-F238E27FC236}">
                <a16:creationId xmlns:a16="http://schemas.microsoft.com/office/drawing/2014/main" id="{AF2CC144-B9F0-4B46-A751-C8D2494F2BE6}"/>
              </a:ext>
            </a:extLst>
          </p:cNvPr>
          <p:cNvSpPr>
            <a:spLocks noGrp="1"/>
          </p:cNvSpPr>
          <p:nvPr>
            <p:ph type="dt" sz="half" idx="10"/>
          </p:nvPr>
        </p:nvSpPr>
        <p:spPr/>
        <p:txBody>
          <a:bodyPr/>
          <a:lstStyle/>
          <a:p>
            <a:fld id="{66C7F244-C781-4EF6-89F6-17020CA15CB5}" type="datetime1">
              <a:rPr lang="en-US" smtClean="0"/>
              <a:t>9/30/2022</a:t>
            </a:fld>
            <a:endParaRPr lang="en-US"/>
          </a:p>
        </p:txBody>
      </p:sp>
      <p:sp>
        <p:nvSpPr>
          <p:cNvPr id="5" name="Slide Number Placeholder 4">
            <a:extLst>
              <a:ext uri="{FF2B5EF4-FFF2-40B4-BE49-F238E27FC236}">
                <a16:creationId xmlns:a16="http://schemas.microsoft.com/office/drawing/2014/main" id="{3D6A2EAD-8914-4BEB-84CF-DF24E07BE3B9}"/>
              </a:ext>
            </a:extLst>
          </p:cNvPr>
          <p:cNvSpPr>
            <a:spLocks noGrp="1"/>
          </p:cNvSpPr>
          <p:nvPr>
            <p:ph type="sldNum" sz="quarter" idx="12"/>
          </p:nvPr>
        </p:nvSpPr>
        <p:spPr/>
        <p:txBody>
          <a:bodyPr/>
          <a:lstStyle/>
          <a:p>
            <a:fld id="{8F69D1C4-9733-4784-87CD-ECE3D453F8D6}" type="slidenum">
              <a:rPr lang="en-US" smtClean="0"/>
              <a:t>39</a:t>
            </a:fld>
            <a:endParaRPr lang="en-US"/>
          </a:p>
        </p:txBody>
      </p:sp>
      <p:sp>
        <p:nvSpPr>
          <p:cNvPr id="6" name="Footer Placeholder 5">
            <a:extLst>
              <a:ext uri="{FF2B5EF4-FFF2-40B4-BE49-F238E27FC236}">
                <a16:creationId xmlns:a16="http://schemas.microsoft.com/office/drawing/2014/main" id="{BE6FE8AB-D984-4F8E-BE53-6FD9BE441390}"/>
              </a:ext>
            </a:extLst>
          </p:cNvPr>
          <p:cNvSpPr>
            <a:spLocks noGrp="1"/>
          </p:cNvSpPr>
          <p:nvPr>
            <p:ph type="ftr" sz="quarter" idx="11"/>
          </p:nvPr>
        </p:nvSpPr>
        <p:spPr/>
        <p:txBody>
          <a:bodyPr/>
          <a:lstStyle/>
          <a:p>
            <a:r>
              <a:rPr lang="en-US"/>
              <a:t>F.Razmpour</a:t>
            </a:r>
          </a:p>
        </p:txBody>
      </p:sp>
    </p:spTree>
    <p:extLst>
      <p:ext uri="{BB962C8B-B14F-4D97-AF65-F5344CB8AC3E}">
        <p14:creationId xmlns:p14="http://schemas.microsoft.com/office/powerpoint/2010/main" val="504798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AE9ED-66AF-4B39-85D1-4AE960E577A8}"/>
              </a:ext>
            </a:extLst>
          </p:cNvPr>
          <p:cNvSpPr>
            <a:spLocks noGrp="1"/>
          </p:cNvSpPr>
          <p:nvPr>
            <p:ph type="title"/>
          </p:nvPr>
        </p:nvSpPr>
        <p:spPr/>
        <p:txBody>
          <a:bodyPr/>
          <a:lstStyle/>
          <a:p>
            <a:pPr algn="ctr"/>
            <a:r>
              <a:rPr lang="fa-IR" dirty="0"/>
              <a:t>طبقه بندی لیپید ها </a:t>
            </a:r>
            <a:endParaRPr lang="en-US" dirty="0"/>
          </a:p>
        </p:txBody>
      </p:sp>
      <p:sp>
        <p:nvSpPr>
          <p:cNvPr id="3" name="Content Placeholder 2">
            <a:extLst>
              <a:ext uri="{FF2B5EF4-FFF2-40B4-BE49-F238E27FC236}">
                <a16:creationId xmlns:a16="http://schemas.microsoft.com/office/drawing/2014/main" id="{EF9D17D6-2F84-4603-AF98-A341D222F319}"/>
              </a:ext>
            </a:extLst>
          </p:cNvPr>
          <p:cNvSpPr>
            <a:spLocks noGrp="1"/>
          </p:cNvSpPr>
          <p:nvPr>
            <p:ph idx="1"/>
          </p:nvPr>
        </p:nvSpPr>
        <p:spPr>
          <a:xfrm>
            <a:off x="1047136" y="1688690"/>
            <a:ext cx="10000276" cy="4550792"/>
          </a:xfrm>
        </p:spPr>
        <p:txBody>
          <a:bodyPr>
            <a:normAutofit fontScale="77500" lnSpcReduction="20000"/>
          </a:bodyPr>
          <a:lstStyle/>
          <a:p>
            <a:pPr algn="r" rtl="1">
              <a:buFont typeface="Wingdings" panose="05000000000000000000" pitchFamily="2" charset="2"/>
              <a:buChar char="Ø"/>
            </a:pPr>
            <a:r>
              <a:rPr lang="fa-IR" b="1" dirty="0">
                <a:solidFill>
                  <a:schemeClr val="accent1"/>
                </a:solidFill>
                <a:cs typeface="B Zar" panose="00000400000000000000" pitchFamily="2" charset="-78"/>
              </a:rPr>
              <a:t>لیپید های ساده </a:t>
            </a:r>
          </a:p>
          <a:p>
            <a:pPr marL="45720" indent="0" algn="r" rtl="1">
              <a:buNone/>
            </a:pPr>
            <a:r>
              <a:rPr lang="fa-IR" dirty="0">
                <a:cs typeface="B Zar" panose="00000400000000000000" pitchFamily="2" charset="-78"/>
              </a:rPr>
              <a:t>1- اسید های چرب </a:t>
            </a:r>
          </a:p>
          <a:p>
            <a:pPr marL="45720" indent="0" algn="r" rtl="1">
              <a:buNone/>
            </a:pPr>
            <a:r>
              <a:rPr lang="fa-IR" dirty="0">
                <a:cs typeface="B Zar" panose="00000400000000000000" pitchFamily="2" charset="-78"/>
              </a:rPr>
              <a:t>2- چربی خنثی : استر های اسید های چرب با گلیسرول ( منو گلیسیرید، دی گلیسیرید، تری گلیسیرید) </a:t>
            </a:r>
          </a:p>
          <a:p>
            <a:pPr marL="45720" indent="0" algn="r" rtl="1">
              <a:buNone/>
            </a:pPr>
            <a:r>
              <a:rPr lang="fa-IR" dirty="0">
                <a:cs typeface="B Zar" panose="00000400000000000000" pitchFamily="2" charset="-78"/>
              </a:rPr>
              <a:t>3- واکس ها: استرهای اسید های چرب با الکل با وزن ملکولی بالا ( استر کلسترول، استرهای ویتامین </a:t>
            </a:r>
            <a:r>
              <a:rPr lang="en-US" dirty="0"/>
              <a:t>A</a:t>
            </a:r>
            <a:r>
              <a:rPr lang="fa-IR" dirty="0">
                <a:cs typeface="B Zar" panose="00000400000000000000" pitchFamily="2" charset="-78"/>
              </a:rPr>
              <a:t>) </a:t>
            </a:r>
          </a:p>
          <a:p>
            <a:pPr algn="r" rtl="1">
              <a:buFont typeface="Wingdings" panose="05000000000000000000" pitchFamily="2" charset="2"/>
              <a:buChar char="Ø"/>
            </a:pPr>
            <a:r>
              <a:rPr lang="fa-IR" b="1" dirty="0">
                <a:solidFill>
                  <a:schemeClr val="accent1"/>
                </a:solidFill>
                <a:cs typeface="B Zar" panose="00000400000000000000" pitchFamily="2" charset="-78"/>
              </a:rPr>
              <a:t>لیپید های ترکیبی </a:t>
            </a:r>
          </a:p>
          <a:p>
            <a:pPr marL="45720" indent="0" algn="r" rtl="1">
              <a:buNone/>
            </a:pPr>
            <a:r>
              <a:rPr lang="fa-IR" dirty="0">
                <a:cs typeface="B Zar" panose="00000400000000000000" pitchFamily="2" charset="-78"/>
              </a:rPr>
              <a:t>1- فسفو لیپید ها ( ترکیب اسید فسفریک، اسید چرب و یک باز نیتروژنی ) </a:t>
            </a:r>
          </a:p>
          <a:p>
            <a:pPr marL="45720" indent="0" algn="r" rtl="1">
              <a:buNone/>
            </a:pPr>
            <a:r>
              <a:rPr lang="fa-IR" dirty="0">
                <a:cs typeface="B Zar" panose="00000400000000000000" pitchFamily="2" charset="-78"/>
              </a:rPr>
              <a:t>2- گلیکو لیپید ها (ترکیب اسید چرب، منوساکارید و یک باز نیتروژنی) </a:t>
            </a:r>
          </a:p>
          <a:p>
            <a:pPr marL="45720" indent="0" algn="r" rtl="1">
              <a:buNone/>
            </a:pPr>
            <a:r>
              <a:rPr lang="fa-IR" dirty="0">
                <a:cs typeface="B Zar" panose="00000400000000000000" pitchFamily="2" charset="-78"/>
              </a:rPr>
              <a:t>3- لیپو پرو تئین( ذرات لیپید و پرو تئین) </a:t>
            </a:r>
          </a:p>
          <a:p>
            <a:pPr algn="r" rtl="1">
              <a:buFont typeface="Wingdings" panose="05000000000000000000" pitchFamily="2" charset="2"/>
              <a:buChar char="Ø"/>
            </a:pPr>
            <a:r>
              <a:rPr lang="fa-IR" b="1" dirty="0">
                <a:solidFill>
                  <a:schemeClr val="accent1"/>
                </a:solidFill>
                <a:cs typeface="B Zar" panose="00000400000000000000" pitchFamily="2" charset="-78"/>
              </a:rPr>
              <a:t>لیپید های متفرقه </a:t>
            </a:r>
          </a:p>
          <a:p>
            <a:pPr marL="0" indent="0" algn="r" rtl="1">
              <a:buNone/>
            </a:pPr>
            <a:r>
              <a:rPr lang="fa-IR" dirty="0">
                <a:cs typeface="B Zar" panose="00000400000000000000" pitchFamily="2" charset="-78"/>
              </a:rPr>
              <a:t>استر ( کلسترول ، ویتامین </a:t>
            </a:r>
            <a:r>
              <a:rPr lang="en-US" dirty="0"/>
              <a:t>D</a:t>
            </a:r>
            <a:r>
              <a:rPr lang="fa-IR" dirty="0">
                <a:cs typeface="B Zar" panose="00000400000000000000" pitchFamily="2" charset="-78"/>
              </a:rPr>
              <a:t>، نمک های صفراوی)</a:t>
            </a:r>
          </a:p>
          <a:p>
            <a:pPr marL="0" indent="0" algn="r" rtl="1">
              <a:buNone/>
            </a:pPr>
            <a:r>
              <a:rPr lang="fa-IR" dirty="0">
                <a:cs typeface="B Zar" panose="00000400000000000000" pitchFamily="2" charset="-78"/>
              </a:rPr>
              <a:t>ویتامین ها( </a:t>
            </a:r>
            <a:r>
              <a:rPr lang="en-US" dirty="0"/>
              <a:t>A,E,K</a:t>
            </a:r>
            <a:r>
              <a:rPr lang="fa-IR" dirty="0">
                <a:cs typeface="B Zar" panose="00000400000000000000" pitchFamily="2" charset="-78"/>
              </a:rPr>
              <a:t>) </a:t>
            </a:r>
          </a:p>
        </p:txBody>
      </p:sp>
      <p:sp>
        <p:nvSpPr>
          <p:cNvPr id="4" name="Date Placeholder 3">
            <a:extLst>
              <a:ext uri="{FF2B5EF4-FFF2-40B4-BE49-F238E27FC236}">
                <a16:creationId xmlns:a16="http://schemas.microsoft.com/office/drawing/2014/main" id="{810486B8-62AC-4C41-AED9-C74A94C30957}"/>
              </a:ext>
            </a:extLst>
          </p:cNvPr>
          <p:cNvSpPr>
            <a:spLocks noGrp="1"/>
          </p:cNvSpPr>
          <p:nvPr>
            <p:ph type="dt" sz="half" idx="10"/>
          </p:nvPr>
        </p:nvSpPr>
        <p:spPr/>
        <p:txBody>
          <a:bodyPr/>
          <a:lstStyle/>
          <a:p>
            <a:fld id="{A6E4D948-4A0B-4B3F-8643-9AD79D3CE31B}" type="datetime1">
              <a:rPr lang="en-US" smtClean="0"/>
              <a:t>9/30/2022</a:t>
            </a:fld>
            <a:endParaRPr lang="en-US"/>
          </a:p>
        </p:txBody>
      </p:sp>
      <p:sp>
        <p:nvSpPr>
          <p:cNvPr id="5" name="Slide Number Placeholder 4">
            <a:extLst>
              <a:ext uri="{FF2B5EF4-FFF2-40B4-BE49-F238E27FC236}">
                <a16:creationId xmlns:a16="http://schemas.microsoft.com/office/drawing/2014/main" id="{1AC5CF98-8005-40E4-959C-3600783BD76E}"/>
              </a:ext>
            </a:extLst>
          </p:cNvPr>
          <p:cNvSpPr>
            <a:spLocks noGrp="1"/>
          </p:cNvSpPr>
          <p:nvPr>
            <p:ph type="sldNum" sz="quarter" idx="12"/>
          </p:nvPr>
        </p:nvSpPr>
        <p:spPr/>
        <p:txBody>
          <a:bodyPr/>
          <a:lstStyle/>
          <a:p>
            <a:fld id="{8F69D1C4-9733-4784-87CD-ECE3D453F8D6}" type="slidenum">
              <a:rPr lang="en-US" smtClean="0"/>
              <a:t>4</a:t>
            </a:fld>
            <a:endParaRPr lang="en-US"/>
          </a:p>
        </p:txBody>
      </p:sp>
      <p:sp>
        <p:nvSpPr>
          <p:cNvPr id="6" name="Footer Placeholder 5">
            <a:extLst>
              <a:ext uri="{FF2B5EF4-FFF2-40B4-BE49-F238E27FC236}">
                <a16:creationId xmlns:a16="http://schemas.microsoft.com/office/drawing/2014/main" id="{6C8F7FF4-B2E6-4676-813D-39097A8539F9}"/>
              </a:ext>
            </a:extLst>
          </p:cNvPr>
          <p:cNvSpPr>
            <a:spLocks noGrp="1"/>
          </p:cNvSpPr>
          <p:nvPr>
            <p:ph type="ftr" sz="quarter" idx="11"/>
          </p:nvPr>
        </p:nvSpPr>
        <p:spPr/>
        <p:txBody>
          <a:bodyPr/>
          <a:lstStyle/>
          <a:p>
            <a:r>
              <a:rPr lang="en-US" dirty="0" err="1"/>
              <a:t>F.Razmpour</a:t>
            </a:r>
            <a:endParaRPr lang="en-US" dirty="0"/>
          </a:p>
        </p:txBody>
      </p:sp>
    </p:spTree>
    <p:extLst>
      <p:ext uri="{BB962C8B-B14F-4D97-AF65-F5344CB8AC3E}">
        <p14:creationId xmlns:p14="http://schemas.microsoft.com/office/powerpoint/2010/main" val="596935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126D5-BB70-4F5B-B212-D799D9CED4F9}"/>
              </a:ext>
            </a:extLst>
          </p:cNvPr>
          <p:cNvSpPr>
            <a:spLocks noGrp="1"/>
          </p:cNvSpPr>
          <p:nvPr>
            <p:ph type="title"/>
          </p:nvPr>
        </p:nvSpPr>
        <p:spPr/>
        <p:txBody>
          <a:bodyPr/>
          <a:lstStyle/>
          <a:p>
            <a:pPr algn="ctr"/>
            <a:endParaRPr lang="en-US" dirty="0"/>
          </a:p>
        </p:txBody>
      </p:sp>
      <p:pic>
        <p:nvPicPr>
          <p:cNvPr id="10" name="Content Placeholder 9">
            <a:extLst>
              <a:ext uri="{FF2B5EF4-FFF2-40B4-BE49-F238E27FC236}">
                <a16:creationId xmlns:a16="http://schemas.microsoft.com/office/drawing/2014/main" id="{F414CD36-2AA4-459B-AEFF-EACED99FDA37}"/>
              </a:ext>
            </a:extLst>
          </p:cNvPr>
          <p:cNvPicPr>
            <a:picLocks noGrp="1" noChangeAspect="1"/>
          </p:cNvPicPr>
          <p:nvPr>
            <p:ph idx="1"/>
          </p:nvPr>
        </p:nvPicPr>
        <p:blipFill>
          <a:blip r:embed="rId2"/>
          <a:stretch>
            <a:fillRect/>
          </a:stretch>
        </p:blipFill>
        <p:spPr>
          <a:xfrm>
            <a:off x="960315" y="618518"/>
            <a:ext cx="10087096" cy="5213555"/>
          </a:xfrm>
          <a:prstGeom prst="rect">
            <a:avLst/>
          </a:prstGeom>
        </p:spPr>
      </p:pic>
      <p:sp>
        <p:nvSpPr>
          <p:cNvPr id="11" name="Date Placeholder 10">
            <a:extLst>
              <a:ext uri="{FF2B5EF4-FFF2-40B4-BE49-F238E27FC236}">
                <a16:creationId xmlns:a16="http://schemas.microsoft.com/office/drawing/2014/main" id="{6864729E-50C8-4CFD-8E9B-F0D3F7DB08F2}"/>
              </a:ext>
            </a:extLst>
          </p:cNvPr>
          <p:cNvSpPr>
            <a:spLocks noGrp="1"/>
          </p:cNvSpPr>
          <p:nvPr>
            <p:ph type="dt" sz="half" idx="10"/>
          </p:nvPr>
        </p:nvSpPr>
        <p:spPr/>
        <p:txBody>
          <a:bodyPr/>
          <a:lstStyle/>
          <a:p>
            <a:fld id="{721B32DE-266A-4C7D-BC20-A6DC4ABB2F1F}" type="datetime1">
              <a:rPr lang="en-US" smtClean="0"/>
              <a:t>9/30/2022</a:t>
            </a:fld>
            <a:endParaRPr lang="en-US"/>
          </a:p>
        </p:txBody>
      </p:sp>
      <p:sp>
        <p:nvSpPr>
          <p:cNvPr id="12" name="Slide Number Placeholder 11">
            <a:extLst>
              <a:ext uri="{FF2B5EF4-FFF2-40B4-BE49-F238E27FC236}">
                <a16:creationId xmlns:a16="http://schemas.microsoft.com/office/drawing/2014/main" id="{DBA4EB57-8411-41D0-9EFE-584E5FE01A89}"/>
              </a:ext>
            </a:extLst>
          </p:cNvPr>
          <p:cNvSpPr>
            <a:spLocks noGrp="1"/>
          </p:cNvSpPr>
          <p:nvPr>
            <p:ph type="sldNum" sz="quarter" idx="12"/>
          </p:nvPr>
        </p:nvSpPr>
        <p:spPr/>
        <p:txBody>
          <a:bodyPr/>
          <a:lstStyle/>
          <a:p>
            <a:fld id="{8F69D1C4-9733-4784-87CD-ECE3D453F8D6}" type="slidenum">
              <a:rPr lang="en-US" smtClean="0"/>
              <a:t>5</a:t>
            </a:fld>
            <a:endParaRPr lang="en-US"/>
          </a:p>
        </p:txBody>
      </p:sp>
      <p:sp>
        <p:nvSpPr>
          <p:cNvPr id="3" name="Footer Placeholder 2">
            <a:extLst>
              <a:ext uri="{FF2B5EF4-FFF2-40B4-BE49-F238E27FC236}">
                <a16:creationId xmlns:a16="http://schemas.microsoft.com/office/drawing/2014/main" id="{3F7B895E-7C7A-495A-9388-659A8C31D120}"/>
              </a:ext>
            </a:extLst>
          </p:cNvPr>
          <p:cNvSpPr>
            <a:spLocks noGrp="1"/>
          </p:cNvSpPr>
          <p:nvPr>
            <p:ph type="ftr" sz="quarter" idx="11"/>
          </p:nvPr>
        </p:nvSpPr>
        <p:spPr/>
        <p:txBody>
          <a:bodyPr/>
          <a:lstStyle/>
          <a:p>
            <a:r>
              <a:rPr lang="en-US"/>
              <a:t>F.Razmpour</a:t>
            </a:r>
          </a:p>
        </p:txBody>
      </p:sp>
    </p:spTree>
    <p:extLst>
      <p:ext uri="{BB962C8B-B14F-4D97-AF65-F5344CB8AC3E}">
        <p14:creationId xmlns:p14="http://schemas.microsoft.com/office/powerpoint/2010/main" val="1486339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14A34-8A8C-4111-8085-C44551E368D1}"/>
              </a:ext>
            </a:extLst>
          </p:cNvPr>
          <p:cNvSpPr>
            <a:spLocks noGrp="1"/>
          </p:cNvSpPr>
          <p:nvPr>
            <p:ph type="title"/>
          </p:nvPr>
        </p:nvSpPr>
        <p:spPr/>
        <p:txBody>
          <a:bodyPr/>
          <a:lstStyle/>
          <a:p>
            <a:endParaRPr lang="en-US"/>
          </a:p>
        </p:txBody>
      </p:sp>
      <p:pic>
        <p:nvPicPr>
          <p:cNvPr id="10" name="Content Placeholder 9">
            <a:extLst>
              <a:ext uri="{FF2B5EF4-FFF2-40B4-BE49-F238E27FC236}">
                <a16:creationId xmlns:a16="http://schemas.microsoft.com/office/drawing/2014/main" id="{7763A5F0-AFC9-4E80-96A7-B5DB3BF2DEA0}"/>
              </a:ext>
            </a:extLst>
          </p:cNvPr>
          <p:cNvPicPr>
            <a:picLocks noGrp="1" noChangeAspect="1"/>
          </p:cNvPicPr>
          <p:nvPr>
            <p:ph idx="1"/>
          </p:nvPr>
        </p:nvPicPr>
        <p:blipFill>
          <a:blip r:embed="rId2"/>
          <a:stretch>
            <a:fillRect/>
          </a:stretch>
        </p:blipFill>
        <p:spPr>
          <a:xfrm>
            <a:off x="2342652" y="790606"/>
            <a:ext cx="5857452" cy="5831420"/>
          </a:xfrm>
          <a:prstGeom prst="rect">
            <a:avLst/>
          </a:prstGeom>
        </p:spPr>
      </p:pic>
      <p:sp>
        <p:nvSpPr>
          <p:cNvPr id="11" name="Date Placeholder 10">
            <a:extLst>
              <a:ext uri="{FF2B5EF4-FFF2-40B4-BE49-F238E27FC236}">
                <a16:creationId xmlns:a16="http://schemas.microsoft.com/office/drawing/2014/main" id="{ACBCB0CE-01A2-4D1A-972C-A0A89790FEA9}"/>
              </a:ext>
            </a:extLst>
          </p:cNvPr>
          <p:cNvSpPr>
            <a:spLocks noGrp="1"/>
          </p:cNvSpPr>
          <p:nvPr>
            <p:ph type="dt" sz="half" idx="10"/>
          </p:nvPr>
        </p:nvSpPr>
        <p:spPr/>
        <p:txBody>
          <a:bodyPr/>
          <a:lstStyle/>
          <a:p>
            <a:fld id="{61507F55-A43A-4C40-826A-35A5190A5FC6}" type="datetime1">
              <a:rPr lang="en-US" smtClean="0"/>
              <a:t>9/30/2022</a:t>
            </a:fld>
            <a:endParaRPr lang="en-US"/>
          </a:p>
        </p:txBody>
      </p:sp>
      <p:sp>
        <p:nvSpPr>
          <p:cNvPr id="12" name="Slide Number Placeholder 11">
            <a:extLst>
              <a:ext uri="{FF2B5EF4-FFF2-40B4-BE49-F238E27FC236}">
                <a16:creationId xmlns:a16="http://schemas.microsoft.com/office/drawing/2014/main" id="{276318DB-3F53-4654-8335-06B82958614F}"/>
              </a:ext>
            </a:extLst>
          </p:cNvPr>
          <p:cNvSpPr>
            <a:spLocks noGrp="1"/>
          </p:cNvSpPr>
          <p:nvPr>
            <p:ph type="sldNum" sz="quarter" idx="12"/>
          </p:nvPr>
        </p:nvSpPr>
        <p:spPr/>
        <p:txBody>
          <a:bodyPr/>
          <a:lstStyle/>
          <a:p>
            <a:fld id="{8F69D1C4-9733-4784-87CD-ECE3D453F8D6}" type="slidenum">
              <a:rPr lang="en-US" smtClean="0"/>
              <a:t>6</a:t>
            </a:fld>
            <a:endParaRPr lang="en-US"/>
          </a:p>
        </p:txBody>
      </p:sp>
      <p:sp>
        <p:nvSpPr>
          <p:cNvPr id="3" name="Footer Placeholder 2">
            <a:extLst>
              <a:ext uri="{FF2B5EF4-FFF2-40B4-BE49-F238E27FC236}">
                <a16:creationId xmlns:a16="http://schemas.microsoft.com/office/drawing/2014/main" id="{4115A168-07C0-4A2E-9DC0-0DF9D4892263}"/>
              </a:ext>
            </a:extLst>
          </p:cNvPr>
          <p:cNvSpPr>
            <a:spLocks noGrp="1"/>
          </p:cNvSpPr>
          <p:nvPr>
            <p:ph type="ftr" sz="quarter" idx="11"/>
          </p:nvPr>
        </p:nvSpPr>
        <p:spPr/>
        <p:txBody>
          <a:bodyPr/>
          <a:lstStyle/>
          <a:p>
            <a:r>
              <a:rPr lang="en-US"/>
              <a:t>F.Razmpour</a:t>
            </a:r>
          </a:p>
        </p:txBody>
      </p:sp>
    </p:spTree>
    <p:extLst>
      <p:ext uri="{BB962C8B-B14F-4D97-AF65-F5344CB8AC3E}">
        <p14:creationId xmlns:p14="http://schemas.microsoft.com/office/powerpoint/2010/main" val="4036523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5587F-4CAD-4CD9-9B85-A97C5F607B63}"/>
              </a:ext>
            </a:extLst>
          </p:cNvPr>
          <p:cNvSpPr>
            <a:spLocks noGrp="1"/>
          </p:cNvSpPr>
          <p:nvPr>
            <p:ph type="title"/>
          </p:nvPr>
        </p:nvSpPr>
        <p:spPr>
          <a:xfrm>
            <a:off x="1141413" y="618518"/>
            <a:ext cx="9905998" cy="1084921"/>
          </a:xfrm>
        </p:spPr>
        <p:txBody>
          <a:bodyPr/>
          <a:lstStyle/>
          <a:p>
            <a:pPr algn="ctr"/>
            <a:r>
              <a:rPr lang="fa-IR" dirty="0"/>
              <a:t>انواع تقسیم بندی اسید های چرب</a:t>
            </a:r>
            <a:endParaRPr lang="en-US" dirty="0"/>
          </a:p>
        </p:txBody>
      </p:sp>
      <p:sp>
        <p:nvSpPr>
          <p:cNvPr id="3" name="Content Placeholder 2">
            <a:extLst>
              <a:ext uri="{FF2B5EF4-FFF2-40B4-BE49-F238E27FC236}">
                <a16:creationId xmlns:a16="http://schemas.microsoft.com/office/drawing/2014/main" id="{13810461-296F-451A-89ED-B1CE1525E476}"/>
              </a:ext>
            </a:extLst>
          </p:cNvPr>
          <p:cNvSpPr>
            <a:spLocks noGrp="1"/>
          </p:cNvSpPr>
          <p:nvPr>
            <p:ph idx="1"/>
          </p:nvPr>
        </p:nvSpPr>
        <p:spPr>
          <a:xfrm>
            <a:off x="1141413" y="1489588"/>
            <a:ext cx="10244342" cy="4898924"/>
          </a:xfrm>
        </p:spPr>
        <p:txBody>
          <a:bodyPr>
            <a:normAutofit/>
          </a:bodyPr>
          <a:lstStyle/>
          <a:p>
            <a:pPr algn="r" rtl="1">
              <a:buFont typeface="Wingdings" panose="05000000000000000000" pitchFamily="2" charset="2"/>
              <a:buChar char="Ø"/>
            </a:pPr>
            <a:r>
              <a:rPr lang="fa-IR" dirty="0">
                <a:solidFill>
                  <a:schemeClr val="accent4">
                    <a:lumMod val="75000"/>
                  </a:schemeClr>
                </a:solidFill>
                <a:cs typeface="B Zar" panose="00000400000000000000" pitchFamily="2" charset="-78"/>
              </a:rPr>
              <a:t>طول رشته </a:t>
            </a:r>
            <a:endParaRPr lang="en-US" dirty="0">
              <a:solidFill>
                <a:schemeClr val="accent4">
                  <a:lumMod val="75000"/>
                </a:schemeClr>
              </a:solidFill>
            </a:endParaRPr>
          </a:p>
          <a:p>
            <a:pPr marL="0" indent="0" algn="r" rtl="1">
              <a:buNone/>
            </a:pPr>
            <a:r>
              <a:rPr lang="fa-IR" dirty="0">
                <a:cs typeface="B Zar" panose="00000400000000000000" pitchFamily="2" charset="-78"/>
              </a:rPr>
              <a:t>1- </a:t>
            </a:r>
            <a:r>
              <a:rPr lang="en-US" dirty="0"/>
              <a:t>long</a:t>
            </a:r>
            <a:r>
              <a:rPr lang="fa-IR" dirty="0">
                <a:cs typeface="B Zar" panose="00000400000000000000" pitchFamily="2" charset="-78"/>
              </a:rPr>
              <a:t> بیشتر از 14 کربن </a:t>
            </a:r>
            <a:endParaRPr lang="en-US" dirty="0"/>
          </a:p>
          <a:p>
            <a:pPr marL="0" indent="0" algn="r" rtl="1">
              <a:buNone/>
            </a:pPr>
            <a:r>
              <a:rPr lang="fa-IR" dirty="0">
                <a:cs typeface="B Zar" panose="00000400000000000000" pitchFamily="2" charset="-78"/>
              </a:rPr>
              <a:t>2- </a:t>
            </a:r>
            <a:r>
              <a:rPr lang="en-US" dirty="0"/>
              <a:t>med</a:t>
            </a:r>
            <a:r>
              <a:rPr lang="fa-IR" dirty="0">
                <a:cs typeface="B Zar" panose="00000400000000000000" pitchFamily="2" charset="-78"/>
              </a:rPr>
              <a:t> بین 6-12 کربن </a:t>
            </a:r>
          </a:p>
          <a:p>
            <a:pPr marL="0" indent="0" algn="r" rtl="1">
              <a:buNone/>
            </a:pPr>
            <a:r>
              <a:rPr lang="fa-IR" dirty="0">
                <a:cs typeface="B Zar" panose="00000400000000000000" pitchFamily="2" charset="-78"/>
              </a:rPr>
              <a:t>3-</a:t>
            </a:r>
            <a:r>
              <a:rPr lang="en-US" dirty="0"/>
              <a:t> short </a:t>
            </a:r>
            <a:r>
              <a:rPr lang="fa-IR" dirty="0">
                <a:cs typeface="B Zar" panose="00000400000000000000" pitchFamily="2" charset="-78"/>
              </a:rPr>
              <a:t>بین 2-4 کربن </a:t>
            </a:r>
          </a:p>
          <a:p>
            <a:pPr algn="r" rtl="1">
              <a:buFont typeface="Wingdings" panose="05000000000000000000" pitchFamily="2" charset="2"/>
              <a:buChar char="Ø"/>
            </a:pPr>
            <a:r>
              <a:rPr lang="fa-IR" dirty="0">
                <a:solidFill>
                  <a:schemeClr val="accent4">
                    <a:lumMod val="75000"/>
                  </a:schemeClr>
                </a:solidFill>
                <a:cs typeface="B Zar" panose="00000400000000000000" pitchFamily="2" charset="-78"/>
              </a:rPr>
              <a:t>درجه اشباع </a:t>
            </a:r>
          </a:p>
          <a:p>
            <a:pPr marL="0" indent="0" algn="r" rtl="1">
              <a:buNone/>
            </a:pPr>
            <a:r>
              <a:rPr lang="fa-IR" dirty="0">
                <a:cs typeface="B Zar" panose="00000400000000000000" pitchFamily="2" charset="-78"/>
              </a:rPr>
              <a:t>( </a:t>
            </a:r>
            <a:r>
              <a:rPr lang="en-US" dirty="0"/>
              <a:t>SFA, MUFA, PUFA</a:t>
            </a:r>
            <a:r>
              <a:rPr lang="fa-IR" dirty="0">
                <a:cs typeface="B Zar" panose="00000400000000000000" pitchFamily="2" charset="-78"/>
              </a:rPr>
              <a:t>)</a:t>
            </a:r>
          </a:p>
          <a:p>
            <a:pPr algn="r" rtl="1">
              <a:buFont typeface="Wingdings" panose="05000000000000000000" pitchFamily="2" charset="2"/>
              <a:buChar char="Ø"/>
            </a:pPr>
            <a:r>
              <a:rPr lang="fa-IR" dirty="0">
                <a:solidFill>
                  <a:schemeClr val="accent4">
                    <a:lumMod val="40000"/>
                    <a:lumOff val="60000"/>
                  </a:schemeClr>
                </a:solidFill>
                <a:cs typeface="B Zar" panose="00000400000000000000" pitchFamily="2" charset="-78"/>
              </a:rPr>
              <a:t>کلاس </a:t>
            </a:r>
            <a:r>
              <a:rPr lang="en-US" dirty="0">
                <a:solidFill>
                  <a:schemeClr val="accent4">
                    <a:lumMod val="40000"/>
                    <a:lumOff val="60000"/>
                  </a:schemeClr>
                </a:solidFill>
              </a:rPr>
              <a:t>w</a:t>
            </a:r>
            <a:endParaRPr lang="fa-IR" dirty="0">
              <a:solidFill>
                <a:schemeClr val="accent4">
                  <a:lumMod val="40000"/>
                  <a:lumOff val="60000"/>
                </a:schemeClr>
              </a:solidFill>
              <a:cs typeface="B Zar" panose="00000400000000000000" pitchFamily="2" charset="-78"/>
            </a:endParaRPr>
          </a:p>
          <a:p>
            <a:pPr marL="0" indent="0" algn="r" rtl="1">
              <a:buNone/>
            </a:pPr>
            <a:r>
              <a:rPr lang="fa-IR" dirty="0">
                <a:cs typeface="B Zar" panose="00000400000000000000" pitchFamily="2" charset="-78"/>
              </a:rPr>
              <a:t>( </a:t>
            </a:r>
            <a:r>
              <a:rPr lang="en-US" dirty="0"/>
              <a:t>W3,W6, W9</a:t>
            </a:r>
            <a:r>
              <a:rPr lang="fa-IR" dirty="0">
                <a:cs typeface="B Zar" panose="00000400000000000000" pitchFamily="2" charset="-78"/>
              </a:rPr>
              <a:t>)</a:t>
            </a:r>
            <a:endParaRPr lang="en-US" dirty="0"/>
          </a:p>
        </p:txBody>
      </p:sp>
      <p:sp>
        <p:nvSpPr>
          <p:cNvPr id="4" name="Date Placeholder 3">
            <a:extLst>
              <a:ext uri="{FF2B5EF4-FFF2-40B4-BE49-F238E27FC236}">
                <a16:creationId xmlns:a16="http://schemas.microsoft.com/office/drawing/2014/main" id="{6EA28EF3-AF37-48A5-AF04-B814051C2B58}"/>
              </a:ext>
            </a:extLst>
          </p:cNvPr>
          <p:cNvSpPr>
            <a:spLocks noGrp="1"/>
          </p:cNvSpPr>
          <p:nvPr>
            <p:ph type="dt" sz="half" idx="10"/>
          </p:nvPr>
        </p:nvSpPr>
        <p:spPr/>
        <p:txBody>
          <a:bodyPr/>
          <a:lstStyle/>
          <a:p>
            <a:fld id="{AFFA4C0E-1AA8-4031-AC68-4E7E73D2D1DE}" type="datetime1">
              <a:rPr lang="en-US" smtClean="0"/>
              <a:t>9/30/2022</a:t>
            </a:fld>
            <a:endParaRPr lang="en-US"/>
          </a:p>
        </p:txBody>
      </p:sp>
      <p:sp>
        <p:nvSpPr>
          <p:cNvPr id="5" name="Slide Number Placeholder 4">
            <a:extLst>
              <a:ext uri="{FF2B5EF4-FFF2-40B4-BE49-F238E27FC236}">
                <a16:creationId xmlns:a16="http://schemas.microsoft.com/office/drawing/2014/main" id="{7C763B06-5419-47A6-BBD9-EEC770E13FD8}"/>
              </a:ext>
            </a:extLst>
          </p:cNvPr>
          <p:cNvSpPr>
            <a:spLocks noGrp="1"/>
          </p:cNvSpPr>
          <p:nvPr>
            <p:ph type="sldNum" sz="quarter" idx="12"/>
          </p:nvPr>
        </p:nvSpPr>
        <p:spPr/>
        <p:txBody>
          <a:bodyPr/>
          <a:lstStyle/>
          <a:p>
            <a:fld id="{8F69D1C4-9733-4784-87CD-ECE3D453F8D6}" type="slidenum">
              <a:rPr lang="en-US" smtClean="0"/>
              <a:t>7</a:t>
            </a:fld>
            <a:endParaRPr lang="en-US"/>
          </a:p>
        </p:txBody>
      </p:sp>
      <p:sp>
        <p:nvSpPr>
          <p:cNvPr id="6" name="Footer Placeholder 5">
            <a:extLst>
              <a:ext uri="{FF2B5EF4-FFF2-40B4-BE49-F238E27FC236}">
                <a16:creationId xmlns:a16="http://schemas.microsoft.com/office/drawing/2014/main" id="{82222BD4-D10A-4FD8-8581-7291D6035C66}"/>
              </a:ext>
            </a:extLst>
          </p:cNvPr>
          <p:cNvSpPr>
            <a:spLocks noGrp="1"/>
          </p:cNvSpPr>
          <p:nvPr>
            <p:ph type="ftr" sz="quarter" idx="11"/>
          </p:nvPr>
        </p:nvSpPr>
        <p:spPr/>
        <p:txBody>
          <a:bodyPr/>
          <a:lstStyle/>
          <a:p>
            <a:r>
              <a:rPr lang="en-US"/>
              <a:t>F.Razmpour</a:t>
            </a:r>
          </a:p>
        </p:txBody>
      </p:sp>
    </p:spTree>
    <p:extLst>
      <p:ext uri="{BB962C8B-B14F-4D97-AF65-F5344CB8AC3E}">
        <p14:creationId xmlns:p14="http://schemas.microsoft.com/office/powerpoint/2010/main" val="2916840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5122" name="Picture 2"/>
          <p:cNvPicPr>
            <a:picLocks noChangeAspect="1" noChangeArrowheads="1"/>
          </p:cNvPicPr>
          <p:nvPr/>
        </p:nvPicPr>
        <p:blipFill>
          <a:blip r:embed="rId2"/>
          <a:srcRect/>
          <a:stretch>
            <a:fillRect/>
          </a:stretch>
        </p:blipFill>
        <p:spPr bwMode="auto">
          <a:xfrm>
            <a:off x="1374773" y="1816509"/>
            <a:ext cx="10389870" cy="4114800"/>
          </a:xfrm>
          <a:prstGeom prst="rect">
            <a:avLst/>
          </a:prstGeom>
          <a:noFill/>
          <a:ln w="9525">
            <a:noFill/>
            <a:miter lim="800000"/>
            <a:headEnd/>
            <a:tailEnd/>
          </a:ln>
          <a:effectLst/>
        </p:spPr>
      </p:pic>
      <p:sp>
        <p:nvSpPr>
          <p:cNvPr id="4" name="Date Placeholder 3">
            <a:extLst>
              <a:ext uri="{FF2B5EF4-FFF2-40B4-BE49-F238E27FC236}">
                <a16:creationId xmlns:a16="http://schemas.microsoft.com/office/drawing/2014/main" id="{C9C63FAA-34CA-4A5D-9FC8-3B41E1767FF5}"/>
              </a:ext>
            </a:extLst>
          </p:cNvPr>
          <p:cNvSpPr>
            <a:spLocks noGrp="1"/>
          </p:cNvSpPr>
          <p:nvPr>
            <p:ph type="dt" sz="half" idx="10"/>
          </p:nvPr>
        </p:nvSpPr>
        <p:spPr/>
        <p:txBody>
          <a:bodyPr/>
          <a:lstStyle/>
          <a:p>
            <a:fld id="{FBBA9353-B9B3-4802-90FD-09F01601964E}" type="datetime1">
              <a:rPr lang="en-US" smtClean="0"/>
              <a:t>9/30/2022</a:t>
            </a:fld>
            <a:endParaRPr lang="en-US"/>
          </a:p>
        </p:txBody>
      </p:sp>
      <p:sp>
        <p:nvSpPr>
          <p:cNvPr id="5" name="Footer Placeholder 4">
            <a:extLst>
              <a:ext uri="{FF2B5EF4-FFF2-40B4-BE49-F238E27FC236}">
                <a16:creationId xmlns:a16="http://schemas.microsoft.com/office/drawing/2014/main" id="{41902E9F-1B70-4254-8C3C-088BF21ACF53}"/>
              </a:ext>
            </a:extLst>
          </p:cNvPr>
          <p:cNvSpPr>
            <a:spLocks noGrp="1"/>
          </p:cNvSpPr>
          <p:nvPr>
            <p:ph type="ftr" sz="quarter" idx="11"/>
          </p:nvPr>
        </p:nvSpPr>
        <p:spPr/>
        <p:txBody>
          <a:bodyPr/>
          <a:lstStyle/>
          <a:p>
            <a:r>
              <a:rPr lang="en-US"/>
              <a:t>F.Razmpour</a:t>
            </a:r>
          </a:p>
        </p:txBody>
      </p:sp>
      <p:sp>
        <p:nvSpPr>
          <p:cNvPr id="6" name="Slide Number Placeholder 5">
            <a:extLst>
              <a:ext uri="{FF2B5EF4-FFF2-40B4-BE49-F238E27FC236}">
                <a16:creationId xmlns:a16="http://schemas.microsoft.com/office/drawing/2014/main" id="{29CCE736-E7CA-4C24-B176-329ED0B50379}"/>
              </a:ext>
            </a:extLst>
          </p:cNvPr>
          <p:cNvSpPr>
            <a:spLocks noGrp="1"/>
          </p:cNvSpPr>
          <p:nvPr>
            <p:ph type="sldNum" sz="quarter" idx="12"/>
          </p:nvPr>
        </p:nvSpPr>
        <p:spPr/>
        <p:txBody>
          <a:bodyPr/>
          <a:lstStyle/>
          <a:p>
            <a:fld id="{8F69D1C4-9733-4784-87CD-ECE3D453F8D6}" type="slidenum">
              <a:rPr lang="en-US" smtClean="0"/>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23EC4-2416-474F-8589-E43A7B7E4F24}"/>
              </a:ext>
            </a:extLst>
          </p:cNvPr>
          <p:cNvSpPr>
            <a:spLocks noGrp="1"/>
          </p:cNvSpPr>
          <p:nvPr>
            <p:ph type="title"/>
          </p:nvPr>
        </p:nvSpPr>
        <p:spPr/>
        <p:txBody>
          <a:bodyPr/>
          <a:lstStyle/>
          <a:p>
            <a:pPr algn="ctr"/>
            <a:r>
              <a:rPr lang="fa-IR" dirty="0"/>
              <a:t>تقسیم بندی بر اساس درجه اشباع </a:t>
            </a:r>
            <a:endParaRPr lang="en-US" dirty="0"/>
          </a:p>
        </p:txBody>
      </p:sp>
      <p:sp>
        <p:nvSpPr>
          <p:cNvPr id="3" name="Content Placeholder 2">
            <a:extLst>
              <a:ext uri="{FF2B5EF4-FFF2-40B4-BE49-F238E27FC236}">
                <a16:creationId xmlns:a16="http://schemas.microsoft.com/office/drawing/2014/main" id="{0A308D97-2273-4F1E-8AF5-EFF9DBF967A8}"/>
              </a:ext>
            </a:extLst>
          </p:cNvPr>
          <p:cNvSpPr>
            <a:spLocks noGrp="1"/>
          </p:cNvSpPr>
          <p:nvPr>
            <p:ph idx="1"/>
          </p:nvPr>
        </p:nvSpPr>
        <p:spPr>
          <a:xfrm>
            <a:off x="1076632" y="2097087"/>
            <a:ext cx="10324741" cy="4355331"/>
          </a:xfrm>
        </p:spPr>
        <p:txBody>
          <a:bodyPr/>
          <a:lstStyle/>
          <a:p>
            <a:pPr>
              <a:buFont typeface="Wingdings" panose="05000000000000000000" pitchFamily="2" charset="2"/>
              <a:buChar char="Ø"/>
            </a:pPr>
            <a:r>
              <a:rPr lang="en-US" dirty="0"/>
              <a:t>SFA( saturated fatty acid)</a:t>
            </a:r>
          </a:p>
          <a:p>
            <a:pPr marL="0" indent="0" algn="r" rtl="1">
              <a:buNone/>
            </a:pPr>
            <a:r>
              <a:rPr lang="fa-IR" dirty="0">
                <a:cs typeface="B Zar" panose="00000400000000000000" pitchFamily="2" charset="-78"/>
              </a:rPr>
              <a:t>تمام جایگاههای متصل نشده به کربن با هیدروزن اشباع شده اند.</a:t>
            </a:r>
            <a:endParaRPr lang="en-US" dirty="0"/>
          </a:p>
          <a:p>
            <a:pPr>
              <a:buFont typeface="Wingdings" panose="05000000000000000000" pitchFamily="2" charset="2"/>
              <a:buChar char="Ø"/>
            </a:pPr>
            <a:r>
              <a:rPr lang="en-US" dirty="0"/>
              <a:t>MUFA( monounsaturated fatty acid)</a:t>
            </a:r>
            <a:endParaRPr lang="fa-IR" dirty="0">
              <a:cs typeface="B Zar" panose="00000400000000000000" pitchFamily="2" charset="-78"/>
            </a:endParaRPr>
          </a:p>
          <a:p>
            <a:pPr marL="0" indent="0" algn="r" rtl="1">
              <a:buNone/>
            </a:pPr>
            <a:r>
              <a:rPr lang="fa-IR" dirty="0">
                <a:cs typeface="B Zar" panose="00000400000000000000" pitchFamily="2" charset="-78"/>
              </a:rPr>
              <a:t>تنها یک پیوند دو گانه دارد.</a:t>
            </a:r>
            <a:endParaRPr lang="en-US" dirty="0"/>
          </a:p>
          <a:p>
            <a:pPr>
              <a:buFont typeface="Wingdings" panose="05000000000000000000" pitchFamily="2" charset="2"/>
              <a:buChar char="Ø"/>
            </a:pPr>
            <a:r>
              <a:rPr lang="en-US" dirty="0"/>
              <a:t>PUFA( poly un saturated fatty acid) </a:t>
            </a:r>
            <a:endParaRPr lang="fa-IR" dirty="0">
              <a:cs typeface="B Zar" panose="00000400000000000000" pitchFamily="2" charset="-78"/>
            </a:endParaRPr>
          </a:p>
          <a:p>
            <a:pPr marL="0" indent="0" algn="r" rtl="1">
              <a:buNone/>
            </a:pPr>
            <a:r>
              <a:rPr lang="fa-IR" dirty="0">
                <a:cs typeface="B Zar" panose="00000400000000000000" pitchFamily="2" charset="-78"/>
              </a:rPr>
              <a:t>حاوی دو یا چند پیوند دو گانه است. یک یا چند جفت هیدروژن برداشته شده و پیوند دوگانه بین کربنی ایجاد شده است.</a:t>
            </a:r>
            <a:endParaRPr lang="en-US" dirty="0"/>
          </a:p>
        </p:txBody>
      </p:sp>
      <p:sp>
        <p:nvSpPr>
          <p:cNvPr id="4" name="Date Placeholder 3">
            <a:extLst>
              <a:ext uri="{FF2B5EF4-FFF2-40B4-BE49-F238E27FC236}">
                <a16:creationId xmlns:a16="http://schemas.microsoft.com/office/drawing/2014/main" id="{13F20FEC-2C40-42D5-96B9-902CDF36C0DB}"/>
              </a:ext>
            </a:extLst>
          </p:cNvPr>
          <p:cNvSpPr>
            <a:spLocks noGrp="1"/>
          </p:cNvSpPr>
          <p:nvPr>
            <p:ph type="dt" sz="half" idx="10"/>
          </p:nvPr>
        </p:nvSpPr>
        <p:spPr/>
        <p:txBody>
          <a:bodyPr/>
          <a:lstStyle/>
          <a:p>
            <a:fld id="{0A4F0DA0-BC31-4410-9E90-B54A5E2E7E84}" type="datetime1">
              <a:rPr lang="en-US" smtClean="0"/>
              <a:t>9/30/2022</a:t>
            </a:fld>
            <a:endParaRPr lang="en-US"/>
          </a:p>
        </p:txBody>
      </p:sp>
      <p:sp>
        <p:nvSpPr>
          <p:cNvPr id="5" name="Slide Number Placeholder 4">
            <a:extLst>
              <a:ext uri="{FF2B5EF4-FFF2-40B4-BE49-F238E27FC236}">
                <a16:creationId xmlns:a16="http://schemas.microsoft.com/office/drawing/2014/main" id="{F1A7227E-1F76-4429-B52C-C592FA7CDF8C}"/>
              </a:ext>
            </a:extLst>
          </p:cNvPr>
          <p:cNvSpPr>
            <a:spLocks noGrp="1"/>
          </p:cNvSpPr>
          <p:nvPr>
            <p:ph type="sldNum" sz="quarter" idx="12"/>
          </p:nvPr>
        </p:nvSpPr>
        <p:spPr/>
        <p:txBody>
          <a:bodyPr/>
          <a:lstStyle/>
          <a:p>
            <a:fld id="{8F69D1C4-9733-4784-87CD-ECE3D453F8D6}" type="slidenum">
              <a:rPr lang="en-US" smtClean="0"/>
              <a:t>9</a:t>
            </a:fld>
            <a:endParaRPr lang="en-US"/>
          </a:p>
        </p:txBody>
      </p:sp>
      <p:sp>
        <p:nvSpPr>
          <p:cNvPr id="6" name="Footer Placeholder 5">
            <a:extLst>
              <a:ext uri="{FF2B5EF4-FFF2-40B4-BE49-F238E27FC236}">
                <a16:creationId xmlns:a16="http://schemas.microsoft.com/office/drawing/2014/main" id="{344B107C-DB77-4D5E-9345-14A8702014F7}"/>
              </a:ext>
            </a:extLst>
          </p:cNvPr>
          <p:cNvSpPr>
            <a:spLocks noGrp="1"/>
          </p:cNvSpPr>
          <p:nvPr>
            <p:ph type="ftr" sz="quarter" idx="11"/>
          </p:nvPr>
        </p:nvSpPr>
        <p:spPr/>
        <p:txBody>
          <a:bodyPr/>
          <a:lstStyle/>
          <a:p>
            <a:r>
              <a:rPr lang="en-US"/>
              <a:t>F.Razmpour</a:t>
            </a:r>
          </a:p>
        </p:txBody>
      </p:sp>
    </p:spTree>
    <p:extLst>
      <p:ext uri="{BB962C8B-B14F-4D97-AF65-F5344CB8AC3E}">
        <p14:creationId xmlns:p14="http://schemas.microsoft.com/office/powerpoint/2010/main" val="1677382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Presentation8" id="{FD9ADF04-4C03-421B-91A2-B6B38BE2F3BD}" vid="{F5FB03D8-6CA9-4B61-80BA-F4C2BEFB18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Presentation1</Template>
  <TotalTime>382</TotalTime>
  <Words>2433</Words>
  <Application>Microsoft Office PowerPoint</Application>
  <PresentationFormat>Widescreen</PresentationFormat>
  <Paragraphs>259</Paragraphs>
  <Slides>39</Slides>
  <Notes>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Wingdings</vt:lpstr>
      <vt:lpstr>Celestial</vt:lpstr>
      <vt:lpstr>Lipid and nutrition </vt:lpstr>
      <vt:lpstr>ساختمان و عملکرد لیپید </vt:lpstr>
      <vt:lpstr>ساختمان و عملکرد لیپید </vt:lpstr>
      <vt:lpstr>طبقه بندی لیپید ها </vt:lpstr>
      <vt:lpstr>PowerPoint Presentation</vt:lpstr>
      <vt:lpstr>PowerPoint Presentation</vt:lpstr>
      <vt:lpstr>انواع تقسیم بندی اسید های چرب</vt:lpstr>
      <vt:lpstr>PowerPoint Presentation</vt:lpstr>
      <vt:lpstr>تقسیم بندی بر اساس درجه اشباع </vt:lpstr>
      <vt:lpstr>PowerPoint Presentation</vt:lpstr>
      <vt:lpstr>PowerPoint Presentation</vt:lpstr>
      <vt:lpstr>تقسیم بندی بر اساس قرار گرفتن محل پیوند دو گانه </vt:lpstr>
      <vt:lpstr>PowerPoint Presentation</vt:lpstr>
      <vt:lpstr>PowerPoint Presentation</vt:lpstr>
      <vt:lpstr>تقسیم بندی اسید های چرب غیراشباع ازلحاظ محل باند دوگانه</vt:lpstr>
      <vt:lpstr>Linoleic acid</vt:lpstr>
      <vt:lpstr>Arachidonic acid</vt:lpstr>
      <vt:lpstr>Eicosapentaenoic acid</vt:lpstr>
      <vt:lpstr>Docosahexaenoic acid</vt:lpstr>
      <vt:lpstr>PowerPoint Presentation</vt:lpstr>
      <vt:lpstr>اسید های چرب ضروری و نسبت امگا6 به امگا3</vt:lpstr>
      <vt:lpstr>عدم تعادل بین دریافت امگا-6 و امگا-3 میتواند بیماریهای مختلفی را ایجاد کند. </vt:lpstr>
      <vt:lpstr>PowerPoint Presentation</vt:lpstr>
      <vt:lpstr>PowerPoint Presentation</vt:lpstr>
      <vt:lpstr>اسید های چرب ترانس</vt:lpstr>
      <vt:lpstr>PowerPoint Presentation</vt:lpstr>
      <vt:lpstr>PowerPoint Presentation</vt:lpstr>
      <vt:lpstr>اسید لینولئیک کونژوگه (CLA) </vt:lpstr>
      <vt:lpstr>تری گلیسیریدها </vt:lpstr>
      <vt:lpstr>PowerPoint Presentation</vt:lpstr>
      <vt:lpstr>فسفولیپید ها </vt:lpstr>
      <vt:lpstr>PowerPoint Presentation</vt:lpstr>
      <vt:lpstr>لسیتین </vt:lpstr>
      <vt:lpstr>الکل ها، موم ها و استرویید ها </vt:lpstr>
      <vt:lpstr>استروییدها</vt:lpstr>
      <vt:lpstr>mct</vt:lpstr>
      <vt:lpstr>جانشین شوند های چربی </vt:lpstr>
      <vt:lpstr>توصیه دریافت لیپید </vt:lpstr>
      <vt:lpstr>موفق باشید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Lipid and nutrition</dc:title>
  <dc:creator>Administrator</dc:creator>
  <cp:lastModifiedBy>spectre</cp:lastModifiedBy>
  <cp:revision>45</cp:revision>
  <dcterms:created xsi:type="dcterms:W3CDTF">2020-10-01T07:38:56Z</dcterms:created>
  <dcterms:modified xsi:type="dcterms:W3CDTF">2022-09-30T09:11:20Z</dcterms:modified>
</cp:coreProperties>
</file>