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498" r:id="rId2"/>
    <p:sldId id="503" r:id="rId3"/>
    <p:sldId id="504" r:id="rId4"/>
    <p:sldId id="505" r:id="rId5"/>
    <p:sldId id="506" r:id="rId6"/>
    <p:sldId id="507" r:id="rId7"/>
    <p:sldId id="508" r:id="rId8"/>
    <p:sldId id="509" r:id="rId9"/>
    <p:sldId id="510" r:id="rId10"/>
    <p:sldId id="511" r:id="rId11"/>
    <p:sldId id="512" r:id="rId12"/>
    <p:sldId id="528" r:id="rId13"/>
    <p:sldId id="530" r:id="rId14"/>
    <p:sldId id="513" r:id="rId15"/>
    <p:sldId id="514" r:id="rId16"/>
    <p:sldId id="515" r:id="rId17"/>
    <p:sldId id="516" r:id="rId18"/>
    <p:sldId id="517" r:id="rId19"/>
    <p:sldId id="518" r:id="rId20"/>
    <p:sldId id="519" r:id="rId21"/>
    <p:sldId id="520" r:id="rId22"/>
    <p:sldId id="521" r:id="rId23"/>
    <p:sldId id="522" r:id="rId24"/>
    <p:sldId id="523" r:id="rId25"/>
    <p:sldId id="524" r:id="rId26"/>
    <p:sldId id="525" r:id="rId27"/>
    <p:sldId id="527" r:id="rId28"/>
    <p:sldId id="405"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1282"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EB97FE1B-C8EF-496A-B8EE-0F5BE9B0D7EA}" type="datetimeFigureOut">
              <a:rPr lang="en-US"/>
              <a:pPr>
                <a:defRPr/>
              </a:pPr>
              <a:t>10/21/2025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BEECC91-B71D-47DA-867E-000E7DF82C59}" type="slidenum">
              <a:rPr lang="en-US" altLang="en-US"/>
              <a:pPr>
                <a:defRPr/>
              </a:pPr>
              <a:t>‹#›</a:t>
            </a:fld>
            <a:endParaRPr lang="en-US" altLang="en-US"/>
          </a:p>
        </p:txBody>
      </p:sp>
    </p:spTree>
    <p:extLst>
      <p:ext uri="{BB962C8B-B14F-4D97-AF65-F5344CB8AC3E}">
        <p14:creationId xmlns:p14="http://schemas.microsoft.com/office/powerpoint/2010/main" val="203074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cs typeface="B Nazanin" pitchFamily="2" charset="-78"/>
              </a:defRPr>
            </a:lvl1pPr>
          </a:lstStyle>
          <a:p>
            <a:r>
              <a:rPr lang="en-US" dirty="0"/>
              <a:t>Click to edit Master title style</a:t>
            </a:r>
          </a:p>
        </p:txBody>
      </p:sp>
      <p:sp>
        <p:nvSpPr>
          <p:cNvPr id="15" name="Date Placeholder 27"/>
          <p:cNvSpPr>
            <a:spLocks noGrp="1"/>
          </p:cNvSpPr>
          <p:nvPr>
            <p:ph type="dt" sz="half" idx="10"/>
          </p:nvPr>
        </p:nvSpPr>
        <p:spPr/>
        <p:txBody>
          <a:bodyPr/>
          <a:lstStyle>
            <a:lvl1pPr>
              <a:defRPr/>
            </a:lvl1pPr>
          </a:lstStyle>
          <a:p>
            <a:pPr>
              <a:defRPr/>
            </a:pPr>
            <a:fld id="{5EFC049C-B499-47DA-97C4-778BFEA67B54}" type="datetimeFigureOut">
              <a:rPr lang="en-US"/>
              <a:pPr>
                <a:defRPr/>
              </a:pPr>
              <a:t>10/21/2025</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smtClean="0"/>
            </a:lvl1pPr>
          </a:lstStyle>
          <a:p>
            <a:pPr>
              <a:defRPr/>
            </a:pPr>
            <a:fld id="{3DEC560D-A3D6-4328-8DCE-784CB2342693}" type="slidenum">
              <a:rPr lang="en-US" altLang="en-US"/>
              <a:pPr>
                <a:defRPr/>
              </a:pPr>
              <a:t>‹#›</a:t>
            </a:fld>
            <a:endParaRPr lang="en-US" altLang="en-US"/>
          </a:p>
        </p:txBody>
      </p:sp>
    </p:spTree>
    <p:extLst>
      <p:ext uri="{BB962C8B-B14F-4D97-AF65-F5344CB8AC3E}">
        <p14:creationId xmlns:p14="http://schemas.microsoft.com/office/powerpoint/2010/main" val="12893780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30320B5-0E28-479B-8C3E-2DF0EED1C152}" type="datetimeFigureOut">
              <a:rPr lang="en-US"/>
              <a:pPr>
                <a:defRPr/>
              </a:pPr>
              <a:t>10/21/2025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91DCD615-D88A-4FB4-A205-FBC961158212}" type="slidenum">
              <a:rPr lang="en-US" altLang="en-US"/>
              <a:pPr>
                <a:defRPr/>
              </a:pPr>
              <a:t>‹#›</a:t>
            </a:fld>
            <a:endParaRPr lang="en-US" altLang="en-US"/>
          </a:p>
        </p:txBody>
      </p:sp>
    </p:spTree>
    <p:extLst>
      <p:ext uri="{BB962C8B-B14F-4D97-AF65-F5344CB8AC3E}">
        <p14:creationId xmlns:p14="http://schemas.microsoft.com/office/powerpoint/2010/main" val="258919789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solidFill>
          <a:schemeClr val="bg2"/>
        </a:solidFill>
        <a:effectLst/>
      </p:bgPr>
    </p:bg>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6" name="Rectangle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7"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Vertical Title 1"/>
          <p:cNvSpPr>
            <a:spLocks noGrp="1"/>
          </p:cNvSpPr>
          <p:nvPr>
            <p:ph type="title" orient="vert"/>
          </p:nvPr>
        </p:nvSpPr>
        <p:spPr>
          <a:xfrm>
            <a:off x="7391400" y="304801"/>
            <a:ext cx="1447800" cy="5851525"/>
          </a:xfrm>
        </p:spPr>
        <p:txBody>
          <a:bodyPr vert="eaVert"/>
          <a:lstStyle/>
          <a:p>
            <a:r>
              <a:rPr lang="en-US"/>
              <a:t>Click to edit Master title style</a:t>
            </a:r>
          </a:p>
        </p:txBody>
      </p:sp>
      <p:sp>
        <p:nvSpPr>
          <p:cNvPr id="13" name="Slide Number Placeholder 5"/>
          <p:cNvSpPr>
            <a:spLocks noGrp="1"/>
          </p:cNvSpPr>
          <p:nvPr>
            <p:ph type="sldNum" sz="quarter" idx="10"/>
          </p:nvPr>
        </p:nvSpPr>
        <p:spPr>
          <a:xfrm>
            <a:off x="6915150" y="3009900"/>
            <a:ext cx="457200" cy="441325"/>
          </a:xfrm>
        </p:spPr>
        <p:txBody>
          <a:bodyPr/>
          <a:lstStyle>
            <a:lvl1pPr>
              <a:defRPr smtClean="0"/>
            </a:lvl1pPr>
          </a:lstStyle>
          <a:p>
            <a:pPr>
              <a:defRPr/>
            </a:pPr>
            <a:fld id="{D8685B07-10C0-474C-863D-1566D7D3EC05}" type="slidenum">
              <a:rPr lang="en-US" altLang="en-US"/>
              <a:pPr>
                <a:defRPr/>
              </a:pPr>
              <a:t>‹#›</a:t>
            </a:fld>
            <a:endParaRPr lang="en-US" altLang="en-US"/>
          </a:p>
        </p:txBody>
      </p:sp>
      <p:sp>
        <p:nvSpPr>
          <p:cNvPr id="14" name="Date Placeholder 3"/>
          <p:cNvSpPr>
            <a:spLocks noGrp="1"/>
          </p:cNvSpPr>
          <p:nvPr>
            <p:ph type="dt" sz="half" idx="11"/>
          </p:nvPr>
        </p:nvSpPr>
        <p:spPr/>
        <p:txBody>
          <a:bodyPr/>
          <a:lstStyle>
            <a:lvl1pPr>
              <a:defRPr/>
            </a:lvl1pPr>
          </a:lstStyle>
          <a:p>
            <a:pPr>
              <a:defRPr/>
            </a:pPr>
            <a:fld id="{D111DB21-830E-49C6-ACFD-86A15A26A305}" type="datetimeFigureOut">
              <a:rPr lang="en-US"/>
              <a:pPr>
                <a:defRPr/>
              </a:pPr>
              <a:t>10/21/2025</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6099115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justLow" rtl="1">
              <a:defRPr sz="4000" b="0">
                <a:solidFill>
                  <a:schemeClr val="accent3">
                    <a:shade val="75000"/>
                  </a:schemeClr>
                </a:solidFill>
                <a:cs typeface="Titr Mazar" pitchFamily="2" charset="-78"/>
              </a:defRPr>
            </a:lvl1pPr>
          </a:lstStyle>
          <a:p>
            <a:r>
              <a:rPr lang="en-US" dirty="0"/>
              <a:t>Click to edit Master title style</a:t>
            </a:r>
          </a:p>
        </p:txBody>
      </p:sp>
      <p:sp>
        <p:nvSpPr>
          <p:cNvPr id="8" name="Content Placeholder 7"/>
          <p:cNvSpPr>
            <a:spLocks noGrp="1"/>
          </p:cNvSpPr>
          <p:nvPr>
            <p:ph sz="quarter" idx="1"/>
          </p:nvPr>
        </p:nvSpPr>
        <p:spPr>
          <a:xfrm>
            <a:off x="301752" y="1527048"/>
            <a:ext cx="8503920" cy="4572000"/>
          </a:xfrm>
        </p:spPr>
        <p:txBody>
          <a:bodyPr/>
          <a:lstStyle>
            <a:lvl1pPr algn="justLow" rtl="1">
              <a:lnSpc>
                <a:spcPct val="150000"/>
              </a:lnSpc>
              <a:defRPr>
                <a:cs typeface="B Nazanin" pitchFamily="2" charset="-78"/>
              </a:defRPr>
            </a:lvl1pPr>
            <a:lvl2pPr algn="justLow" rtl="1">
              <a:lnSpc>
                <a:spcPct val="150000"/>
              </a:lnSpc>
              <a:defRPr>
                <a:cs typeface="B Nazanin" pitchFamily="2" charset="-78"/>
              </a:defRPr>
            </a:lvl2pPr>
            <a:lvl3pPr algn="justLow" rtl="1">
              <a:lnSpc>
                <a:spcPct val="150000"/>
              </a:lnSpc>
              <a:defRPr>
                <a:cs typeface="B Nazanin" pitchFamily="2" charset="-78"/>
              </a:defRPr>
            </a:lvl3pPr>
            <a:lvl4pPr algn="justLow" rtl="1">
              <a:lnSpc>
                <a:spcPct val="150000"/>
              </a:lnSpc>
              <a:defRPr>
                <a:cs typeface="B Nazanin" pitchFamily="2" charset="-78"/>
              </a:defRPr>
            </a:lvl4pPr>
            <a:lvl5pPr algn="justLow" rtl="1">
              <a:lnSpc>
                <a:spcPct val="150000"/>
              </a:lnSpc>
              <a:defRPr>
                <a:cs typeface="B Nazanin" pitchFamily="2" charset="-78"/>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042E8652-8AB6-4A60-A046-C7D47EED0C46}" type="datetimeFigureOut">
              <a:rPr lang="en-US"/>
              <a:pPr>
                <a:defRPr/>
              </a:pPr>
              <a:t>10/21/2025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smtClean="0"/>
            </a:lvl1pPr>
          </a:lstStyle>
          <a:p>
            <a:pPr>
              <a:defRPr/>
            </a:pPr>
            <a:fld id="{164638DF-01B4-4488-B6D5-1A44CAD4012B}" type="slidenum">
              <a:rPr lang="en-US" altLang="en-US"/>
              <a:pPr>
                <a:defRPr/>
              </a:pPr>
              <a:t>‹#›</a:t>
            </a:fld>
            <a:endParaRPr lang="en-US" altLang="en-US"/>
          </a:p>
        </p:txBody>
      </p:sp>
    </p:spTree>
    <p:extLst>
      <p:ext uri="{BB962C8B-B14F-4D97-AF65-F5344CB8AC3E}">
        <p14:creationId xmlns:p14="http://schemas.microsoft.com/office/powerpoint/2010/main" val="199590143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6" name="Rectangle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7" name="Rectangle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8" name="Rectangle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9" name="Rectangle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a:t>Click to edit Master title style</a:t>
            </a:r>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pPr>
              <a:defRPr/>
            </a:pPr>
            <a:fld id="{CBEF65A9-2194-4818-B608-C89B825B5DF4}" type="datetimeFigureOut">
              <a:rPr lang="en-US"/>
              <a:pPr>
                <a:defRPr/>
              </a:pPr>
              <a:t>10/21/2025</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smtClean="0"/>
            </a:lvl1pPr>
          </a:lstStyle>
          <a:p>
            <a:pPr>
              <a:defRPr/>
            </a:pPr>
            <a:fld id="{6C477C66-2A5C-461C-A0C7-2FCCEA0E2D7B}" type="slidenum">
              <a:rPr lang="en-US" altLang="en-US"/>
              <a:pPr>
                <a:defRPr/>
              </a:pPr>
              <a:t>‹#›</a:t>
            </a:fld>
            <a:endParaRPr lang="en-US" altLang="en-US"/>
          </a:p>
        </p:txBody>
      </p:sp>
    </p:spTree>
    <p:extLst>
      <p:ext uri="{BB962C8B-B14F-4D97-AF65-F5344CB8AC3E}">
        <p14:creationId xmlns:p14="http://schemas.microsoft.com/office/powerpoint/2010/main" val="162593732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2"/>
        </a:solidFill>
        <a:effectLst/>
      </p:bgPr>
    </p:bg>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a:t>Click to edit Master title style</a:t>
            </a:r>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F569F1C1-7092-4C9E-8029-AD92128E0B24}" type="datetimeFigureOut">
              <a:rPr lang="en-US"/>
              <a:pPr>
                <a:defRPr/>
              </a:pPr>
              <a:t>10/21/2025</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smtClean="0"/>
            </a:lvl1pPr>
          </a:lstStyle>
          <a:p>
            <a:pPr>
              <a:defRPr/>
            </a:pPr>
            <a:fld id="{B203ACEB-772F-4372-A09F-0402853E9612}" type="slidenum">
              <a:rPr lang="en-US" altLang="en-US"/>
              <a:pPr>
                <a:defRPr/>
              </a:pPr>
              <a:t>‹#›</a:t>
            </a:fld>
            <a:endParaRPr lang="en-US" altLang="en-US"/>
          </a:p>
        </p:txBody>
      </p:sp>
    </p:spTree>
    <p:extLst>
      <p:ext uri="{BB962C8B-B14F-4D97-AF65-F5344CB8AC3E}">
        <p14:creationId xmlns:p14="http://schemas.microsoft.com/office/powerpoint/2010/main" val="183535163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solidFill>
          <a:schemeClr val="bg2"/>
        </a:solidFill>
        <a:effectLst/>
      </p:bgPr>
    </p:bg>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9" name="Rectangle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1" name="Rectangle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Content Placeholder 25"/>
          <p:cNvSpPr>
            <a:spLocks noGrp="1"/>
          </p:cNvSpPr>
          <p:nvPr>
            <p:ph sz="quarter" idx="4"/>
          </p:nvPr>
        </p:nvSpPr>
        <p:spPr>
          <a:xfrm>
            <a:off x="4800600" y="2471383"/>
            <a:ext cx="4038600" cy="3822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itle 22"/>
          <p:cNvSpPr>
            <a:spLocks noGrp="1"/>
          </p:cNvSpPr>
          <p:nvPr>
            <p:ph type="title"/>
          </p:nvPr>
        </p:nvSpPr>
        <p:spPr/>
        <p:txBody>
          <a:bodyPr rtlCol="0"/>
          <a:lstStyle/>
          <a:p>
            <a:r>
              <a:rPr lang="en-US"/>
              <a:t>Click to edit Master title style</a:t>
            </a:r>
          </a:p>
        </p:txBody>
      </p:sp>
      <p:sp>
        <p:nvSpPr>
          <p:cNvPr id="18" name="Date Placeholder 6"/>
          <p:cNvSpPr>
            <a:spLocks noGrp="1"/>
          </p:cNvSpPr>
          <p:nvPr>
            <p:ph type="dt" sz="half" idx="10"/>
          </p:nvPr>
        </p:nvSpPr>
        <p:spPr/>
        <p:txBody>
          <a:bodyPr/>
          <a:lstStyle>
            <a:lvl1pPr>
              <a:defRPr/>
            </a:lvl1pPr>
          </a:lstStyle>
          <a:p>
            <a:pPr>
              <a:defRPr/>
            </a:pPr>
            <a:fld id="{FFBCF0FF-6A99-45C2-9C3B-A415485F81A1}" type="datetimeFigureOut">
              <a:rPr lang="en-US"/>
              <a:pPr>
                <a:defRPr/>
              </a:pPr>
              <a:t>10/21/2025</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defRPr smtClean="0"/>
            </a:lvl1pPr>
          </a:lstStyle>
          <a:p>
            <a:pPr>
              <a:defRPr/>
            </a:pPr>
            <a:fld id="{76D038B1-3D53-489F-A6FC-CF77FAF1C9B1}" type="slidenum">
              <a:rPr lang="en-US" altLang="en-US"/>
              <a:pPr>
                <a:defRPr/>
              </a:pPr>
              <a:t>‹#›</a:t>
            </a:fld>
            <a:endParaRPr lang="en-US" altLang="en-US"/>
          </a:p>
        </p:txBody>
      </p:sp>
    </p:spTree>
    <p:extLst>
      <p:ext uri="{BB962C8B-B14F-4D97-AF65-F5344CB8AC3E}">
        <p14:creationId xmlns:p14="http://schemas.microsoft.com/office/powerpoint/2010/main" val="283420632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8F2D1937-0DBD-48A0-B343-04E0218D1FC8}" type="datetimeFigureOut">
              <a:rPr lang="en-US"/>
              <a:pPr>
                <a:defRPr/>
              </a:pPr>
              <a:t>10/21/2025</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smtClean="0"/>
            </a:lvl1pPr>
          </a:lstStyle>
          <a:p>
            <a:pPr>
              <a:defRPr/>
            </a:pPr>
            <a:fld id="{9E204BA7-9AAC-4D4F-B1F8-F4A022863D32}" type="slidenum">
              <a:rPr lang="en-US" altLang="en-US"/>
              <a:pPr>
                <a:defRPr/>
              </a:pPr>
              <a:t>‹#›</a:t>
            </a:fld>
            <a:endParaRPr lang="en-US" altLang="en-US"/>
          </a:p>
        </p:txBody>
      </p:sp>
    </p:spTree>
    <p:extLst>
      <p:ext uri="{BB962C8B-B14F-4D97-AF65-F5344CB8AC3E}">
        <p14:creationId xmlns:p14="http://schemas.microsoft.com/office/powerpoint/2010/main" val="115652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4"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5"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8" name="Date Placeholder 1"/>
          <p:cNvSpPr>
            <a:spLocks noGrp="1"/>
          </p:cNvSpPr>
          <p:nvPr>
            <p:ph type="dt" sz="half" idx="10"/>
          </p:nvPr>
        </p:nvSpPr>
        <p:spPr/>
        <p:txBody>
          <a:bodyPr/>
          <a:lstStyle>
            <a:lvl1pPr>
              <a:defRPr/>
            </a:lvl1pPr>
          </a:lstStyle>
          <a:p>
            <a:pPr>
              <a:defRPr/>
            </a:pPr>
            <a:fld id="{460FB9F2-8D1D-4040-A2AD-45AFC0FBFF76}" type="datetimeFigureOut">
              <a:rPr lang="en-US"/>
              <a:pPr>
                <a:defRPr/>
              </a:pPr>
              <a:t>10/21/2025</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smtClean="0">
                <a:solidFill>
                  <a:srgbClr val="FFFFFF"/>
                </a:solidFill>
              </a:defRPr>
            </a:lvl1pPr>
          </a:lstStyle>
          <a:p>
            <a:pPr>
              <a:defRPr/>
            </a:pPr>
            <a:fld id="{15C0C63A-E6E6-401B-B62E-35766B77F75C}" type="slidenum">
              <a:rPr lang="en-US" altLang="en-US"/>
              <a:pPr>
                <a:defRPr/>
              </a:pPr>
              <a:t>‹#›</a:t>
            </a:fld>
            <a:endParaRPr lang="en-US" altLang="en-US"/>
          </a:p>
        </p:txBody>
      </p:sp>
    </p:spTree>
    <p:extLst>
      <p:ext uri="{BB962C8B-B14F-4D97-AF65-F5344CB8AC3E}">
        <p14:creationId xmlns:p14="http://schemas.microsoft.com/office/powerpoint/2010/main" val="1213983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6"/>
          <p:cNvSpPr>
            <a:spLocks noGrp="1"/>
          </p:cNvSpPr>
          <p:nvPr>
            <p:ph type="sldNum" sz="quarter" idx="10"/>
          </p:nvPr>
        </p:nvSpPr>
        <p:spPr>
          <a:xfrm>
            <a:off x="1371600" y="312738"/>
            <a:ext cx="457200" cy="441325"/>
          </a:xfrm>
        </p:spPr>
        <p:txBody>
          <a:bodyPr/>
          <a:lstStyle>
            <a:lvl1pPr>
              <a:defRPr smtClean="0"/>
            </a:lvl1pPr>
          </a:lstStyle>
          <a:p>
            <a:pPr>
              <a:defRPr/>
            </a:pPr>
            <a:fld id="{12B16EE7-7C38-4793-AE42-D7DBDAD24860}" type="slidenum">
              <a:rPr lang="en-US" altLang="en-US"/>
              <a:pPr>
                <a:defRPr/>
              </a:pPr>
              <a:t>‹#›</a:t>
            </a:fld>
            <a:endParaRPr lang="en-US" altLang="en-US"/>
          </a:p>
        </p:txBody>
      </p:sp>
      <p:sp>
        <p:nvSpPr>
          <p:cNvPr id="17" name="Date Placeholder 4"/>
          <p:cNvSpPr>
            <a:spLocks noGrp="1"/>
          </p:cNvSpPr>
          <p:nvPr>
            <p:ph type="dt" sz="half" idx="11"/>
          </p:nvPr>
        </p:nvSpPr>
        <p:spPr/>
        <p:txBody>
          <a:bodyPr/>
          <a:lstStyle>
            <a:lvl1pPr>
              <a:defRPr/>
            </a:lvl1pPr>
          </a:lstStyle>
          <a:p>
            <a:pPr>
              <a:defRPr/>
            </a:pPr>
            <a:fld id="{2E4CA764-82EC-45AE-890A-401B4C777764}" type="datetimeFigureOut">
              <a:rPr lang="en-US"/>
              <a:pPr>
                <a:defRPr/>
              </a:pPr>
              <a:t>10/21/2025</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extLst>
      <p:ext uri="{BB962C8B-B14F-4D97-AF65-F5344CB8AC3E}">
        <p14:creationId xmlns:p14="http://schemas.microsoft.com/office/powerpoint/2010/main" val="287547725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8"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smtClean="0"/>
            </a:lvl1pPr>
          </a:lstStyle>
          <a:p>
            <a:pPr>
              <a:defRPr/>
            </a:pPr>
            <a:fld id="{526730A9-E0EE-43F2-A265-DDB8D9BE60EE}" type="slidenum">
              <a:rPr lang="en-US" altLang="en-US"/>
              <a:pPr>
                <a:defRPr/>
              </a:pPr>
              <a:t>‹#›</a:t>
            </a:fld>
            <a:endParaRPr lang="en-US" alt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E871CB1D-C10A-47C4-9995-4012CCC42D0B}" type="datetimeFigureOut">
              <a:rPr lang="en-US"/>
              <a:pPr>
                <a:defRPr/>
              </a:pPr>
              <a:t>10/21/2025</a:t>
            </a:fld>
            <a:endParaRPr lang="en-US" dirty="0"/>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extLst>
      <p:ext uri="{BB962C8B-B14F-4D97-AF65-F5344CB8AC3E}">
        <p14:creationId xmlns:p14="http://schemas.microsoft.com/office/powerpoint/2010/main" val="2138944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fa-IR" altLang="fa-IR">
              <a:latin typeface="Georgia" pitchFamily="18"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cs typeface="+mn-cs"/>
              </a:defRPr>
            </a:lvl1pPr>
          </a:lstStyle>
          <a:p>
            <a:pPr>
              <a:defRPr/>
            </a:pPr>
            <a:fld id="{4D3E7CF8-EB65-446E-845D-C41B85F2EA92}" type="datetimeFigureOut">
              <a:rPr lang="en-US"/>
              <a:pPr>
                <a:defRPr/>
              </a:pPr>
              <a:t>10/21/2025</a:t>
            </a:fld>
            <a:endParaRPr lang="en-US" dirty="0"/>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cs typeface="+mn-cs"/>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dirty="0">
              <a:latin typeface="+mn-lt"/>
              <a:cs typeface="+mn-cs"/>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a:latin typeface="+mn-lt"/>
              <a:cs typeface="+mn-cs"/>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eaLnBrk="1" hangingPunct="1">
              <a:defRPr sz="1600" smtClean="0">
                <a:solidFill>
                  <a:srgbClr val="CF5716"/>
                </a:solidFill>
                <a:latin typeface="Georgia" panose="02040502050405020303" pitchFamily="18" charset="0"/>
              </a:defRPr>
            </a:lvl1pPr>
          </a:lstStyle>
          <a:p>
            <a:pPr>
              <a:defRPr/>
            </a:pPr>
            <a:fld id="{AC5BB111-BD18-4A9F-A785-180F1E7A83A9}" type="slidenum">
              <a:rPr lang="en-US" altLang="en-US"/>
              <a:pPr>
                <a:defRPr/>
              </a:pPr>
              <a:t>‹#›</a:t>
            </a:fld>
            <a:endParaRPr lang="en-US" altLang="en-US"/>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fa-IR"/>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a:t>Click to edit Master text styles</a:t>
            </a:r>
          </a:p>
          <a:p>
            <a:pPr lvl="1"/>
            <a:r>
              <a:rPr lang="en-US" altLang="fa-IR"/>
              <a:t>Second level</a:t>
            </a:r>
          </a:p>
          <a:p>
            <a:pPr lvl="2"/>
            <a:r>
              <a:rPr lang="en-US" altLang="fa-IR"/>
              <a:t>Third level</a:t>
            </a:r>
          </a:p>
          <a:p>
            <a:pPr lvl="3"/>
            <a:r>
              <a:rPr lang="en-US" altLang="fa-IR"/>
              <a:t>Fourth level</a:t>
            </a:r>
          </a:p>
          <a:p>
            <a:pPr lvl="4"/>
            <a:r>
              <a:rPr lang="en-US" altLang="fa-IR"/>
              <a:t>Fifth level</a:t>
            </a:r>
          </a:p>
        </p:txBody>
      </p:sp>
    </p:spTree>
  </p:cSld>
  <p:clrMap bg1="lt1" tx1="dk1" bg2="lt2" tx2="dk2" accent1="accent1" accent2="accent2" accent3="accent3" accent4="accent4" accent5="accent5" accent6="accent6" hlink="hlink" folHlink="folHlink"/>
  <p:sldLayoutIdLst>
    <p:sldLayoutId id="2147484530" r:id="rId1"/>
    <p:sldLayoutId id="2147484531" r:id="rId2"/>
    <p:sldLayoutId id="2147484532" r:id="rId3"/>
    <p:sldLayoutId id="2147484533" r:id="rId4"/>
    <p:sldLayoutId id="2147484534" r:id="rId5"/>
    <p:sldLayoutId id="2147484535" r:id="rId6"/>
    <p:sldLayoutId id="2147484536" r:id="rId7"/>
    <p:sldLayoutId id="2147484537" r:id="rId8"/>
    <p:sldLayoutId id="2147484538" r:id="rId9"/>
    <p:sldLayoutId id="2147484539" r:id="rId10"/>
    <p:sldLayoutId id="2147484540" r:id="rId11"/>
  </p:sldLayoutIdLst>
  <p:txStyles>
    <p:titleStyle>
      <a:lvl1pPr algn="ctr" rtl="0" eaLnBrk="0" fontAlgn="base" hangingPunct="0">
        <a:spcBef>
          <a:spcPct val="0"/>
        </a:spcBef>
        <a:spcAft>
          <a:spcPct val="0"/>
        </a:spcAft>
        <a:defRPr sz="3300" kern="1200">
          <a:solidFill>
            <a:srgbClr val="AB2627"/>
          </a:solidFill>
          <a:latin typeface="+mj-lt"/>
          <a:ea typeface="+mj-ea"/>
          <a:cs typeface="+mj-cs"/>
        </a:defRPr>
      </a:lvl1pPr>
      <a:lvl2pPr algn="ctr" rtl="0" eaLnBrk="0" fontAlgn="base" hangingPunct="0">
        <a:spcBef>
          <a:spcPct val="0"/>
        </a:spcBef>
        <a:spcAft>
          <a:spcPct val="0"/>
        </a:spcAft>
        <a:defRPr sz="3300">
          <a:solidFill>
            <a:srgbClr val="AB2627"/>
          </a:solidFill>
          <a:latin typeface="Georgia" pitchFamily="18" charset="0"/>
        </a:defRPr>
      </a:lvl2pPr>
      <a:lvl3pPr algn="ctr" rtl="0" eaLnBrk="0" fontAlgn="base" hangingPunct="0">
        <a:spcBef>
          <a:spcPct val="0"/>
        </a:spcBef>
        <a:spcAft>
          <a:spcPct val="0"/>
        </a:spcAft>
        <a:defRPr sz="3300">
          <a:solidFill>
            <a:srgbClr val="AB2627"/>
          </a:solidFill>
          <a:latin typeface="Georgia" pitchFamily="18" charset="0"/>
        </a:defRPr>
      </a:lvl3pPr>
      <a:lvl4pPr algn="ctr" rtl="0" eaLnBrk="0" fontAlgn="base" hangingPunct="0">
        <a:spcBef>
          <a:spcPct val="0"/>
        </a:spcBef>
        <a:spcAft>
          <a:spcPct val="0"/>
        </a:spcAft>
        <a:defRPr sz="3300">
          <a:solidFill>
            <a:srgbClr val="AB2627"/>
          </a:solidFill>
          <a:latin typeface="Georgia" pitchFamily="18" charset="0"/>
        </a:defRPr>
      </a:lvl4pPr>
      <a:lvl5pPr algn="ctr" rtl="0" eaLnBrk="0" fontAlgn="base" hangingPunct="0">
        <a:spcBef>
          <a:spcPct val="0"/>
        </a:spcBef>
        <a:spcAft>
          <a:spcPct val="0"/>
        </a:spcAft>
        <a:defRPr sz="3300">
          <a:solidFill>
            <a:srgbClr val="AB2627"/>
          </a:solidFill>
          <a:latin typeface="Georgia" pitchFamily="18" charset="0"/>
        </a:defRPr>
      </a:lvl5pPr>
      <a:lvl6pPr marL="457200" algn="ctr" rtl="0" fontAlgn="base">
        <a:spcBef>
          <a:spcPct val="0"/>
        </a:spcBef>
        <a:spcAft>
          <a:spcPct val="0"/>
        </a:spcAft>
        <a:defRPr sz="3300">
          <a:solidFill>
            <a:srgbClr val="AB2627"/>
          </a:solidFill>
          <a:latin typeface="Georgia" pitchFamily="18" charset="0"/>
        </a:defRPr>
      </a:lvl6pPr>
      <a:lvl7pPr marL="914400" algn="ctr" rtl="0" fontAlgn="base">
        <a:spcBef>
          <a:spcPct val="0"/>
        </a:spcBef>
        <a:spcAft>
          <a:spcPct val="0"/>
        </a:spcAft>
        <a:defRPr sz="3300">
          <a:solidFill>
            <a:srgbClr val="AB2627"/>
          </a:solidFill>
          <a:latin typeface="Georgia" pitchFamily="18" charset="0"/>
        </a:defRPr>
      </a:lvl7pPr>
      <a:lvl8pPr marL="1371600" algn="ctr" rtl="0" fontAlgn="base">
        <a:spcBef>
          <a:spcPct val="0"/>
        </a:spcBef>
        <a:spcAft>
          <a:spcPct val="0"/>
        </a:spcAft>
        <a:defRPr sz="3300">
          <a:solidFill>
            <a:srgbClr val="AB2627"/>
          </a:solidFill>
          <a:latin typeface="Georgia" pitchFamily="18" charset="0"/>
        </a:defRPr>
      </a:lvl8pPr>
      <a:lvl9pPr marL="1828800" algn="ctr" rtl="0" fontAlgn="base">
        <a:spcBef>
          <a:spcPct val="0"/>
        </a:spcBef>
        <a:spcAft>
          <a:spcPct val="0"/>
        </a:spcAft>
        <a:defRPr sz="3300">
          <a:solidFill>
            <a:srgbClr val="AB2627"/>
          </a:solidFill>
          <a:latin typeface="Georgia"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C32D2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4AA33"/>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964305"/>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16865" y="1340768"/>
            <a:ext cx="8503920" cy="4572000"/>
          </a:xfrm>
        </p:spPr>
        <p:txBody>
          <a:bodyPr>
            <a:normAutofit fontScale="85000" lnSpcReduction="10000"/>
          </a:bodyPr>
          <a:lstStyle/>
          <a:p>
            <a:pPr marL="0" indent="0" algn="ctr">
              <a:spcBef>
                <a:spcPts val="0"/>
              </a:spcBef>
              <a:buNone/>
            </a:pPr>
            <a:endParaRPr lang="fa-IR" sz="2400" dirty="0">
              <a:latin typeface="Times New Roman" panose="02020603050405020304" pitchFamily="18" charset="0"/>
              <a:cs typeface="Times New Roman" panose="02020603050405020304" pitchFamily="18" charset="0"/>
            </a:endParaRPr>
          </a:p>
          <a:p>
            <a:pPr marL="0" indent="0" algn="ctr">
              <a:spcBef>
                <a:spcPts val="0"/>
              </a:spcBef>
              <a:buNone/>
            </a:pPr>
            <a:endParaRPr lang="fa-IR" sz="2400" dirty="0">
              <a:latin typeface="Times New Roman" panose="02020603050405020304" pitchFamily="18" charset="0"/>
              <a:cs typeface="Times New Roman" panose="02020603050405020304" pitchFamily="18" charset="0"/>
            </a:endParaRPr>
          </a:p>
          <a:p>
            <a:pPr marL="0" indent="0" algn="ctr">
              <a:spcBef>
                <a:spcPts val="0"/>
              </a:spcBef>
              <a:buNone/>
            </a:pPr>
            <a:endParaRPr lang="en-US" sz="2400" dirty="0">
              <a:latin typeface="Times New Roman" panose="02020603050405020304" pitchFamily="18" charset="0"/>
              <a:cs typeface="Times New Roman" panose="02020603050405020304" pitchFamily="18" charset="0"/>
            </a:endParaRPr>
          </a:p>
          <a:p>
            <a:pPr marL="0" indent="0" algn="ctr">
              <a:spcBef>
                <a:spcPts val="0"/>
              </a:spcBef>
              <a:buNone/>
            </a:pPr>
            <a:r>
              <a:rPr lang="fa-IR" sz="3800" b="1" dirty="0">
                <a:cs typeface="B Titr" panose="00000700000000000000" pitchFamily="2" charset="-78"/>
              </a:rPr>
              <a:t>پروتئین‌ها</a:t>
            </a:r>
            <a:endParaRPr lang="fa-IR" sz="3300" dirty="0">
              <a:latin typeface="Times New Roman" panose="02020603050405020304" pitchFamily="18" charset="0"/>
              <a:cs typeface="B Titr" panose="00000700000000000000" pitchFamily="2" charset="-78"/>
            </a:endParaRPr>
          </a:p>
          <a:p>
            <a:pPr marL="0" indent="0" algn="ctr">
              <a:buNone/>
            </a:pPr>
            <a:endParaRPr lang="fa-IR" sz="2400" dirty="0">
              <a:latin typeface="Times New Roman" panose="02020603050405020304" pitchFamily="18" charset="0"/>
              <a:cs typeface="Times New Roman" panose="02020603050405020304" pitchFamily="18" charset="0"/>
            </a:endParaRPr>
          </a:p>
          <a:p>
            <a:pPr marL="0" indent="0" algn="ctr">
              <a:lnSpc>
                <a:spcPct val="150000"/>
              </a:lnSpc>
              <a:buNone/>
            </a:pPr>
            <a:endParaRPr lang="en-US" sz="2800" dirty="0">
              <a:latin typeface="Times New Roman" panose="02020603050405020304" pitchFamily="18" charset="0"/>
              <a:cs typeface="Times New Roman" panose="02020603050405020304" pitchFamily="18" charset="0"/>
            </a:endParaRPr>
          </a:p>
          <a:p>
            <a:pPr marL="0" indent="0" algn="ctr">
              <a:lnSpc>
                <a:spcPct val="150000"/>
              </a:lnSpc>
              <a:buNone/>
            </a:pPr>
            <a:r>
              <a:rPr lang="en-US" sz="2400" dirty="0" err="1">
                <a:latin typeface="Times New Roman" panose="02020603050405020304" pitchFamily="18" charset="0"/>
                <a:cs typeface="Times New Roman" panose="02020603050405020304" pitchFamily="18" charset="0"/>
              </a:rPr>
              <a:t>Dr.F.Razmpour</a:t>
            </a:r>
            <a:r>
              <a:rPr lang="en-US" sz="2400" dirty="0">
                <a:latin typeface="Times New Roman" panose="02020603050405020304" pitchFamily="18" charset="0"/>
                <a:cs typeface="Times New Roman" panose="02020603050405020304" pitchFamily="18" charset="0"/>
              </a:rPr>
              <a:t> </a:t>
            </a:r>
          </a:p>
          <a:p>
            <a:pPr marL="0" indent="0" algn="ctr">
              <a:lnSpc>
                <a:spcPct val="150000"/>
              </a:lnSpc>
              <a:buNone/>
            </a:pPr>
            <a:r>
              <a:rPr lang="en-US" sz="2400" dirty="0">
                <a:latin typeface="Times New Roman" panose="02020603050405020304" pitchFamily="18" charset="0"/>
                <a:cs typeface="Times New Roman" panose="02020603050405020304" pitchFamily="18" charset="0"/>
              </a:rPr>
              <a:t>Assistant Professor of Nutritional Sciences</a:t>
            </a:r>
          </a:p>
          <a:p>
            <a:pPr marL="0" indent="0" algn="ctr">
              <a:lnSpc>
                <a:spcPct val="150000"/>
              </a:lnSpc>
              <a:buNone/>
            </a:pPr>
            <a:r>
              <a:rPr lang="en-US" sz="2400" dirty="0">
                <a:latin typeface="Times New Roman" panose="02020603050405020304" pitchFamily="18" charset="0"/>
                <a:cs typeface="Times New Roman" panose="02020603050405020304" pitchFamily="18" charset="0"/>
              </a:rPr>
              <a:t>Faculty of Medicine, Hormozgan University of Medical Sciences</a:t>
            </a:r>
          </a:p>
        </p:txBody>
      </p:sp>
      <p:sp>
        <p:nvSpPr>
          <p:cNvPr id="5" name="Title 3"/>
          <p:cNvSpPr>
            <a:spLocks noGrp="1"/>
          </p:cNvSpPr>
          <p:nvPr>
            <p:ph type="title"/>
          </p:nvPr>
        </p:nvSpPr>
        <p:spPr>
          <a:xfrm>
            <a:off x="286385" y="188640"/>
            <a:ext cx="8534400" cy="758825"/>
          </a:xfrm>
        </p:spPr>
        <p:txBody>
          <a:bodyPr>
            <a:normAutofit fontScale="90000"/>
          </a:bodyPr>
          <a:lstStyle/>
          <a:p>
            <a:pPr algn="ctr"/>
            <a:r>
              <a:rPr lang="fa-IR" sz="4400" b="1"/>
              <a:t>به نام خدا</a:t>
            </a:r>
            <a:endParaRPr lang="en-US" sz="44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17353"/>
            <a:ext cx="1539280" cy="926764"/>
          </a:xfrm>
          <a:prstGeom prst="rect">
            <a:avLst/>
          </a:prstGeom>
        </p:spPr>
      </p:pic>
    </p:spTree>
    <p:extLst>
      <p:ext uri="{BB962C8B-B14F-4D97-AF65-F5344CB8AC3E}">
        <p14:creationId xmlns:p14="http://schemas.microsoft.com/office/powerpoint/2010/main" val="1515601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31C13-EF70-47F6-AD0C-EB1F9BA160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7B26C3-AE3B-49EE-B422-5E2D3BC676DC}"/>
              </a:ext>
            </a:extLst>
          </p:cNvPr>
          <p:cNvSpPr>
            <a:spLocks noGrp="1"/>
          </p:cNvSpPr>
          <p:nvPr>
            <p:ph idx="1"/>
          </p:nvPr>
        </p:nvSpPr>
        <p:spPr>
          <a:xfrm>
            <a:off x="395536" y="1527048"/>
            <a:ext cx="8410136" cy="4572000"/>
          </a:xfrm>
        </p:spPr>
        <p:txBody>
          <a:bodyPr>
            <a:normAutofit/>
          </a:bodyPr>
          <a:lstStyle/>
          <a:p>
            <a:pPr algn="just">
              <a:lnSpc>
                <a:spcPct val="150000"/>
              </a:lnSpc>
            </a:pPr>
            <a:r>
              <a:rPr lang="fa-IR" sz="2400" dirty="0"/>
              <a:t>آمینواسیدهای شاخه‌دار شامل </a:t>
            </a:r>
            <a:r>
              <a:rPr lang="fa-IR" sz="2400" b="1" dirty="0"/>
              <a:t>لوسین</a:t>
            </a:r>
            <a:r>
              <a:rPr lang="fa-IR" sz="2400" dirty="0"/>
              <a:t>، </a:t>
            </a:r>
            <a:r>
              <a:rPr lang="fa-IR" sz="2400" b="1" dirty="0"/>
              <a:t>ایزولوسین</a:t>
            </a:r>
            <a:r>
              <a:rPr lang="fa-IR" sz="2400" dirty="0"/>
              <a:t> و </a:t>
            </a:r>
            <a:r>
              <a:rPr lang="fa-IR" sz="2400" b="1" dirty="0"/>
              <a:t>والین</a:t>
            </a:r>
            <a:r>
              <a:rPr lang="fa-IR" sz="2400" dirty="0"/>
              <a:t> بیش از 35-40 درصد آمینواسیدهای ضروری پروتئین‌های بدن را تشکیل می‌دهند. </a:t>
            </a:r>
            <a:endParaRPr lang="en-US" sz="2400" dirty="0"/>
          </a:p>
        </p:txBody>
      </p:sp>
      <p:graphicFrame>
        <p:nvGraphicFramePr>
          <p:cNvPr id="4" name="Table 4">
            <a:extLst>
              <a:ext uri="{FF2B5EF4-FFF2-40B4-BE49-F238E27FC236}">
                <a16:creationId xmlns:a16="http://schemas.microsoft.com/office/drawing/2014/main" id="{6E6E2952-30AB-40F7-B017-D2E61D0BF15F}"/>
              </a:ext>
            </a:extLst>
          </p:cNvPr>
          <p:cNvGraphicFramePr>
            <a:graphicFrameLocks noGrp="1"/>
          </p:cNvGraphicFramePr>
          <p:nvPr>
            <p:extLst>
              <p:ext uri="{D42A27DB-BD31-4B8C-83A1-F6EECF244321}">
                <p14:modId xmlns:p14="http://schemas.microsoft.com/office/powerpoint/2010/main" val="161851539"/>
              </p:ext>
            </p:extLst>
          </p:nvPr>
        </p:nvGraphicFramePr>
        <p:xfrm>
          <a:off x="179512" y="2996952"/>
          <a:ext cx="8856984" cy="3429000"/>
        </p:xfrm>
        <a:graphic>
          <a:graphicData uri="http://schemas.openxmlformats.org/drawingml/2006/table">
            <a:tbl>
              <a:tblPr firstRow="1" bandRow="1">
                <a:tableStyleId>{5C22544A-7EE6-4342-B048-85BDC9FD1C3A}</a:tableStyleId>
              </a:tblPr>
              <a:tblGrid>
                <a:gridCol w="6937971">
                  <a:extLst>
                    <a:ext uri="{9D8B030D-6E8A-4147-A177-3AD203B41FA5}">
                      <a16:colId xmlns:a16="http://schemas.microsoft.com/office/drawing/2014/main" val="1369595835"/>
                    </a:ext>
                  </a:extLst>
                </a:gridCol>
                <a:gridCol w="1919013">
                  <a:extLst>
                    <a:ext uri="{9D8B030D-6E8A-4147-A177-3AD203B41FA5}">
                      <a16:colId xmlns:a16="http://schemas.microsoft.com/office/drawing/2014/main" val="96527897"/>
                    </a:ext>
                  </a:extLst>
                </a:gridCol>
              </a:tblGrid>
              <a:tr h="1143000">
                <a:tc>
                  <a:txBody>
                    <a:bodyPr/>
                    <a:lstStyle/>
                    <a:p>
                      <a:pPr algn="ctr"/>
                      <a:r>
                        <a:rPr lang="fa-IR" sz="2400" b="1" dirty="0">
                          <a:solidFill>
                            <a:srgbClr val="000000"/>
                          </a:solidFill>
                          <a:cs typeface="B Nazanin" panose="00000400000000000000" pitchFamily="2" charset="-78"/>
                        </a:rPr>
                        <a:t>گوشت، لبنیات، مغزها، لوبیاها، برنج ‌قهوه‌ای، سویا، گندم کامل</a:t>
                      </a:r>
                      <a:endParaRPr lang="en-US" sz="2400" b="1" dirty="0">
                        <a:solidFill>
                          <a:srgbClr val="000000"/>
                        </a:solidFill>
                        <a:cs typeface="B Nazanin" panose="00000400000000000000" pitchFamily="2" charset="-78"/>
                      </a:endParaRPr>
                    </a:p>
                  </a:txBody>
                  <a:tcPr/>
                </a:tc>
                <a:tc>
                  <a:txBody>
                    <a:bodyPr/>
                    <a:lstStyle/>
                    <a:p>
                      <a:pPr algn="ctr"/>
                      <a:r>
                        <a:rPr lang="fa-IR" sz="2400" b="1" dirty="0">
                          <a:solidFill>
                            <a:srgbClr val="000000"/>
                          </a:solidFill>
                          <a:cs typeface="B Nazanin" panose="00000400000000000000" pitchFamily="2" charset="-78"/>
                        </a:rPr>
                        <a:t>لوسین</a:t>
                      </a:r>
                      <a:endParaRPr lang="en-US" sz="2400" b="1" dirty="0">
                        <a:solidFill>
                          <a:srgbClr val="000000"/>
                        </a:solidFill>
                        <a:cs typeface="B Nazanin" panose="00000400000000000000" pitchFamily="2" charset="-78"/>
                      </a:endParaRPr>
                    </a:p>
                  </a:txBody>
                  <a:tcPr/>
                </a:tc>
                <a:extLst>
                  <a:ext uri="{0D108BD9-81ED-4DB2-BD59-A6C34878D82A}">
                    <a16:rowId xmlns:a16="http://schemas.microsoft.com/office/drawing/2014/main" val="2833431357"/>
                  </a:ext>
                </a:extLst>
              </a:tr>
              <a:tr h="1143000">
                <a:tc>
                  <a:txBody>
                    <a:bodyPr/>
                    <a:lstStyle/>
                    <a:p>
                      <a:pPr algn="ctr"/>
                      <a:r>
                        <a:rPr lang="fa-IR" sz="2400" b="1" dirty="0">
                          <a:solidFill>
                            <a:srgbClr val="000000"/>
                          </a:solidFill>
                          <a:cs typeface="B Nazanin" panose="00000400000000000000" pitchFamily="2" charset="-78"/>
                        </a:rPr>
                        <a:t>گوشت، جوجه، تخم مرغ، ماهی، بادام، نخود، پروتیین‌ سویا</a:t>
                      </a:r>
                      <a:endParaRPr lang="en-US" sz="2400" b="1" dirty="0">
                        <a:solidFill>
                          <a:srgbClr val="000000"/>
                        </a:solidFill>
                        <a:cs typeface="B Nazanin" panose="00000400000000000000" pitchFamily="2" charset="-78"/>
                      </a:endParaRPr>
                    </a:p>
                  </a:txBody>
                  <a:tcPr/>
                </a:tc>
                <a:tc>
                  <a:txBody>
                    <a:bodyPr/>
                    <a:lstStyle/>
                    <a:p>
                      <a:pPr algn="ctr"/>
                      <a:r>
                        <a:rPr lang="fa-IR" sz="2400" b="1" dirty="0">
                          <a:solidFill>
                            <a:srgbClr val="000000"/>
                          </a:solidFill>
                          <a:cs typeface="B Nazanin" panose="00000400000000000000" pitchFamily="2" charset="-78"/>
                        </a:rPr>
                        <a:t>ایزولوسین</a:t>
                      </a:r>
                      <a:endParaRPr lang="en-US" sz="2400" b="1" dirty="0">
                        <a:solidFill>
                          <a:srgbClr val="000000"/>
                        </a:solidFill>
                        <a:cs typeface="B Nazanin" panose="00000400000000000000" pitchFamily="2" charset="-78"/>
                      </a:endParaRPr>
                    </a:p>
                  </a:txBody>
                  <a:tcPr/>
                </a:tc>
                <a:extLst>
                  <a:ext uri="{0D108BD9-81ED-4DB2-BD59-A6C34878D82A}">
                    <a16:rowId xmlns:a16="http://schemas.microsoft.com/office/drawing/2014/main" val="2343273481"/>
                  </a:ext>
                </a:extLst>
              </a:tr>
              <a:tr h="1143000">
                <a:tc>
                  <a:txBody>
                    <a:bodyPr/>
                    <a:lstStyle/>
                    <a:p>
                      <a:pPr algn="ctr"/>
                      <a:r>
                        <a:rPr lang="fa-IR" sz="2400" b="1" dirty="0">
                          <a:solidFill>
                            <a:srgbClr val="000000"/>
                          </a:solidFill>
                          <a:cs typeface="B Nazanin" panose="00000400000000000000" pitchFamily="2" charset="-78"/>
                        </a:rPr>
                        <a:t>گوشت، لبنیات، پروتیین سویا، غلات، بادام زمینی، قارچ</a:t>
                      </a:r>
                      <a:endParaRPr lang="en-US" sz="2400" b="1" dirty="0">
                        <a:solidFill>
                          <a:srgbClr val="000000"/>
                        </a:solidFill>
                        <a:cs typeface="B Nazanin" panose="00000400000000000000" pitchFamily="2" charset="-78"/>
                      </a:endParaRPr>
                    </a:p>
                  </a:txBody>
                  <a:tcPr/>
                </a:tc>
                <a:tc>
                  <a:txBody>
                    <a:bodyPr/>
                    <a:lstStyle/>
                    <a:p>
                      <a:pPr algn="ctr"/>
                      <a:r>
                        <a:rPr lang="fa-IR" sz="2400" b="1" dirty="0">
                          <a:solidFill>
                            <a:srgbClr val="000000"/>
                          </a:solidFill>
                          <a:cs typeface="B Nazanin" panose="00000400000000000000" pitchFamily="2" charset="-78"/>
                        </a:rPr>
                        <a:t>والین</a:t>
                      </a:r>
                      <a:endParaRPr lang="en-US" sz="2400" b="1" dirty="0">
                        <a:solidFill>
                          <a:srgbClr val="000000"/>
                        </a:solidFill>
                        <a:cs typeface="B Nazanin" panose="00000400000000000000" pitchFamily="2" charset="-78"/>
                      </a:endParaRPr>
                    </a:p>
                  </a:txBody>
                  <a:tcPr/>
                </a:tc>
                <a:extLst>
                  <a:ext uri="{0D108BD9-81ED-4DB2-BD59-A6C34878D82A}">
                    <a16:rowId xmlns:a16="http://schemas.microsoft.com/office/drawing/2014/main" val="3842388564"/>
                  </a:ext>
                </a:extLst>
              </a:tr>
            </a:tbl>
          </a:graphicData>
        </a:graphic>
      </p:graphicFrame>
    </p:spTree>
    <p:extLst>
      <p:ext uri="{BB962C8B-B14F-4D97-AF65-F5344CB8AC3E}">
        <p14:creationId xmlns:p14="http://schemas.microsoft.com/office/powerpoint/2010/main" val="1877846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605136"/>
            <a:ext cx="8378825" cy="4848200"/>
          </a:xfrm>
        </p:spPr>
        <p:txBody>
          <a:bodyPr>
            <a:normAutofit/>
          </a:bodyPr>
          <a:lstStyle/>
          <a:p>
            <a:pPr>
              <a:spcBef>
                <a:spcPts val="0"/>
              </a:spcBef>
              <a:spcAft>
                <a:spcPts val="600"/>
              </a:spcAft>
            </a:pPr>
            <a:r>
              <a:rPr lang="fa-IR" sz="2400" b="1" dirty="0"/>
              <a:t>آمینواسیدهای گلوکوژنیک: </a:t>
            </a:r>
            <a:r>
              <a:rPr lang="fa-IR" sz="2400" dirty="0"/>
              <a:t>بدن انسان می‌تواند طی فرایندی به نام گلوکونئوژنز این آمینواسیدها را به گلوکز تبدیل کند و به عنوان منبع انرژی استفاده کند. </a:t>
            </a:r>
            <a:r>
              <a:rPr lang="fa-IR" sz="2400" dirty="0">
                <a:solidFill>
                  <a:schemeClr val="tx1"/>
                </a:solidFill>
              </a:rPr>
              <a:t>از بین 20 اسید آمینه تنها دو عدد نمی‌توانند برای تبدیل شدن به گلوکز مورد استفاده قرار گیرند.</a:t>
            </a:r>
          </a:p>
          <a:p>
            <a:pPr>
              <a:spcBef>
                <a:spcPts val="0"/>
              </a:spcBef>
              <a:spcAft>
                <a:spcPts val="600"/>
              </a:spcAft>
            </a:pPr>
            <a:r>
              <a:rPr lang="fa-IR" sz="2400" b="1" dirty="0"/>
              <a:t>آمینواسیدهای کتوژنیک: </a:t>
            </a:r>
            <a:r>
              <a:rPr lang="fa-IR" sz="2400" dirty="0"/>
              <a:t>این آمینواسیدها می‌توانند به کتون‌ها تبدیل شده و به عنوان منبع انرژی مصرف شوند: لیزین </a:t>
            </a:r>
            <a:r>
              <a:rPr lang="fa-IR" sz="2400"/>
              <a:t>و لوسین</a:t>
            </a:r>
            <a:endParaRPr lang="fa-IR" sz="2400" dirty="0"/>
          </a:p>
          <a:p>
            <a:pPr>
              <a:spcBef>
                <a:spcPts val="0"/>
              </a:spcBef>
              <a:spcAft>
                <a:spcPts val="600"/>
              </a:spcAft>
            </a:pPr>
            <a:r>
              <a:rPr lang="fa-IR" sz="2400" b="1" dirty="0"/>
              <a:t>آمینواسیدهای گلوکوژنیک-کتوژنیک: </a:t>
            </a:r>
            <a:r>
              <a:rPr lang="fa-IR" sz="2400" dirty="0"/>
              <a:t>این آمینواسیدها به گلوکز و اجسام کتونی هر دو تبدیل می‌شوند : فنیل آلانین، تیروزین، تریپتوفان، ایزولوسین، ترئونین</a:t>
            </a:r>
          </a:p>
        </p:txBody>
      </p:sp>
      <p:sp>
        <p:nvSpPr>
          <p:cNvPr id="4" name="Title 1"/>
          <p:cNvSpPr>
            <a:spLocks noGrp="1"/>
          </p:cNvSpPr>
          <p:nvPr>
            <p:ph type="title"/>
          </p:nvPr>
        </p:nvSpPr>
        <p:spPr>
          <a:xfrm>
            <a:off x="301625" y="228600"/>
            <a:ext cx="8534400" cy="758825"/>
          </a:xfrm>
        </p:spPr>
        <p:txBody>
          <a:bodyPr>
            <a:normAutofit/>
          </a:bodyPr>
          <a:lstStyle/>
          <a:p>
            <a:r>
              <a:rPr lang="fa-IR" sz="2400" dirty="0">
                <a:cs typeface="B Titr" panose="00000700000000000000" pitchFamily="2" charset="-78"/>
              </a:rPr>
              <a:t>آمینواسیدهای گلوکوژنیک و کتوژنیک</a:t>
            </a:r>
          </a:p>
        </p:txBody>
      </p:sp>
    </p:spTree>
    <p:extLst>
      <p:ext uri="{BB962C8B-B14F-4D97-AF65-F5344CB8AC3E}">
        <p14:creationId xmlns:p14="http://schemas.microsoft.com/office/powerpoint/2010/main" val="934057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352928" cy="4848200"/>
          </a:xfrm>
        </p:spPr>
        <p:txBody>
          <a:bodyPr>
            <a:normAutofit/>
          </a:bodyPr>
          <a:lstStyle/>
          <a:p>
            <a:pPr>
              <a:spcBef>
                <a:spcPts val="0"/>
              </a:spcBef>
              <a:spcAft>
                <a:spcPts val="600"/>
              </a:spcAft>
            </a:pPr>
            <a:r>
              <a:rPr lang="fa-IR" sz="2000" dirty="0"/>
              <a:t>هضم پروتئین‌های غذا در معده آغاز می‌شود، با ورود غذا به معده و تحریک مخاط معده، هورمون گاسترین از معده ترشح می‌شود.</a:t>
            </a:r>
          </a:p>
          <a:p>
            <a:pPr>
              <a:spcBef>
                <a:spcPts val="0"/>
              </a:spcBef>
              <a:spcAft>
                <a:spcPts val="600"/>
              </a:spcAft>
            </a:pPr>
            <a:r>
              <a:rPr lang="fa-IR" sz="2000" dirty="0">
                <a:solidFill>
                  <a:schemeClr val="tx1"/>
                </a:solidFill>
              </a:rPr>
              <a:t>هورمون گاسترین موجب ترشح اسید معده و همچنین ترشح آنزیم پپسینوژن می‌گردد.</a:t>
            </a:r>
          </a:p>
          <a:p>
            <a:pPr>
              <a:spcBef>
                <a:spcPts val="0"/>
              </a:spcBef>
              <a:spcAft>
                <a:spcPts val="600"/>
              </a:spcAft>
            </a:pPr>
            <a:r>
              <a:rPr lang="fa-IR" sz="2000" dirty="0"/>
              <a:t>پپسینوژن یک پروآنزیم است که تحت تاثیر اسید معده فعال شده و به پپسین تبدیل می‌شود. پروتئین‌های غذا در اثر اسید معده دناتوره شده و توسط پپسین به پپتیدهای کوچک تبدیل می‌شوند.</a:t>
            </a:r>
          </a:p>
          <a:p>
            <a:pPr>
              <a:spcBef>
                <a:spcPts val="0"/>
              </a:spcBef>
              <a:spcAft>
                <a:spcPts val="600"/>
              </a:spcAft>
            </a:pPr>
            <a:r>
              <a:rPr lang="fa-IR" sz="2000" dirty="0">
                <a:solidFill>
                  <a:schemeClr val="tx1"/>
                </a:solidFill>
              </a:rPr>
              <a:t>با ورود محتویات معده به دوازدهه، هورمون‌های سکرتین و کوله سیستوکینین ترشح می‌شوند که اینها باعث ترشح بیکربنات و آنزیم‌های پانکراسی می‌شوند و پپتیدهای کوچک به دی پپیتد و تری پپتید تبدیل می‌شوند.</a:t>
            </a:r>
          </a:p>
          <a:p>
            <a:pPr>
              <a:spcBef>
                <a:spcPts val="0"/>
              </a:spcBef>
              <a:spcAft>
                <a:spcPts val="600"/>
              </a:spcAft>
            </a:pPr>
            <a:r>
              <a:rPr lang="fa-IR" sz="2000" dirty="0"/>
              <a:t>دی و تری پپتیدها نهایتا در روده کوچک توسط آنزیم‌های آمینوپپتیداز به آمینواسید تبدیل می‌شوند.</a:t>
            </a:r>
            <a:endParaRPr lang="fa-IR" sz="2400" dirty="0">
              <a:solidFill>
                <a:schemeClr val="tx1"/>
              </a:solidFill>
            </a:endParaRPr>
          </a:p>
        </p:txBody>
      </p:sp>
      <p:sp>
        <p:nvSpPr>
          <p:cNvPr id="4" name="Title 1"/>
          <p:cNvSpPr>
            <a:spLocks noGrp="1"/>
          </p:cNvSpPr>
          <p:nvPr>
            <p:ph type="title"/>
          </p:nvPr>
        </p:nvSpPr>
        <p:spPr>
          <a:xfrm>
            <a:off x="76200" y="260648"/>
            <a:ext cx="8672264" cy="758825"/>
          </a:xfrm>
        </p:spPr>
        <p:txBody>
          <a:bodyPr>
            <a:normAutofit/>
          </a:bodyPr>
          <a:lstStyle/>
          <a:p>
            <a:r>
              <a:rPr lang="fa-IR" sz="2400" dirty="0">
                <a:cs typeface="B Titr" panose="00000700000000000000" pitchFamily="2" charset="-78"/>
              </a:rPr>
              <a:t>هضم و جذب پروتئین‌های غذا</a:t>
            </a:r>
          </a:p>
        </p:txBody>
      </p:sp>
    </p:spTree>
    <p:extLst>
      <p:ext uri="{BB962C8B-B14F-4D97-AF65-F5344CB8AC3E}">
        <p14:creationId xmlns:p14="http://schemas.microsoft.com/office/powerpoint/2010/main" val="884403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153400" cy="4848200"/>
          </a:xfrm>
        </p:spPr>
        <p:txBody>
          <a:bodyPr>
            <a:normAutofit/>
          </a:bodyPr>
          <a:lstStyle/>
          <a:p>
            <a:pPr>
              <a:spcBef>
                <a:spcPts val="0"/>
              </a:spcBef>
              <a:spcAft>
                <a:spcPts val="600"/>
              </a:spcAft>
            </a:pPr>
            <a:r>
              <a:rPr lang="fa-IR" sz="2400" dirty="0"/>
              <a:t>انتقال آمینواسیدها با روش </a:t>
            </a:r>
            <a:r>
              <a:rPr lang="fa-IR" sz="2400" b="1" dirty="0"/>
              <a:t>انتقال فعال </a:t>
            </a:r>
            <a:r>
              <a:rPr lang="fa-IR" sz="2400" dirty="0"/>
              <a:t>صورت می گیرد.</a:t>
            </a:r>
          </a:p>
          <a:p>
            <a:pPr>
              <a:spcBef>
                <a:spcPts val="0"/>
              </a:spcBef>
              <a:spcAft>
                <a:spcPts val="600"/>
              </a:spcAft>
            </a:pPr>
            <a:r>
              <a:rPr lang="fa-IR" sz="2400" dirty="0"/>
              <a:t>دو مکانیسم اصلی جهت انتقال آمینواسیدها وجود دارد:</a:t>
            </a:r>
          </a:p>
          <a:p>
            <a:pPr marL="573088" indent="-346075">
              <a:spcBef>
                <a:spcPts val="0"/>
              </a:spcBef>
              <a:spcAft>
                <a:spcPts val="600"/>
              </a:spcAft>
              <a:buFont typeface="+mj-lt"/>
              <a:buAutoNum type="arabicPeriod"/>
            </a:pPr>
            <a:r>
              <a:rPr lang="fa-IR" sz="2400" dirty="0"/>
              <a:t>ناقل وابسته به سدیم: یک اتم سدیم را به همراه اسید آمینه وارد سلول می‌کند</a:t>
            </a:r>
          </a:p>
          <a:p>
            <a:pPr marL="573088" indent="-346075">
              <a:spcBef>
                <a:spcPts val="0"/>
              </a:spcBef>
              <a:spcAft>
                <a:spcPts val="600"/>
              </a:spcAft>
              <a:buFont typeface="+mj-lt"/>
              <a:buAutoNum type="arabicPeriod"/>
            </a:pPr>
            <a:r>
              <a:rPr lang="fa-IR" sz="2400" dirty="0"/>
              <a:t>غیر وابسته به سدیم (چرخه گاما گلوتامیل)</a:t>
            </a:r>
            <a:endParaRPr lang="fa-IR" dirty="0">
              <a:solidFill>
                <a:schemeClr val="tx1"/>
              </a:solidFill>
            </a:endParaRPr>
          </a:p>
        </p:txBody>
      </p:sp>
      <p:sp>
        <p:nvSpPr>
          <p:cNvPr id="4" name="Title 1"/>
          <p:cNvSpPr>
            <a:spLocks noGrp="1"/>
          </p:cNvSpPr>
          <p:nvPr>
            <p:ph type="title"/>
          </p:nvPr>
        </p:nvSpPr>
        <p:spPr>
          <a:xfrm>
            <a:off x="76200" y="260648"/>
            <a:ext cx="8534400" cy="758825"/>
          </a:xfrm>
        </p:spPr>
        <p:txBody>
          <a:bodyPr>
            <a:normAutofit/>
          </a:bodyPr>
          <a:lstStyle/>
          <a:p>
            <a:r>
              <a:rPr lang="fa-IR" sz="2400" dirty="0">
                <a:cs typeface="B Titr" panose="00000700000000000000" pitchFamily="2" charset="-78"/>
              </a:rPr>
              <a:t>جذب آمینواسیدها</a:t>
            </a:r>
          </a:p>
        </p:txBody>
      </p:sp>
    </p:spTree>
    <p:extLst>
      <p:ext uri="{BB962C8B-B14F-4D97-AF65-F5344CB8AC3E}">
        <p14:creationId xmlns:p14="http://schemas.microsoft.com/office/powerpoint/2010/main" val="3141922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C4263-4786-402D-9B8F-A8068CAE04CD}"/>
              </a:ext>
            </a:extLst>
          </p:cNvPr>
          <p:cNvSpPr>
            <a:spLocks noGrp="1"/>
          </p:cNvSpPr>
          <p:nvPr>
            <p:ph type="title"/>
          </p:nvPr>
        </p:nvSpPr>
        <p:spPr/>
        <p:txBody>
          <a:bodyPr>
            <a:normAutofit/>
          </a:bodyPr>
          <a:lstStyle/>
          <a:p>
            <a:r>
              <a:rPr lang="fa-IR" sz="2800" dirty="0">
                <a:cs typeface="B Titr" panose="00000700000000000000" pitchFamily="2" charset="-78"/>
              </a:rPr>
              <a:t>حضور آمینواسیدها در سایر ترکیبات</a:t>
            </a: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id="{93F1881B-D1AC-423E-896A-2303C618CA33}"/>
              </a:ext>
            </a:extLst>
          </p:cNvPr>
          <p:cNvSpPr>
            <a:spLocks noGrp="1"/>
          </p:cNvSpPr>
          <p:nvPr>
            <p:ph idx="1"/>
          </p:nvPr>
        </p:nvSpPr>
        <p:spPr/>
        <p:txBody>
          <a:bodyPr/>
          <a:lstStyle/>
          <a:p>
            <a:pPr algn="just"/>
            <a:r>
              <a:rPr lang="fa-IR" dirty="0">
                <a:solidFill>
                  <a:srgbClr val="FF0000"/>
                </a:solidFill>
              </a:rPr>
              <a:t> </a:t>
            </a:r>
            <a:r>
              <a:rPr lang="fa-IR" sz="2400" b="1" dirty="0"/>
              <a:t>گلوتاتیون: </a:t>
            </a:r>
            <a:r>
              <a:rPr lang="fa-IR" sz="2400" dirty="0"/>
              <a:t>یک تری پپتید حاوی گلیسین، سیستئین و گلوتامات (بعنوان یک آنتی اکسیدان نقش مهمی در حذف و خنثی سازی رادیکال‌های آزاد)</a:t>
            </a:r>
          </a:p>
          <a:p>
            <a:pPr algn="just"/>
            <a:r>
              <a:rPr lang="fa-IR" sz="2400" b="1" dirty="0"/>
              <a:t>کارنیتین:</a:t>
            </a:r>
            <a:r>
              <a:rPr lang="fa-IR" sz="2400" dirty="0">
                <a:solidFill>
                  <a:srgbClr val="FF0000"/>
                </a:solidFill>
              </a:rPr>
              <a:t> </a:t>
            </a:r>
            <a:r>
              <a:rPr lang="fa-IR" sz="2400" dirty="0"/>
              <a:t>یک دی پپتید حاوی لیزین و متیونین (انتقال اسیدهای چرب بلند زنجیر از سیتوزول به ماتریکس میتوکندری)</a:t>
            </a:r>
          </a:p>
          <a:p>
            <a:pPr algn="just"/>
            <a:r>
              <a:rPr lang="fa-IR" sz="2400" dirty="0"/>
              <a:t> </a:t>
            </a:r>
            <a:r>
              <a:rPr lang="fa-IR" sz="2400" b="1" dirty="0"/>
              <a:t>آسپارتام: </a:t>
            </a:r>
            <a:r>
              <a:rPr lang="fa-IR" sz="2400" dirty="0"/>
              <a:t>یک دی پپتید حاوی فنیل آلانین و آسپارتام (شیرین کننده مصنوعی)</a:t>
            </a:r>
          </a:p>
          <a:p>
            <a:pPr algn="just"/>
            <a:r>
              <a:rPr lang="fa-IR" sz="2400" b="1" dirty="0"/>
              <a:t>وازوپرسین و اکسی توسین: </a:t>
            </a:r>
            <a:r>
              <a:rPr lang="fa-IR" sz="2400" dirty="0"/>
              <a:t>نانوپپتید</a:t>
            </a:r>
          </a:p>
          <a:p>
            <a:pPr algn="just"/>
            <a:r>
              <a:rPr lang="fa-IR" sz="2400" b="1" dirty="0"/>
              <a:t>آنژیوتانسین </a:t>
            </a:r>
            <a:r>
              <a:rPr lang="en-US" sz="2000" b="1" dirty="0"/>
              <a:t>II</a:t>
            </a:r>
            <a:r>
              <a:rPr lang="fa-IR" sz="2400" b="1" dirty="0"/>
              <a:t>: </a:t>
            </a:r>
            <a:r>
              <a:rPr lang="fa-IR" sz="2400" dirty="0"/>
              <a:t>اکتاپپتید</a:t>
            </a:r>
            <a:endParaRPr lang="en-US" sz="2400" dirty="0"/>
          </a:p>
        </p:txBody>
      </p:sp>
    </p:spTree>
    <p:extLst>
      <p:ext uri="{BB962C8B-B14F-4D97-AF65-F5344CB8AC3E}">
        <p14:creationId xmlns:p14="http://schemas.microsoft.com/office/powerpoint/2010/main" val="1874866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5FB8D-7641-4F4D-97C1-16F7BF09B286}"/>
              </a:ext>
            </a:extLst>
          </p:cNvPr>
          <p:cNvSpPr>
            <a:spLocks noGrp="1"/>
          </p:cNvSpPr>
          <p:nvPr>
            <p:ph type="title"/>
          </p:nvPr>
        </p:nvSpPr>
        <p:spPr/>
        <p:txBody>
          <a:bodyPr>
            <a:normAutofit/>
          </a:bodyPr>
          <a:lstStyle/>
          <a:p>
            <a:r>
              <a:rPr lang="fa-IR" sz="2800" dirty="0">
                <a:cs typeface="B Titr" panose="00000700000000000000" pitchFamily="2" charset="-78"/>
              </a:rPr>
              <a:t>حضور آمینواسیدها در سایر ترکیبات</a:t>
            </a: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id="{E56276D4-1EA0-4CE5-9C2E-2A032827BB6C}"/>
              </a:ext>
            </a:extLst>
          </p:cNvPr>
          <p:cNvSpPr>
            <a:spLocks noGrp="1"/>
          </p:cNvSpPr>
          <p:nvPr>
            <p:ph idx="1"/>
          </p:nvPr>
        </p:nvSpPr>
        <p:spPr/>
        <p:txBody>
          <a:bodyPr>
            <a:normAutofit/>
          </a:bodyPr>
          <a:lstStyle/>
          <a:p>
            <a:pPr algn="just"/>
            <a:r>
              <a:rPr lang="fa-IR" sz="2400" b="1" dirty="0"/>
              <a:t>کراتین :  </a:t>
            </a:r>
            <a:r>
              <a:rPr lang="fa-IR" sz="2400" dirty="0"/>
              <a:t>گلیسین، آرژنین و متیونین</a:t>
            </a:r>
          </a:p>
          <a:p>
            <a:pPr marL="461963" indent="-234950" algn="just">
              <a:buFont typeface="Courier New" panose="02070309020205020404" pitchFamily="49" charset="0"/>
              <a:buChar char="o"/>
            </a:pPr>
            <a:r>
              <a:rPr lang="fa-IR" sz="2400" dirty="0"/>
              <a:t>بیشترین مقدار کراتین در عضلات به شکل کراتین فسفات یافت می شود. </a:t>
            </a:r>
          </a:p>
          <a:p>
            <a:pPr marL="461963" indent="-234950" algn="just">
              <a:buFont typeface="Courier New" panose="02070309020205020404" pitchFamily="49" charset="0"/>
              <a:buChar char="o"/>
            </a:pPr>
            <a:r>
              <a:rPr lang="fa-IR" sz="2400" dirty="0"/>
              <a:t>در هنگام فعالیت پیوند فسفات پرانرژی هیدرولیز و برای تشکیل</a:t>
            </a:r>
            <a:r>
              <a:rPr lang="en-US" sz="2400" dirty="0"/>
              <a:t> </a:t>
            </a:r>
            <a:r>
              <a:rPr lang="en-US" sz="2000" dirty="0"/>
              <a:t>ATP</a:t>
            </a:r>
            <a:r>
              <a:rPr lang="en-US" sz="2400" dirty="0"/>
              <a:t> </a:t>
            </a:r>
            <a:r>
              <a:rPr lang="fa-IR" sz="2400" dirty="0"/>
              <a:t>مورد استفاده واقع می‌شود این واکنش برگشت پذیر بوده و آنزیم کراتین فسفوکیناز آنرا کاتالیز می‌کند.</a:t>
            </a:r>
            <a:endParaRPr lang="en-US" sz="2400" dirty="0"/>
          </a:p>
          <a:p>
            <a:pPr marL="461963" indent="-234950" algn="just">
              <a:buFont typeface="Courier New" panose="02070309020205020404" pitchFamily="49" charset="0"/>
              <a:buChar char="o"/>
            </a:pPr>
            <a:r>
              <a:rPr lang="fa-IR" sz="2400" dirty="0"/>
              <a:t>کراتین با فرایند غیرآنزیمی به </a:t>
            </a:r>
            <a:r>
              <a:rPr lang="fa-IR" sz="2400" b="1" dirty="0"/>
              <a:t>کراتینین</a:t>
            </a:r>
            <a:r>
              <a:rPr lang="fa-IR" sz="2400" dirty="0"/>
              <a:t> تبدیل و توسط کلیه ها از بدن دفع می‌شود.</a:t>
            </a:r>
            <a:endParaRPr lang="en-US" sz="2400" dirty="0"/>
          </a:p>
        </p:txBody>
      </p:sp>
    </p:spTree>
    <p:extLst>
      <p:ext uri="{BB962C8B-B14F-4D97-AF65-F5344CB8AC3E}">
        <p14:creationId xmlns:p14="http://schemas.microsoft.com/office/powerpoint/2010/main" val="3779422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88C1CD-04B1-4E6E-A367-938D52B48E61}"/>
              </a:ext>
            </a:extLst>
          </p:cNvPr>
          <p:cNvSpPr>
            <a:spLocks noGrp="1"/>
          </p:cNvSpPr>
          <p:nvPr>
            <p:ph idx="1"/>
          </p:nvPr>
        </p:nvSpPr>
        <p:spPr/>
        <p:txBody>
          <a:bodyPr>
            <a:normAutofit/>
          </a:bodyPr>
          <a:lstStyle/>
          <a:p>
            <a:pPr>
              <a:lnSpc>
                <a:spcPct val="150000"/>
              </a:lnSpc>
            </a:pPr>
            <a:r>
              <a:rPr lang="fa-IR" sz="2400" b="1" dirty="0"/>
              <a:t>بیوسنتز پورین و پریمیدین: </a:t>
            </a:r>
          </a:p>
          <a:p>
            <a:pPr marL="511175" algn="r">
              <a:lnSpc>
                <a:spcPct val="150000"/>
              </a:lnSpc>
              <a:buFont typeface="Courier New" panose="02070309020205020404" pitchFamily="49" charset="0"/>
              <a:buChar char="o"/>
            </a:pPr>
            <a:r>
              <a:rPr lang="fa-IR" sz="2400" dirty="0"/>
              <a:t>پورین‌ها (آدنین و گوانین) : گلوتامین، آسپارتات،گلیسین و اسید فولیک</a:t>
            </a:r>
          </a:p>
          <a:p>
            <a:pPr marL="511175" algn="r">
              <a:lnSpc>
                <a:spcPct val="150000"/>
              </a:lnSpc>
              <a:buFont typeface="Courier New" panose="02070309020205020404" pitchFamily="49" charset="0"/>
              <a:buChar char="o"/>
            </a:pPr>
            <a:r>
              <a:rPr lang="fa-IR" sz="2400" dirty="0"/>
              <a:t>پریمیدین‌ها (اوراسیل، سیتوزین و تیمین) : گلوتامین و آسپارتات</a:t>
            </a:r>
            <a:endParaRPr lang="en-US" sz="2400" dirty="0"/>
          </a:p>
        </p:txBody>
      </p:sp>
      <p:sp>
        <p:nvSpPr>
          <p:cNvPr id="4" name="Title 1">
            <a:extLst>
              <a:ext uri="{FF2B5EF4-FFF2-40B4-BE49-F238E27FC236}">
                <a16:creationId xmlns:a16="http://schemas.microsoft.com/office/drawing/2014/main" id="{C94C4263-4786-402D-9B8F-A8068CAE04CD}"/>
              </a:ext>
            </a:extLst>
          </p:cNvPr>
          <p:cNvSpPr>
            <a:spLocks noGrp="1"/>
          </p:cNvSpPr>
          <p:nvPr>
            <p:ph type="title"/>
          </p:nvPr>
        </p:nvSpPr>
        <p:spPr>
          <a:xfrm>
            <a:off x="301625" y="228600"/>
            <a:ext cx="8534400" cy="758825"/>
          </a:xfrm>
        </p:spPr>
        <p:txBody>
          <a:bodyPr>
            <a:normAutofit/>
          </a:bodyPr>
          <a:lstStyle/>
          <a:p>
            <a:r>
              <a:rPr lang="fa-IR" sz="2800" dirty="0">
                <a:cs typeface="B Titr" panose="00000700000000000000" pitchFamily="2" charset="-78"/>
              </a:rPr>
              <a:t>حضور آمینواسیدها در سایر ترکیبات</a:t>
            </a:r>
            <a:endParaRPr lang="en-US" sz="2800" dirty="0">
              <a:cs typeface="B Titr" panose="00000700000000000000" pitchFamily="2" charset="-78"/>
            </a:endParaRPr>
          </a:p>
        </p:txBody>
      </p:sp>
    </p:spTree>
    <p:extLst>
      <p:ext uri="{BB962C8B-B14F-4D97-AF65-F5344CB8AC3E}">
        <p14:creationId xmlns:p14="http://schemas.microsoft.com/office/powerpoint/2010/main" val="1338510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F0E98-DDF3-493B-AA60-1799CB50A1F4}"/>
              </a:ext>
            </a:extLst>
          </p:cNvPr>
          <p:cNvSpPr>
            <a:spLocks noGrp="1"/>
          </p:cNvSpPr>
          <p:nvPr>
            <p:ph type="title"/>
          </p:nvPr>
        </p:nvSpPr>
        <p:spPr/>
        <p:txBody>
          <a:bodyPr>
            <a:normAutofit/>
          </a:bodyPr>
          <a:lstStyle/>
          <a:p>
            <a:r>
              <a:rPr lang="fa-IR" sz="2800" dirty="0">
                <a:cs typeface="B Titr" panose="00000700000000000000" pitchFamily="2" charset="-78"/>
              </a:rPr>
              <a:t>سهم اندام‌های خاص در متابولیسم پروتئین</a:t>
            </a: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id="{F64D72C7-FD8A-4CE1-923B-B018AE0C2D1A}"/>
              </a:ext>
            </a:extLst>
          </p:cNvPr>
          <p:cNvSpPr>
            <a:spLocks noGrp="1"/>
          </p:cNvSpPr>
          <p:nvPr>
            <p:ph idx="1"/>
          </p:nvPr>
        </p:nvSpPr>
        <p:spPr>
          <a:xfrm>
            <a:off x="457200" y="1600200"/>
            <a:ext cx="8229600" cy="4133056"/>
          </a:xfrm>
        </p:spPr>
        <p:txBody>
          <a:bodyPr>
            <a:normAutofit/>
          </a:bodyPr>
          <a:lstStyle/>
          <a:p>
            <a:pPr algn="just">
              <a:lnSpc>
                <a:spcPct val="150000"/>
              </a:lnSpc>
            </a:pPr>
            <a:r>
              <a:rPr lang="fa-IR" sz="2400" dirty="0"/>
              <a:t>روزانه به طور متوسط حدود 90 گرم پروتئین توسط افراد مصرف می‌شود که ۱۰ گرم آن از طریق مدفوع دفع می‌گردد.</a:t>
            </a:r>
          </a:p>
          <a:p>
            <a:pPr algn="just">
              <a:lnSpc>
                <a:spcPct val="150000"/>
              </a:lnSpc>
            </a:pPr>
            <a:r>
              <a:rPr lang="fa-IR" sz="2400" dirty="0"/>
              <a:t>روزانه حدود 12 گرم نیتروژن از طریق ادرار دفع می‌گردد که معادل 75 گرم پروتئین است.</a:t>
            </a:r>
          </a:p>
          <a:p>
            <a:pPr algn="just">
              <a:lnSpc>
                <a:spcPct val="150000"/>
              </a:lnSpc>
            </a:pPr>
            <a:r>
              <a:rPr lang="fa-IR" sz="2400" dirty="0"/>
              <a:t> 5 گرم پروتئین نیز از طریق پوست، مو، عرق، خون بینی و قاعدگی دفع می‌گردد.</a:t>
            </a:r>
          </a:p>
        </p:txBody>
      </p:sp>
    </p:spTree>
    <p:extLst>
      <p:ext uri="{BB962C8B-B14F-4D97-AF65-F5344CB8AC3E}">
        <p14:creationId xmlns:p14="http://schemas.microsoft.com/office/powerpoint/2010/main" val="2167394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800" dirty="0">
                <a:cs typeface="B Titr" panose="00000700000000000000" pitchFamily="2" charset="-78"/>
              </a:rPr>
              <a:t>کیفیت پروتئین‌ها</a:t>
            </a:r>
          </a:p>
        </p:txBody>
      </p:sp>
      <p:sp>
        <p:nvSpPr>
          <p:cNvPr id="3" name="Content Placeholder 2"/>
          <p:cNvSpPr>
            <a:spLocks noGrp="1"/>
          </p:cNvSpPr>
          <p:nvPr>
            <p:ph idx="1"/>
          </p:nvPr>
        </p:nvSpPr>
        <p:spPr>
          <a:xfrm>
            <a:off x="301625" y="1600200"/>
            <a:ext cx="8534400" cy="5257800"/>
          </a:xfrm>
        </p:spPr>
        <p:txBody>
          <a:bodyPr>
            <a:noAutofit/>
          </a:bodyPr>
          <a:lstStyle/>
          <a:p>
            <a:pPr>
              <a:lnSpc>
                <a:spcPct val="100000"/>
              </a:lnSpc>
              <a:spcBef>
                <a:spcPts val="0"/>
              </a:spcBef>
              <a:spcAft>
                <a:spcPts val="1200"/>
              </a:spcAft>
            </a:pPr>
            <a:r>
              <a:rPr lang="fa-IR" sz="2400" dirty="0"/>
              <a:t>از آنجا که ساخت پروتئین‌ها در بدن وابسته به در دسترس بودن تمامی آمینواسیدهای ضروری می‌باشد، کیفیت پروتئین‌های غذایی وابسته به </a:t>
            </a:r>
            <a:r>
              <a:rPr lang="fa-IR" sz="2400" b="1" dirty="0"/>
              <a:t>آمینواسیدهای موجود در آنها </a:t>
            </a:r>
            <a:r>
              <a:rPr lang="fa-IR" sz="2400" dirty="0"/>
              <a:t>و </a:t>
            </a:r>
            <a:r>
              <a:rPr lang="fa-IR" sz="2400" b="1" dirty="0"/>
              <a:t>زیست دسترسی </a:t>
            </a:r>
            <a:r>
              <a:rPr lang="fa-IR" sz="2400" dirty="0"/>
              <a:t>آنها است. </a:t>
            </a:r>
          </a:p>
          <a:p>
            <a:pPr>
              <a:lnSpc>
                <a:spcPct val="100000"/>
              </a:lnSpc>
              <a:spcBef>
                <a:spcPts val="0"/>
              </a:spcBef>
              <a:spcAft>
                <a:spcPts val="1200"/>
              </a:spcAft>
            </a:pPr>
            <a:r>
              <a:rPr lang="fa-IR" sz="2400" dirty="0"/>
              <a:t>پروتئین گیاهی از کیفیت کمتری نسبت به پروتئین حیوانی برخوردار است. </a:t>
            </a:r>
          </a:p>
          <a:p>
            <a:pPr lvl="1">
              <a:lnSpc>
                <a:spcPct val="100000"/>
              </a:lnSpc>
              <a:spcBef>
                <a:spcPts val="0"/>
              </a:spcBef>
              <a:spcAft>
                <a:spcPts val="1200"/>
              </a:spcAft>
            </a:pPr>
            <a:r>
              <a:rPr lang="fa-IR" sz="2400" dirty="0">
                <a:solidFill>
                  <a:schemeClr val="tx1"/>
                </a:solidFill>
              </a:rPr>
              <a:t>پروتئین گیاهی دارای روکشی از کربوهیدرات است و کمتر در معرض آنزیم‌های هضمی قرار دارد. </a:t>
            </a:r>
          </a:p>
          <a:p>
            <a:pPr lvl="1">
              <a:lnSpc>
                <a:spcPct val="100000"/>
              </a:lnSpc>
              <a:spcBef>
                <a:spcPts val="0"/>
              </a:spcBef>
              <a:spcAft>
                <a:spcPts val="1200"/>
              </a:spcAft>
            </a:pPr>
            <a:r>
              <a:rPr lang="fa-IR" sz="2400" dirty="0">
                <a:solidFill>
                  <a:schemeClr val="tx1"/>
                </a:solidFill>
              </a:rPr>
              <a:t>حاوی آمینواسیدهای محدود کننده</a:t>
            </a:r>
          </a:p>
          <a:p>
            <a:pPr lvl="1">
              <a:lnSpc>
                <a:spcPct val="100000"/>
              </a:lnSpc>
              <a:spcBef>
                <a:spcPts val="0"/>
              </a:spcBef>
              <a:spcAft>
                <a:spcPts val="1200"/>
              </a:spcAft>
            </a:pPr>
            <a:r>
              <a:rPr lang="fa-IR" sz="2400" dirty="0">
                <a:solidFill>
                  <a:schemeClr val="tx1"/>
                </a:solidFill>
              </a:rPr>
              <a:t>برخی گیاهان دارای آنزیم‌هایی هستند که هضم پروتئین‌ها را مختل می‌کنند و قبل از خورده شدن بایستی غیر فعال شوند. </a:t>
            </a:r>
          </a:p>
          <a:p>
            <a:pPr lvl="2">
              <a:lnSpc>
                <a:spcPct val="100000"/>
              </a:lnSpc>
              <a:spcBef>
                <a:spcPts val="0"/>
              </a:spcBef>
              <a:spcAft>
                <a:spcPts val="1200"/>
              </a:spcAft>
            </a:pPr>
            <a:r>
              <a:rPr lang="fa-IR" sz="2400" dirty="0"/>
              <a:t> مثلا سویا حاوی آنزیم تریپسیناز می‌باشد که آنزیم تریپسین را غیر فعال می‌کند. </a:t>
            </a:r>
          </a:p>
        </p:txBody>
      </p:sp>
    </p:spTree>
    <p:extLst>
      <p:ext uri="{BB962C8B-B14F-4D97-AF65-F5344CB8AC3E}">
        <p14:creationId xmlns:p14="http://schemas.microsoft.com/office/powerpoint/2010/main" val="2994956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84784"/>
            <a:ext cx="8534400" cy="5072608"/>
          </a:xfrm>
        </p:spPr>
        <p:txBody>
          <a:bodyPr>
            <a:normAutofit/>
          </a:bodyPr>
          <a:lstStyle/>
          <a:p>
            <a:pPr algn="justLow">
              <a:lnSpc>
                <a:spcPct val="100000"/>
              </a:lnSpc>
              <a:spcBef>
                <a:spcPts val="0"/>
              </a:spcBef>
              <a:spcAft>
                <a:spcPts val="1200"/>
              </a:spcAft>
            </a:pPr>
            <a:r>
              <a:rPr lang="fa-IR" sz="2200" dirty="0"/>
              <a:t>نحوه فراوری غذاها می‌تواند برکیفیت پروتئین‌های آنها تاثیر بگذارد. </a:t>
            </a:r>
          </a:p>
          <a:p>
            <a:pPr lvl="1" algn="justLow">
              <a:lnSpc>
                <a:spcPct val="100000"/>
              </a:lnSpc>
              <a:spcBef>
                <a:spcPts val="0"/>
              </a:spcBef>
              <a:spcAft>
                <a:spcPts val="1200"/>
              </a:spcAft>
            </a:pPr>
            <a:r>
              <a:rPr lang="fa-IR" dirty="0">
                <a:solidFill>
                  <a:schemeClr val="tx1"/>
                </a:solidFill>
              </a:rPr>
              <a:t>گرما دهی به شیر در معرض قندهای احیا کننده گلوکز و گالاکتوز باعث کاهش زیست دسترسی اسید آمینه لیزین می‌شود (واکنش قهوه ای شدن میلارد).</a:t>
            </a:r>
          </a:p>
          <a:p>
            <a:pPr lvl="1" algn="justLow">
              <a:lnSpc>
                <a:spcPct val="100000"/>
              </a:lnSpc>
              <a:spcBef>
                <a:spcPts val="0"/>
              </a:spcBef>
              <a:spcAft>
                <a:spcPts val="1200"/>
              </a:spcAft>
            </a:pPr>
            <a:r>
              <a:rPr lang="fa-IR" dirty="0">
                <a:solidFill>
                  <a:schemeClr val="tx1"/>
                </a:solidFill>
              </a:rPr>
              <a:t>در اثرگرما دهی بیش از حد به غذا در حضور (یا حتی عدم حضور) قندها و لیپیدهای اکسید شده، تمام اسیدهای آمینه غذا می‌توانند نسبت به هضم مقاوم شوند. </a:t>
            </a:r>
          </a:p>
          <a:p>
            <a:pPr lvl="1" algn="justLow">
              <a:lnSpc>
                <a:spcPct val="100000"/>
              </a:lnSpc>
              <a:spcBef>
                <a:spcPts val="0"/>
              </a:spcBef>
              <a:spcAft>
                <a:spcPts val="1200"/>
              </a:spcAft>
            </a:pPr>
            <a:r>
              <a:rPr lang="fa-IR" dirty="0">
                <a:solidFill>
                  <a:schemeClr val="tx1"/>
                </a:solidFill>
              </a:rPr>
              <a:t>اگر غذا در معرض مقادیر زیاد از بازها قرار گیرد، اسیدهای آمینه لیزین و سیستئین می‌توانند با هم واکنش نشان داده و ماده سمی لایزینوآلانین را ایجاد کنند. </a:t>
            </a:r>
          </a:p>
          <a:p>
            <a:pPr lvl="1" algn="justLow">
              <a:lnSpc>
                <a:spcPct val="100000"/>
              </a:lnSpc>
              <a:spcBef>
                <a:spcPts val="0"/>
              </a:spcBef>
              <a:spcAft>
                <a:spcPts val="1200"/>
              </a:spcAft>
            </a:pPr>
            <a:r>
              <a:rPr lang="fa-IR" dirty="0">
                <a:solidFill>
                  <a:schemeClr val="tx1"/>
                </a:solidFill>
              </a:rPr>
              <a:t>قرار گرفتن در معرض دی اکسید سولفور یا سایر اکسید کننده‌ها می‌تواند موجب ازدست رفتن متیونین شود. </a:t>
            </a:r>
          </a:p>
          <a:p>
            <a:pPr lvl="1" algn="justLow">
              <a:lnSpc>
                <a:spcPct val="100000"/>
              </a:lnSpc>
              <a:spcBef>
                <a:spcPts val="0"/>
              </a:spcBef>
              <a:spcAft>
                <a:spcPts val="1200"/>
              </a:spcAft>
            </a:pPr>
            <a:r>
              <a:rPr lang="fa-IR" dirty="0">
                <a:solidFill>
                  <a:schemeClr val="tx1"/>
                </a:solidFill>
              </a:rPr>
              <a:t>فرایند کردن غذا در دمای بالا یا نگهداری غذا در رطوبت پایین می‌تواند موجب باند شدن ویتامین </a:t>
            </a:r>
            <a:r>
              <a:rPr lang="en-US" sz="2000" dirty="0">
                <a:solidFill>
                  <a:schemeClr val="tx1"/>
                </a:solidFill>
              </a:rPr>
              <a:t>B6</a:t>
            </a:r>
            <a:r>
              <a:rPr lang="fa-IR" dirty="0">
                <a:solidFill>
                  <a:schemeClr val="tx1"/>
                </a:solidFill>
              </a:rPr>
              <a:t> با لیزین و از دست رفتن اسید آمینه لیزین شود. </a:t>
            </a:r>
          </a:p>
          <a:p>
            <a:pPr lvl="1" algn="justLow">
              <a:lnSpc>
                <a:spcPct val="100000"/>
              </a:lnSpc>
            </a:pPr>
            <a:endParaRPr lang="fa-IR" dirty="0">
              <a:solidFill>
                <a:schemeClr val="tx1"/>
              </a:solidFill>
            </a:endParaRPr>
          </a:p>
        </p:txBody>
      </p:sp>
      <p:sp>
        <p:nvSpPr>
          <p:cNvPr id="4" name="Title 1"/>
          <p:cNvSpPr>
            <a:spLocks noGrp="1"/>
          </p:cNvSpPr>
          <p:nvPr>
            <p:ph type="title"/>
          </p:nvPr>
        </p:nvSpPr>
        <p:spPr>
          <a:xfrm>
            <a:off x="301625" y="228600"/>
            <a:ext cx="8534400" cy="758825"/>
          </a:xfrm>
        </p:spPr>
        <p:txBody>
          <a:bodyPr>
            <a:normAutofit/>
          </a:bodyPr>
          <a:lstStyle/>
          <a:p>
            <a:r>
              <a:rPr lang="fa-IR" sz="2800" dirty="0">
                <a:cs typeface="B Titr" panose="00000700000000000000" pitchFamily="2" charset="-78"/>
              </a:rPr>
              <a:t>کیفیت پروتئین‌ها</a:t>
            </a:r>
          </a:p>
        </p:txBody>
      </p:sp>
    </p:spTree>
    <p:extLst>
      <p:ext uri="{BB962C8B-B14F-4D97-AF65-F5344CB8AC3E}">
        <p14:creationId xmlns:p14="http://schemas.microsoft.com/office/powerpoint/2010/main" val="3334434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45A417-535A-47D9-B37F-1F8DCE6D1C98}"/>
              </a:ext>
            </a:extLst>
          </p:cNvPr>
          <p:cNvSpPr>
            <a:spLocks noGrp="1"/>
          </p:cNvSpPr>
          <p:nvPr>
            <p:ph idx="1"/>
          </p:nvPr>
        </p:nvSpPr>
        <p:spPr/>
        <p:txBody>
          <a:bodyPr>
            <a:noAutofit/>
          </a:bodyPr>
          <a:lstStyle/>
          <a:p>
            <a:pPr algn="just"/>
            <a:r>
              <a:rPr lang="fa-IR" sz="2200" dirty="0"/>
              <a:t> سه دسته عمده سوبسترا برای تولید انرژی استفاده می‌شوند: کربوهیدرات، چربی و پروتئین </a:t>
            </a:r>
          </a:p>
          <a:p>
            <a:pPr algn="just"/>
            <a:r>
              <a:rPr lang="fa-IR" sz="2200" dirty="0"/>
              <a:t>پروتئین دومین ذخیره انرژی در بدن بعد از بافت چربی است.</a:t>
            </a:r>
          </a:p>
          <a:p>
            <a:pPr algn="just"/>
            <a:r>
              <a:rPr lang="fa-IR" sz="2200" dirty="0"/>
              <a:t>پروتئین‌ها به ازای هر گرم، </a:t>
            </a:r>
            <a:r>
              <a:rPr lang="fa-IR" sz="2200" b="1" dirty="0"/>
              <a:t>4 کیلوکالری </a:t>
            </a:r>
            <a:r>
              <a:rPr lang="fa-IR" sz="2200" dirty="0"/>
              <a:t>انرژی قابل متابولیزاسیون برای بدن فراهم می‌سازند. </a:t>
            </a:r>
          </a:p>
          <a:p>
            <a:pPr algn="just">
              <a:lnSpc>
                <a:spcPct val="150000"/>
              </a:lnSpc>
            </a:pPr>
            <a:r>
              <a:rPr lang="fa-IR" sz="2200" dirty="0"/>
              <a:t>در واقع پروتئین‌ها به ازای هر گرم 5 کیلوکالری انرژی دارند، اما از آنجا که استفاده از پروتئین برای تولید انرژی مستلزم جداسازی گروه آمین، تشکیل و دفع اوره در فرآیند دآمیناسیون است که این امر نیازمند 1 کیلوکالری انرژی می‌باشد، بنابراین اسکلت کربنی پروتئین‌ها در نهایت 4 کیلوکالری به ازای هر گرم انرژی تولید می‌کنند.</a:t>
            </a:r>
            <a:endParaRPr lang="en-US" sz="2200" dirty="0"/>
          </a:p>
        </p:txBody>
      </p:sp>
      <p:sp>
        <p:nvSpPr>
          <p:cNvPr id="4" name="Title 1">
            <a:extLst>
              <a:ext uri="{FF2B5EF4-FFF2-40B4-BE49-F238E27FC236}">
                <a16:creationId xmlns:a16="http://schemas.microsoft.com/office/drawing/2014/main" id="{54BAB596-A755-4C8B-A223-61FDF33767DA}"/>
              </a:ext>
            </a:extLst>
          </p:cNvPr>
          <p:cNvSpPr>
            <a:spLocks noGrp="1"/>
          </p:cNvSpPr>
          <p:nvPr>
            <p:ph type="title"/>
          </p:nvPr>
        </p:nvSpPr>
        <p:spPr>
          <a:xfrm>
            <a:off x="301625" y="228600"/>
            <a:ext cx="8534400" cy="758825"/>
          </a:xfrm>
        </p:spPr>
        <p:txBody>
          <a:bodyPr/>
          <a:lstStyle/>
          <a:p>
            <a:r>
              <a:rPr lang="fa-IR" sz="2800" dirty="0">
                <a:cs typeface="B Titr" panose="00000700000000000000" pitchFamily="2" charset="-78"/>
              </a:rPr>
              <a:t>آشنایی با پروتئین‌ها</a:t>
            </a:r>
            <a:endParaRPr lang="en-US" sz="2800" dirty="0">
              <a:cs typeface="B Titr" panose="00000700000000000000" pitchFamily="2" charset="-78"/>
            </a:endParaRPr>
          </a:p>
        </p:txBody>
      </p:sp>
    </p:spTree>
    <p:extLst>
      <p:ext uri="{BB962C8B-B14F-4D97-AF65-F5344CB8AC3E}">
        <p14:creationId xmlns:p14="http://schemas.microsoft.com/office/powerpoint/2010/main" val="3583482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sz="2800" dirty="0">
                <a:cs typeface="B Titr" panose="00000700000000000000" pitchFamily="2" charset="-78"/>
              </a:rPr>
              <a:t>آمینواسیدهای محدود کننده </a:t>
            </a:r>
            <a:r>
              <a:rPr lang="en-US" sz="2400" b="1" dirty="0">
                <a:cs typeface="B Titr" panose="00000700000000000000" pitchFamily="2" charset="-78"/>
              </a:rPr>
              <a:t>(Limiting amino acids)</a:t>
            </a:r>
            <a:endParaRPr lang="fa-IR" sz="2800" b="1" dirty="0">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30148984"/>
              </p:ext>
            </p:extLst>
          </p:nvPr>
        </p:nvGraphicFramePr>
        <p:xfrm>
          <a:off x="326699" y="1844824"/>
          <a:ext cx="8368481" cy="3816424"/>
        </p:xfrm>
        <a:graphic>
          <a:graphicData uri="http://schemas.openxmlformats.org/drawingml/2006/table">
            <a:tbl>
              <a:tblPr>
                <a:tableStyleId>{D113A9D2-9D6B-4929-AA2D-F23B5EE8CBE7}</a:tableStyleId>
              </a:tblPr>
              <a:tblGrid>
                <a:gridCol w="4393392">
                  <a:extLst>
                    <a:ext uri="{9D8B030D-6E8A-4147-A177-3AD203B41FA5}">
                      <a16:colId xmlns:a16="http://schemas.microsoft.com/office/drawing/2014/main" val="20000"/>
                    </a:ext>
                  </a:extLst>
                </a:gridCol>
                <a:gridCol w="3975089">
                  <a:extLst>
                    <a:ext uri="{9D8B030D-6E8A-4147-A177-3AD203B41FA5}">
                      <a16:colId xmlns:a16="http://schemas.microsoft.com/office/drawing/2014/main" val="20001"/>
                    </a:ext>
                  </a:extLst>
                </a:gridCol>
              </a:tblGrid>
              <a:tr h="864096">
                <a:tc>
                  <a:txBody>
                    <a:bodyPr/>
                    <a:lstStyle/>
                    <a:p>
                      <a:pPr algn="ctr" rtl="0">
                        <a:spcAft>
                          <a:spcPts val="0"/>
                        </a:spcAft>
                      </a:pPr>
                      <a:r>
                        <a:rPr lang="fa-IR" sz="2800" b="1" dirty="0">
                          <a:cs typeface="B Nazanin" panose="00000400000000000000" pitchFamily="2" charset="-78"/>
                        </a:rPr>
                        <a:t>غداها</a:t>
                      </a:r>
                      <a:endParaRPr lang="en-US" sz="2800" b="1" dirty="0">
                        <a:latin typeface="Arial Narrow"/>
                        <a:ea typeface="Times New Roman"/>
                        <a:cs typeface="B Nazanin" panose="00000400000000000000" pitchFamily="2" charset="-78"/>
                      </a:endParaRPr>
                    </a:p>
                  </a:txBody>
                  <a:tcPr marL="67456" marR="67456" marT="0" marB="0"/>
                </a:tc>
                <a:tc>
                  <a:txBody>
                    <a:bodyPr/>
                    <a:lstStyle/>
                    <a:p>
                      <a:pPr algn="ctr" rtl="0">
                        <a:spcAft>
                          <a:spcPts val="0"/>
                        </a:spcAft>
                      </a:pPr>
                      <a:r>
                        <a:rPr lang="fa-IR" sz="2800" b="1" dirty="0">
                          <a:cs typeface="B Nazanin" panose="00000400000000000000" pitchFamily="2" charset="-78"/>
                        </a:rPr>
                        <a:t>آمینواسید</a:t>
                      </a:r>
                      <a:r>
                        <a:rPr lang="fa-IR" sz="2800" b="1" baseline="0" dirty="0">
                          <a:cs typeface="B Nazanin" panose="00000400000000000000" pitchFamily="2" charset="-78"/>
                        </a:rPr>
                        <a:t> محدود کننده</a:t>
                      </a:r>
                      <a:endParaRPr lang="en-US" sz="2800" b="1" dirty="0">
                        <a:latin typeface="Arial Narrow"/>
                        <a:ea typeface="Times New Roman"/>
                        <a:cs typeface="B Nazanin" panose="00000400000000000000" pitchFamily="2" charset="-78"/>
                      </a:endParaRPr>
                    </a:p>
                  </a:txBody>
                  <a:tcPr marL="67456" marR="67456" marT="0" marB="0"/>
                </a:tc>
                <a:extLst>
                  <a:ext uri="{0D108BD9-81ED-4DB2-BD59-A6C34878D82A}">
                    <a16:rowId xmlns:a16="http://schemas.microsoft.com/office/drawing/2014/main" val="10000"/>
                  </a:ext>
                </a:extLst>
              </a:tr>
              <a:tr h="813206">
                <a:tc>
                  <a:txBody>
                    <a:bodyPr/>
                    <a:lstStyle/>
                    <a:p>
                      <a:pPr algn="ctr" rtl="0">
                        <a:spcAft>
                          <a:spcPts val="0"/>
                        </a:spcAft>
                      </a:pPr>
                      <a:r>
                        <a:rPr lang="fa-IR" sz="2800" dirty="0">
                          <a:solidFill>
                            <a:schemeClr val="tx1"/>
                          </a:solidFill>
                          <a:cs typeface="B Nazanin" panose="00000400000000000000" pitchFamily="2" charset="-78"/>
                        </a:rPr>
                        <a:t>غلات (برنج و گندم)</a:t>
                      </a:r>
                      <a:endParaRPr lang="en-US" sz="2800" b="1" dirty="0">
                        <a:solidFill>
                          <a:schemeClr val="tx1"/>
                        </a:solidFill>
                        <a:latin typeface="Arial Narrow"/>
                        <a:ea typeface="Times New Roman"/>
                        <a:cs typeface="B Nazanin" panose="00000400000000000000" pitchFamily="2" charset="-78"/>
                      </a:endParaRPr>
                    </a:p>
                  </a:txBody>
                  <a:tcPr marL="67456" marR="67456" marT="0" marB="0"/>
                </a:tc>
                <a:tc>
                  <a:txBody>
                    <a:bodyPr/>
                    <a:lstStyle/>
                    <a:p>
                      <a:pPr algn="ctr" rtl="0">
                        <a:spcAft>
                          <a:spcPts val="0"/>
                        </a:spcAft>
                      </a:pPr>
                      <a:r>
                        <a:rPr lang="fa-IR" sz="2800" dirty="0">
                          <a:solidFill>
                            <a:schemeClr val="tx1"/>
                          </a:solidFill>
                          <a:cs typeface="B Nazanin" panose="00000400000000000000" pitchFamily="2" charset="-78"/>
                        </a:rPr>
                        <a:t>لیزین</a:t>
                      </a:r>
                      <a:endParaRPr lang="en-US" sz="2800" b="1" dirty="0">
                        <a:solidFill>
                          <a:schemeClr val="tx1"/>
                        </a:solidFill>
                        <a:latin typeface="Arial Narrow"/>
                        <a:ea typeface="Times New Roman"/>
                        <a:cs typeface="B Nazanin" panose="00000400000000000000" pitchFamily="2" charset="-78"/>
                      </a:endParaRPr>
                    </a:p>
                  </a:txBody>
                  <a:tcPr marL="67456" marR="67456" marT="0" marB="0"/>
                </a:tc>
                <a:extLst>
                  <a:ext uri="{0D108BD9-81ED-4DB2-BD59-A6C34878D82A}">
                    <a16:rowId xmlns:a16="http://schemas.microsoft.com/office/drawing/2014/main" val="10001"/>
                  </a:ext>
                </a:extLst>
              </a:tr>
              <a:tr h="813206">
                <a:tc>
                  <a:txBody>
                    <a:bodyPr/>
                    <a:lstStyle/>
                    <a:p>
                      <a:pPr algn="ctr" rtl="0">
                        <a:spcAft>
                          <a:spcPts val="0"/>
                        </a:spcAft>
                      </a:pPr>
                      <a:r>
                        <a:rPr lang="fa-IR" sz="2800" dirty="0">
                          <a:solidFill>
                            <a:schemeClr val="tx1"/>
                          </a:solidFill>
                          <a:cs typeface="B Nazanin" panose="00000400000000000000" pitchFamily="2" charset="-78"/>
                        </a:rPr>
                        <a:t>ذرت، ژلاتین</a:t>
                      </a:r>
                      <a:endParaRPr lang="en-US" sz="2800" b="1" dirty="0">
                        <a:solidFill>
                          <a:schemeClr val="tx1"/>
                        </a:solidFill>
                        <a:latin typeface="Arial Narrow"/>
                        <a:ea typeface="Times New Roman"/>
                        <a:cs typeface="B Nazanin" panose="00000400000000000000" pitchFamily="2" charset="-78"/>
                      </a:endParaRPr>
                    </a:p>
                  </a:txBody>
                  <a:tcPr marL="67456" marR="67456" marT="0" marB="0"/>
                </a:tc>
                <a:tc>
                  <a:txBody>
                    <a:bodyPr/>
                    <a:lstStyle/>
                    <a:p>
                      <a:pPr algn="ctr" rtl="0">
                        <a:spcAft>
                          <a:spcPts val="0"/>
                        </a:spcAft>
                      </a:pPr>
                      <a:r>
                        <a:rPr lang="fa-IR" sz="2800" dirty="0">
                          <a:solidFill>
                            <a:schemeClr val="tx1"/>
                          </a:solidFill>
                          <a:cs typeface="B Nazanin" panose="00000400000000000000" pitchFamily="2" charset="-78"/>
                        </a:rPr>
                        <a:t>تریپتوفان</a:t>
                      </a:r>
                      <a:endParaRPr lang="en-US" sz="2800" b="1" dirty="0">
                        <a:solidFill>
                          <a:schemeClr val="tx1"/>
                        </a:solidFill>
                        <a:latin typeface="Arial Narrow"/>
                        <a:ea typeface="Times New Roman"/>
                        <a:cs typeface="B Nazanin" panose="00000400000000000000" pitchFamily="2" charset="-78"/>
                      </a:endParaRPr>
                    </a:p>
                  </a:txBody>
                  <a:tcPr marL="67456" marR="67456" marT="0" marB="0"/>
                </a:tc>
                <a:extLst>
                  <a:ext uri="{0D108BD9-81ED-4DB2-BD59-A6C34878D82A}">
                    <a16:rowId xmlns:a16="http://schemas.microsoft.com/office/drawing/2014/main" val="10002"/>
                  </a:ext>
                </a:extLst>
              </a:tr>
              <a:tr h="1325916">
                <a:tc>
                  <a:txBody>
                    <a:bodyPr/>
                    <a:lstStyle/>
                    <a:p>
                      <a:pPr algn="ctr" rtl="0">
                        <a:spcAft>
                          <a:spcPts val="0"/>
                        </a:spcAft>
                      </a:pPr>
                      <a:r>
                        <a:rPr lang="fa-IR" sz="2800" dirty="0">
                          <a:solidFill>
                            <a:schemeClr val="tx1"/>
                          </a:solidFill>
                          <a:cs typeface="B Nazanin" panose="00000400000000000000" pitchFamily="2" charset="-78"/>
                        </a:rPr>
                        <a:t>نخود، لوبیا و عدس، آجیل، سیب زمینی ، شیر گاو، پنیر، دانه سویا</a:t>
                      </a:r>
                      <a:endParaRPr lang="en-US" sz="2800" b="1" dirty="0">
                        <a:solidFill>
                          <a:schemeClr val="tx1"/>
                        </a:solidFill>
                        <a:latin typeface="Arial Narrow"/>
                        <a:ea typeface="Times New Roman"/>
                        <a:cs typeface="B Nazanin" panose="00000400000000000000" pitchFamily="2" charset="-78"/>
                      </a:endParaRPr>
                    </a:p>
                  </a:txBody>
                  <a:tcPr marL="67456" marR="67456" marT="0" marB="0"/>
                </a:tc>
                <a:tc>
                  <a:txBody>
                    <a:bodyPr/>
                    <a:lstStyle/>
                    <a:p>
                      <a:pPr algn="ctr" rtl="0">
                        <a:spcAft>
                          <a:spcPts val="0"/>
                        </a:spcAft>
                      </a:pPr>
                      <a:r>
                        <a:rPr lang="fa-IR" sz="2800" dirty="0">
                          <a:solidFill>
                            <a:schemeClr val="tx1"/>
                          </a:solidFill>
                          <a:cs typeface="B Nazanin" panose="00000400000000000000" pitchFamily="2" charset="-78"/>
                        </a:rPr>
                        <a:t>متیونین</a:t>
                      </a:r>
                      <a:r>
                        <a:rPr lang="fa-IR" sz="2800" baseline="0" dirty="0">
                          <a:solidFill>
                            <a:schemeClr val="tx1"/>
                          </a:solidFill>
                          <a:cs typeface="B Nazanin" panose="00000400000000000000" pitchFamily="2" charset="-78"/>
                        </a:rPr>
                        <a:t> و سیستئین</a:t>
                      </a:r>
                      <a:endParaRPr lang="en-US" sz="2800" b="1" dirty="0">
                        <a:solidFill>
                          <a:schemeClr val="tx1"/>
                        </a:solidFill>
                        <a:latin typeface="Arial Narrow"/>
                        <a:ea typeface="Times New Roman"/>
                        <a:cs typeface="B Nazanin" panose="00000400000000000000" pitchFamily="2" charset="-78"/>
                      </a:endParaRPr>
                    </a:p>
                  </a:txBody>
                  <a:tcPr marL="67456" marR="67456"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92340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6E436C-528E-45E4-BD40-923FDFDFAC7D}"/>
              </a:ext>
            </a:extLst>
          </p:cNvPr>
          <p:cNvSpPr>
            <a:spLocks noGrp="1"/>
          </p:cNvSpPr>
          <p:nvPr>
            <p:ph idx="1"/>
          </p:nvPr>
        </p:nvSpPr>
        <p:spPr/>
        <p:txBody>
          <a:bodyPr>
            <a:normAutofit fontScale="92500"/>
          </a:bodyPr>
          <a:lstStyle/>
          <a:p>
            <a:pPr marL="0" indent="0" algn="just">
              <a:lnSpc>
                <a:spcPct val="150000"/>
              </a:lnSpc>
              <a:spcBef>
                <a:spcPts val="0"/>
              </a:spcBef>
              <a:spcAft>
                <a:spcPts val="1200"/>
              </a:spcAft>
              <a:buNone/>
            </a:pPr>
            <a:r>
              <a:rPr lang="fa-IR" sz="2400" dirty="0"/>
              <a:t>تکمیل سازی پروتئین‌ها یعنی اضافه کردن یک پروتئین که مقدار زیادی از یک آمینواسیدی دارد به پروتئین دیگری که آن آمینواسید در آن پروتئین محدود کننده می‌باشد مانند:</a:t>
            </a:r>
          </a:p>
          <a:p>
            <a:pPr algn="just">
              <a:spcBef>
                <a:spcPts val="0"/>
              </a:spcBef>
              <a:spcAft>
                <a:spcPts val="1200"/>
              </a:spcAft>
            </a:pPr>
            <a:r>
              <a:rPr lang="fa-IR" sz="2400" b="1" dirty="0"/>
              <a:t>ترکیب کردن غلات و حبوبات: </a:t>
            </a:r>
            <a:r>
              <a:rPr lang="fa-IR" sz="2400" dirty="0"/>
              <a:t>برنج و لوبیا، مخلوط برنج و عدس، سوپ نخود و نان برشته</a:t>
            </a:r>
          </a:p>
          <a:p>
            <a:pPr algn="just">
              <a:spcBef>
                <a:spcPts val="0"/>
              </a:spcBef>
              <a:spcAft>
                <a:spcPts val="1200"/>
              </a:spcAft>
            </a:pPr>
            <a:r>
              <a:rPr lang="fa-IR" sz="2400" b="1" dirty="0"/>
              <a:t>غلات و فرآورده های لبنی: </a:t>
            </a:r>
            <a:r>
              <a:rPr lang="fa-IR" sz="2400" dirty="0"/>
              <a:t>ساندویچ پنیر، ماکارونی و پنیر، پودینگ برنج</a:t>
            </a:r>
          </a:p>
          <a:p>
            <a:pPr algn="just">
              <a:spcBef>
                <a:spcPts val="0"/>
              </a:spcBef>
              <a:spcAft>
                <a:spcPts val="1200"/>
              </a:spcAft>
            </a:pPr>
            <a:r>
              <a:rPr lang="fa-IR" sz="2400" b="1" dirty="0"/>
              <a:t>حبوبات و دانه ها: </a:t>
            </a:r>
            <a:r>
              <a:rPr lang="fa-IR" sz="2400" dirty="0"/>
              <a:t>فلافل، سوپ</a:t>
            </a:r>
          </a:p>
          <a:p>
            <a:pPr marL="0" indent="0" algn="just">
              <a:lnSpc>
                <a:spcPct val="150000"/>
              </a:lnSpc>
              <a:spcBef>
                <a:spcPts val="0"/>
              </a:spcBef>
              <a:spcAft>
                <a:spcPts val="1200"/>
              </a:spcAft>
              <a:buNone/>
            </a:pPr>
            <a:r>
              <a:rPr lang="fa-IR" sz="2400" dirty="0"/>
              <a:t>* مصرف آمینواسیدهای مکمل در خلال یک وعده ضروری نبوده بلکه لازم است در طی همان روز مصرف شوند</a:t>
            </a:r>
            <a:r>
              <a:rPr lang="fa-IR" dirty="0"/>
              <a:t>.</a:t>
            </a:r>
            <a:endParaRPr lang="en-US" dirty="0"/>
          </a:p>
        </p:txBody>
      </p:sp>
      <p:sp>
        <p:nvSpPr>
          <p:cNvPr id="4" name="Title 1"/>
          <p:cNvSpPr>
            <a:spLocks noGrp="1"/>
          </p:cNvSpPr>
          <p:nvPr>
            <p:ph type="title"/>
          </p:nvPr>
        </p:nvSpPr>
        <p:spPr>
          <a:xfrm>
            <a:off x="301625" y="228600"/>
            <a:ext cx="8534400" cy="758825"/>
          </a:xfrm>
        </p:spPr>
        <p:txBody>
          <a:bodyPr>
            <a:normAutofit/>
          </a:bodyPr>
          <a:lstStyle/>
          <a:p>
            <a:r>
              <a:rPr lang="fa-IR" sz="2800" dirty="0">
                <a:cs typeface="B Titr" panose="00000700000000000000" pitchFamily="2" charset="-78"/>
              </a:rPr>
              <a:t>تکمیل سازی پروتئین‌ها</a:t>
            </a:r>
          </a:p>
        </p:txBody>
      </p:sp>
    </p:spTree>
    <p:extLst>
      <p:ext uri="{BB962C8B-B14F-4D97-AF65-F5344CB8AC3E}">
        <p14:creationId xmlns:p14="http://schemas.microsoft.com/office/powerpoint/2010/main" val="4127708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3F81-A1F7-43C4-B664-965CB5BFD22D}"/>
              </a:ext>
            </a:extLst>
          </p:cNvPr>
          <p:cNvSpPr>
            <a:spLocks noGrp="1"/>
          </p:cNvSpPr>
          <p:nvPr>
            <p:ph type="title"/>
          </p:nvPr>
        </p:nvSpPr>
        <p:spPr/>
        <p:txBody>
          <a:bodyPr>
            <a:normAutofit/>
          </a:bodyPr>
          <a:lstStyle/>
          <a:p>
            <a:r>
              <a:rPr lang="fa-IR" sz="2400" dirty="0">
                <a:cs typeface="B Titr" panose="00000700000000000000" pitchFamily="2" charset="-78"/>
              </a:rPr>
              <a:t>نیاز به پروتئین و آمینواسیدها در بیماری‌ها</a:t>
            </a:r>
            <a:endParaRPr lang="en-US" sz="2400" dirty="0">
              <a:cs typeface="B Titr" panose="00000700000000000000" pitchFamily="2" charset="-78"/>
            </a:endParaRPr>
          </a:p>
        </p:txBody>
      </p:sp>
      <p:sp>
        <p:nvSpPr>
          <p:cNvPr id="3" name="Content Placeholder 2">
            <a:extLst>
              <a:ext uri="{FF2B5EF4-FFF2-40B4-BE49-F238E27FC236}">
                <a16:creationId xmlns:a16="http://schemas.microsoft.com/office/drawing/2014/main" id="{EB4D89A6-5615-493A-9573-C53D6E982CD8}"/>
              </a:ext>
            </a:extLst>
          </p:cNvPr>
          <p:cNvSpPr>
            <a:spLocks noGrp="1"/>
          </p:cNvSpPr>
          <p:nvPr>
            <p:ph idx="1"/>
          </p:nvPr>
        </p:nvSpPr>
        <p:spPr/>
        <p:txBody>
          <a:bodyPr>
            <a:normAutofit/>
          </a:bodyPr>
          <a:lstStyle/>
          <a:p>
            <a:pPr algn="just">
              <a:spcBef>
                <a:spcPts val="0"/>
              </a:spcBef>
              <a:spcAft>
                <a:spcPts val="1200"/>
              </a:spcAft>
            </a:pPr>
            <a:r>
              <a:rPr lang="fa-IR" sz="2400" dirty="0"/>
              <a:t>هنگامی که متابولیسم بدن افزایش می‌یابد، در صورت عدم تامین انرژی به مقدار کافی پروتئین‌ها برای سوخت اکسیده شده و بمنظور گلوکونئوژنز مورد استفاده قرار می‌گیرند.</a:t>
            </a:r>
          </a:p>
          <a:p>
            <a:pPr algn="just">
              <a:spcBef>
                <a:spcPts val="0"/>
              </a:spcBef>
              <a:spcAft>
                <a:spcPts val="1200"/>
              </a:spcAft>
            </a:pPr>
            <a:r>
              <a:rPr lang="fa-IR" sz="2400" dirty="0"/>
              <a:t>عواملی که باعث افزایش متابولیسم بدن می‌گردند:</a:t>
            </a:r>
          </a:p>
          <a:p>
            <a:pPr marL="573088" indent="-292100" algn="just">
              <a:lnSpc>
                <a:spcPct val="150000"/>
              </a:lnSpc>
              <a:spcBef>
                <a:spcPts val="0"/>
              </a:spcBef>
              <a:spcAft>
                <a:spcPts val="1200"/>
              </a:spcAft>
              <a:buClr>
                <a:schemeClr val="accent2"/>
              </a:buClr>
              <a:buFont typeface="Courier New" panose="02070309020205020404" pitchFamily="49" charset="0"/>
              <a:buChar char="o"/>
            </a:pPr>
            <a:r>
              <a:rPr lang="fa-IR" sz="2400" b="1" dirty="0"/>
              <a:t>عفونت: </a:t>
            </a:r>
            <a:r>
              <a:rPr lang="fa-IR" sz="2400" dirty="0"/>
              <a:t>عفونت با افزایش تب نشان دهنده افزایش متابولیسم است.</a:t>
            </a:r>
          </a:p>
          <a:p>
            <a:pPr marL="573088" indent="-292100" algn="just">
              <a:lnSpc>
                <a:spcPct val="150000"/>
              </a:lnSpc>
              <a:spcBef>
                <a:spcPts val="0"/>
              </a:spcBef>
              <a:spcAft>
                <a:spcPts val="1200"/>
              </a:spcAft>
              <a:buClr>
                <a:schemeClr val="accent2"/>
              </a:buClr>
              <a:buFont typeface="Courier New" panose="02070309020205020404" pitchFamily="49" charset="0"/>
              <a:buChar char="o"/>
            </a:pPr>
            <a:r>
              <a:rPr lang="fa-IR" sz="2400" b="1" dirty="0"/>
              <a:t>جراحت: </a:t>
            </a:r>
            <a:r>
              <a:rPr lang="fa-IR" sz="2400" dirty="0"/>
              <a:t>تروما، سوختگی و جراحی را در بر می‌گیرد.</a:t>
            </a:r>
          </a:p>
          <a:p>
            <a:pPr marL="573088" indent="-292100" algn="just">
              <a:lnSpc>
                <a:spcPct val="150000"/>
              </a:lnSpc>
              <a:spcBef>
                <a:spcPts val="0"/>
              </a:spcBef>
              <a:spcAft>
                <a:spcPts val="1200"/>
              </a:spcAft>
              <a:buClr>
                <a:schemeClr val="accent2"/>
              </a:buClr>
              <a:buFont typeface="Courier New" panose="02070309020205020404" pitchFamily="49" charset="0"/>
              <a:buChar char="o"/>
            </a:pPr>
            <a:r>
              <a:rPr lang="fa-IR" sz="2400" b="1" dirty="0"/>
              <a:t>شکست استخوان </a:t>
            </a:r>
            <a:r>
              <a:rPr lang="fa-IR" sz="2400" dirty="0"/>
              <a:t>باعث از دست رفتن نیتروژن در ادرار می‌شود.</a:t>
            </a:r>
            <a:endParaRPr lang="en-US" sz="2400" dirty="0"/>
          </a:p>
        </p:txBody>
      </p:sp>
    </p:spTree>
    <p:extLst>
      <p:ext uri="{BB962C8B-B14F-4D97-AF65-F5344CB8AC3E}">
        <p14:creationId xmlns:p14="http://schemas.microsoft.com/office/powerpoint/2010/main" val="3877916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0E82C9-7B27-4692-BAEF-152052354996}"/>
              </a:ext>
            </a:extLst>
          </p:cNvPr>
          <p:cNvSpPr>
            <a:spLocks noGrp="1"/>
          </p:cNvSpPr>
          <p:nvPr>
            <p:ph idx="1"/>
          </p:nvPr>
        </p:nvSpPr>
        <p:spPr/>
        <p:txBody>
          <a:bodyPr>
            <a:normAutofit/>
          </a:bodyPr>
          <a:lstStyle/>
          <a:p>
            <a:pPr algn="just">
              <a:lnSpc>
                <a:spcPct val="150000"/>
              </a:lnSpc>
              <a:spcBef>
                <a:spcPts val="0"/>
              </a:spcBef>
              <a:spcAft>
                <a:spcPts val="1200"/>
              </a:spcAft>
            </a:pPr>
            <a:r>
              <a:rPr lang="fa-IR" sz="2400" dirty="0"/>
              <a:t>فاکتورهایی که باعث حالت هیپرمتابولیک می‌شوند در سه گروه قرار می‌گیرند: </a:t>
            </a:r>
          </a:p>
          <a:p>
            <a:pPr marL="633413" indent="-290513" algn="just">
              <a:lnSpc>
                <a:spcPct val="150000"/>
              </a:lnSpc>
              <a:spcBef>
                <a:spcPts val="0"/>
              </a:spcBef>
              <a:spcAft>
                <a:spcPts val="1200"/>
              </a:spcAft>
              <a:buClr>
                <a:schemeClr val="accent2"/>
              </a:buClr>
              <a:buFont typeface="Courier New" panose="02070309020205020404" pitchFamily="49" charset="0"/>
              <a:buChar char="o"/>
            </a:pPr>
            <a:r>
              <a:rPr lang="fa-IR" sz="2400" dirty="0"/>
              <a:t>هورمون‌های استرس (کورتیزول، کاتکول آمین‌ها، گلوکاگون)</a:t>
            </a:r>
          </a:p>
          <a:p>
            <a:pPr marL="633413" indent="-290513" algn="just">
              <a:spcBef>
                <a:spcPts val="0"/>
              </a:spcBef>
              <a:spcAft>
                <a:spcPts val="1200"/>
              </a:spcAft>
              <a:buClr>
                <a:schemeClr val="accent2"/>
              </a:buClr>
              <a:buFont typeface="Courier New" panose="02070309020205020404" pitchFamily="49" charset="0"/>
              <a:buChar char="o"/>
            </a:pPr>
            <a:r>
              <a:rPr lang="fa-IR" sz="2400" dirty="0"/>
              <a:t>سیتوکین‌ها (فاکتور نکروز تومور، اینترلوکین‌ها) </a:t>
            </a:r>
          </a:p>
          <a:p>
            <a:pPr marL="633413" indent="-290513" algn="just">
              <a:lnSpc>
                <a:spcPct val="150000"/>
              </a:lnSpc>
              <a:spcBef>
                <a:spcPts val="0"/>
              </a:spcBef>
              <a:spcAft>
                <a:spcPts val="1200"/>
              </a:spcAft>
              <a:buClr>
                <a:schemeClr val="accent2"/>
              </a:buClr>
              <a:buFont typeface="Courier New" panose="02070309020205020404" pitchFamily="49" charset="0"/>
              <a:buChar char="o"/>
            </a:pPr>
            <a:r>
              <a:rPr lang="fa-IR" sz="2400" dirty="0"/>
              <a:t>واسطه‌های چربی (پروستاگلاندین‌ها، ترومبوکسان‌ها)</a:t>
            </a:r>
          </a:p>
          <a:p>
            <a:pPr algn="just">
              <a:lnSpc>
                <a:spcPct val="150000"/>
              </a:lnSpc>
              <a:spcBef>
                <a:spcPts val="0"/>
              </a:spcBef>
              <a:spcAft>
                <a:spcPts val="1200"/>
              </a:spcAft>
            </a:pPr>
            <a:r>
              <a:rPr lang="fa-IR" sz="2400" dirty="0"/>
              <a:t>آمینواسیدهای خاص ممکن است اثر فارماکولوژیک در بهتر کردن شرایط بیماری داشته باشند مانند تجویز گلوتامین و آرژنین.</a:t>
            </a:r>
            <a:endParaRPr lang="en-US" sz="2400" dirty="0"/>
          </a:p>
        </p:txBody>
      </p:sp>
      <p:sp>
        <p:nvSpPr>
          <p:cNvPr id="4" name="Title 1">
            <a:extLst>
              <a:ext uri="{FF2B5EF4-FFF2-40B4-BE49-F238E27FC236}">
                <a16:creationId xmlns:a16="http://schemas.microsoft.com/office/drawing/2014/main" id="{76203F81-A1F7-43C4-B664-965CB5BFD22D}"/>
              </a:ext>
            </a:extLst>
          </p:cNvPr>
          <p:cNvSpPr>
            <a:spLocks noGrp="1"/>
          </p:cNvSpPr>
          <p:nvPr>
            <p:ph type="title"/>
          </p:nvPr>
        </p:nvSpPr>
        <p:spPr>
          <a:xfrm>
            <a:off x="301625" y="228600"/>
            <a:ext cx="8534400" cy="758825"/>
          </a:xfrm>
        </p:spPr>
        <p:txBody>
          <a:bodyPr>
            <a:normAutofit/>
          </a:bodyPr>
          <a:lstStyle/>
          <a:p>
            <a:r>
              <a:rPr lang="fa-IR" sz="2400" dirty="0">
                <a:cs typeface="B Titr" panose="00000700000000000000" pitchFamily="2" charset="-78"/>
              </a:rPr>
              <a:t>نیاز به پروتئین و آمینواسیدها در بیماری‌ها</a:t>
            </a:r>
            <a:endParaRPr lang="en-US" sz="2400" dirty="0">
              <a:cs typeface="B Titr" panose="00000700000000000000" pitchFamily="2" charset="-78"/>
            </a:endParaRPr>
          </a:p>
        </p:txBody>
      </p:sp>
    </p:spTree>
    <p:extLst>
      <p:ext uri="{BB962C8B-B14F-4D97-AF65-F5344CB8AC3E}">
        <p14:creationId xmlns:p14="http://schemas.microsoft.com/office/powerpoint/2010/main" val="3059251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81213C-0FDD-48A5-AE7F-DE2323804094}"/>
              </a:ext>
            </a:extLst>
          </p:cNvPr>
          <p:cNvSpPr>
            <a:spLocks noGrp="1"/>
          </p:cNvSpPr>
          <p:nvPr>
            <p:ph idx="1"/>
          </p:nvPr>
        </p:nvSpPr>
        <p:spPr/>
        <p:txBody>
          <a:bodyPr>
            <a:normAutofit/>
          </a:bodyPr>
          <a:lstStyle/>
          <a:p>
            <a:pPr algn="just"/>
            <a:r>
              <a:rPr lang="fa-IR" sz="2400" dirty="0"/>
              <a:t>گلوتامین ماده مغذی مهمی برای بسیاری از سلول‌هاست به خصوص در سلول‌های روده و گلبول‌های سفید که در آنها گلوتامین به عنوان منبع انرژی استفاده می‌شود.</a:t>
            </a:r>
          </a:p>
          <a:p>
            <a:pPr algn="just"/>
            <a:r>
              <a:rPr lang="fa-IR" sz="2400" dirty="0"/>
              <a:t>به علت این که شاخص آسیب، کاهش درون سلولی گلوتامین عضله است به نظر می‌رسد در نتیجه افزایش مصرف توسط بافت‌های دیگر گلوتامین در تروما و عفونت به صورت ضروری مشروط در نظر گرفته می‌شود.</a:t>
            </a:r>
          </a:p>
          <a:p>
            <a:pPr algn="just"/>
            <a:r>
              <a:rPr lang="fa-IR" sz="2400" dirty="0"/>
              <a:t> مکمل یاری با گلوتامین در رژیم بیماران سرطانی ممکن است منجر به افزایش رشد تومور گردد.</a:t>
            </a:r>
            <a:endParaRPr lang="en-US" sz="2400" dirty="0"/>
          </a:p>
        </p:txBody>
      </p:sp>
      <p:sp>
        <p:nvSpPr>
          <p:cNvPr id="4" name="Title 1">
            <a:extLst>
              <a:ext uri="{FF2B5EF4-FFF2-40B4-BE49-F238E27FC236}">
                <a16:creationId xmlns:a16="http://schemas.microsoft.com/office/drawing/2014/main" id="{76203F81-A1F7-43C4-B664-965CB5BFD22D}"/>
              </a:ext>
            </a:extLst>
          </p:cNvPr>
          <p:cNvSpPr>
            <a:spLocks noGrp="1"/>
          </p:cNvSpPr>
          <p:nvPr>
            <p:ph type="title"/>
          </p:nvPr>
        </p:nvSpPr>
        <p:spPr>
          <a:xfrm>
            <a:off x="301625" y="228600"/>
            <a:ext cx="8534400" cy="758825"/>
          </a:xfrm>
        </p:spPr>
        <p:txBody>
          <a:bodyPr>
            <a:normAutofit/>
          </a:bodyPr>
          <a:lstStyle/>
          <a:p>
            <a:r>
              <a:rPr lang="fa-IR" sz="2400" dirty="0">
                <a:cs typeface="B Titr" panose="00000700000000000000" pitchFamily="2" charset="-78"/>
              </a:rPr>
              <a:t>نیاز به پروتئین و آمینواسیدها در بیماری‌ها</a:t>
            </a:r>
            <a:endParaRPr lang="en-US" sz="2400" dirty="0">
              <a:cs typeface="B Titr" panose="00000700000000000000" pitchFamily="2" charset="-78"/>
            </a:endParaRPr>
          </a:p>
        </p:txBody>
      </p:sp>
    </p:spTree>
    <p:extLst>
      <p:ext uri="{BB962C8B-B14F-4D97-AF65-F5344CB8AC3E}">
        <p14:creationId xmlns:p14="http://schemas.microsoft.com/office/powerpoint/2010/main" val="1840187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A241C8-7BDB-42C1-81E5-4465D75ABC1A}"/>
              </a:ext>
            </a:extLst>
          </p:cNvPr>
          <p:cNvSpPr>
            <a:spLocks noGrp="1"/>
          </p:cNvSpPr>
          <p:nvPr>
            <p:ph idx="1"/>
          </p:nvPr>
        </p:nvSpPr>
        <p:spPr/>
        <p:txBody>
          <a:bodyPr/>
          <a:lstStyle/>
          <a:p>
            <a:pPr algn="just"/>
            <a:r>
              <a:rPr lang="fa-IR" sz="2400" dirty="0"/>
              <a:t>آرژنین اسید آمینه غیر ضروری دیگری است که خواص مهم ارتقا دهنده عملکرد سیستم ایمنی دارد. آرژنین پیش ساز سنتز نیتریک اکساید است و به عنوان ماده مغذی برای سیستم ایمنی و بهبود زخم پیشنهاد شده است.</a:t>
            </a:r>
            <a:endParaRPr lang="en-US" dirty="0"/>
          </a:p>
        </p:txBody>
      </p:sp>
      <p:sp>
        <p:nvSpPr>
          <p:cNvPr id="4" name="Title 1">
            <a:extLst>
              <a:ext uri="{FF2B5EF4-FFF2-40B4-BE49-F238E27FC236}">
                <a16:creationId xmlns:a16="http://schemas.microsoft.com/office/drawing/2014/main" id="{76203F81-A1F7-43C4-B664-965CB5BFD22D}"/>
              </a:ext>
            </a:extLst>
          </p:cNvPr>
          <p:cNvSpPr>
            <a:spLocks noGrp="1"/>
          </p:cNvSpPr>
          <p:nvPr>
            <p:ph type="title"/>
          </p:nvPr>
        </p:nvSpPr>
        <p:spPr>
          <a:xfrm>
            <a:off x="301625" y="228600"/>
            <a:ext cx="8534400" cy="758825"/>
          </a:xfrm>
        </p:spPr>
        <p:txBody>
          <a:bodyPr>
            <a:normAutofit/>
          </a:bodyPr>
          <a:lstStyle/>
          <a:p>
            <a:r>
              <a:rPr lang="fa-IR" sz="2400" dirty="0">
                <a:cs typeface="B Titr" panose="00000700000000000000" pitchFamily="2" charset="-78"/>
              </a:rPr>
              <a:t>نیاز به پروتئین و آمینواسیدها در بیماری‌ها</a:t>
            </a:r>
            <a:endParaRPr lang="en-US" sz="2400" dirty="0">
              <a:cs typeface="B Titr" panose="00000700000000000000" pitchFamily="2" charset="-78"/>
            </a:endParaRPr>
          </a:p>
        </p:txBody>
      </p:sp>
    </p:spTree>
    <p:extLst>
      <p:ext uri="{BB962C8B-B14F-4D97-AF65-F5344CB8AC3E}">
        <p14:creationId xmlns:p14="http://schemas.microsoft.com/office/powerpoint/2010/main" val="3845136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79E83-346E-451B-A953-E2DFD1D0297B}"/>
              </a:ext>
            </a:extLst>
          </p:cNvPr>
          <p:cNvSpPr>
            <a:spLocks noGrp="1"/>
          </p:cNvSpPr>
          <p:nvPr>
            <p:ph type="title"/>
          </p:nvPr>
        </p:nvSpPr>
        <p:spPr/>
        <p:txBody>
          <a:bodyPr/>
          <a:lstStyle/>
          <a:p>
            <a:r>
              <a:rPr lang="fa-IR" sz="2800" dirty="0">
                <a:cs typeface="B Titr" panose="00000700000000000000" pitchFamily="2" charset="-78"/>
              </a:rPr>
              <a:t>تطابق متابولیکی با گرسنگی</a:t>
            </a:r>
            <a:endParaRPr lang="en-US" sz="2800" dirty="0">
              <a:cs typeface="B Titr" panose="00000700000000000000" pitchFamily="2" charset="-78"/>
            </a:endParaRPr>
          </a:p>
        </p:txBody>
      </p:sp>
      <p:sp>
        <p:nvSpPr>
          <p:cNvPr id="3" name="Content Placeholder 2">
            <a:extLst>
              <a:ext uri="{FF2B5EF4-FFF2-40B4-BE49-F238E27FC236}">
                <a16:creationId xmlns:a16="http://schemas.microsoft.com/office/drawing/2014/main" id="{D5A8A79F-DDC0-4319-B824-AEC690557306}"/>
              </a:ext>
            </a:extLst>
          </p:cNvPr>
          <p:cNvSpPr>
            <a:spLocks noGrp="1"/>
          </p:cNvSpPr>
          <p:nvPr>
            <p:ph idx="1"/>
          </p:nvPr>
        </p:nvSpPr>
        <p:spPr>
          <a:xfrm>
            <a:off x="301625" y="1340768"/>
            <a:ext cx="8518847" cy="5257800"/>
          </a:xfrm>
        </p:spPr>
        <p:txBody>
          <a:bodyPr>
            <a:normAutofit fontScale="92500"/>
          </a:bodyPr>
          <a:lstStyle/>
          <a:p>
            <a:pPr algn="just">
              <a:spcBef>
                <a:spcPts val="0"/>
              </a:spcBef>
            </a:pPr>
            <a:r>
              <a:rPr lang="fa-IR" sz="2400" dirty="0"/>
              <a:t>اتمام ذخایر گلیکوژن در کمتر از 24 ساعت از شروع ناشتایی اتفاق می افتد.</a:t>
            </a:r>
          </a:p>
          <a:p>
            <a:pPr algn="just">
              <a:spcBef>
                <a:spcPts val="0"/>
              </a:spcBef>
            </a:pPr>
            <a:r>
              <a:rPr lang="fa-IR" sz="2400" dirty="0"/>
              <a:t>تامین نیاز مغز توسط گلوکونئوژنز بعد از اتمام ذخایر گلیکوژن صورت می‌گیرد که به معنی استفاده از پروتئین است که در صورت عدم تطابق منجر به مرگ می شود.</a:t>
            </a:r>
          </a:p>
          <a:p>
            <a:pPr algn="just">
              <a:spcBef>
                <a:spcPts val="0"/>
              </a:spcBef>
            </a:pPr>
            <a:r>
              <a:rPr lang="fa-IR" sz="2400" dirty="0"/>
              <a:t>سازگاری در گرسنگی معمولا با تغییر ذخایر سوخت مغز از گلوکز به کتون بادی‌ها رخ میدهد بدین گونه که اسیدهای چرب آزاد حاصل از لیپولیز در کبد به کتون بادی تبدیل شده و در نهایت توسط مغز و سایر بافت‌ها به عنوان منبع انرژی مصرف می‌شوند.</a:t>
            </a:r>
          </a:p>
          <a:p>
            <a:pPr algn="just">
              <a:spcBef>
                <a:spcPts val="0"/>
              </a:spcBef>
            </a:pPr>
            <a:r>
              <a:rPr lang="fa-IR" sz="2400" dirty="0"/>
              <a:t>بافت‌هایی نظیر عضله نیز در گرسنگی ممکن است از اسیدهای چرب آزاد به منظور تامین انرژی استفاده کنند.</a:t>
            </a:r>
          </a:p>
          <a:p>
            <a:pPr algn="just">
              <a:spcBef>
                <a:spcPts val="0"/>
              </a:spcBef>
            </a:pPr>
            <a:r>
              <a:rPr lang="fa-IR" sz="2400" dirty="0"/>
              <a:t> بطورکلی وابستگی بدن به گلوکز به عنوان سوخت به طور عمده ای کاهش یافته و به موجب آن پروتئین حفظ می‌شود. این مرحله سازگاری در هفته اول شروع گرسنگی کامل می‌شود.</a:t>
            </a:r>
            <a:endParaRPr lang="en-US" sz="2400" dirty="0"/>
          </a:p>
        </p:txBody>
      </p:sp>
    </p:spTree>
    <p:extLst>
      <p:ext uri="{BB962C8B-B14F-4D97-AF65-F5344CB8AC3E}">
        <p14:creationId xmlns:p14="http://schemas.microsoft.com/office/powerpoint/2010/main" val="551044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9C6AB-83D0-471F-B0B7-C3DCB9F1B6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116E56-7C75-4363-80A3-63132AF732B3}"/>
              </a:ext>
            </a:extLst>
          </p:cNvPr>
          <p:cNvSpPr>
            <a:spLocks noGrp="1"/>
          </p:cNvSpPr>
          <p:nvPr>
            <p:ph idx="1"/>
          </p:nvPr>
        </p:nvSpPr>
        <p:spPr/>
        <p:txBody>
          <a:bodyPr/>
          <a:lstStyle/>
          <a:p>
            <a:pPr lvl="1">
              <a:buFont typeface="Wingdings" panose="05000000000000000000" pitchFamily="2" charset="2"/>
              <a:buChar char="q"/>
            </a:pPr>
            <a:r>
              <a:rPr lang="fa-IR" dirty="0"/>
              <a:t>منابع برای مطالعه بیشتر</a:t>
            </a:r>
          </a:p>
          <a:p>
            <a:pPr lvl="1"/>
            <a:endParaRPr lang="fa-IR" dirty="0"/>
          </a:p>
          <a:p>
            <a:pPr marL="457200" lvl="1" indent="0" algn="just" rtl="0">
              <a:lnSpc>
                <a:spcPct val="150000"/>
              </a:lnSpc>
              <a:buNone/>
            </a:pPr>
            <a:r>
              <a:rPr lang="en-US" dirty="0">
                <a:cs typeface="+mj-cs"/>
              </a:rPr>
              <a:t>1. Modern nutrition in health and disease</a:t>
            </a:r>
            <a:endParaRPr lang="fa-IR" dirty="0">
              <a:cs typeface="+mj-cs"/>
            </a:endParaRPr>
          </a:p>
          <a:p>
            <a:pPr marL="457200" lvl="1" indent="0" algn="just" rtl="0">
              <a:lnSpc>
                <a:spcPct val="150000"/>
              </a:lnSpc>
              <a:buNone/>
            </a:pPr>
            <a:r>
              <a:rPr lang="en-US" dirty="0">
                <a:cs typeface="+mj-cs"/>
              </a:rPr>
              <a:t>2. Understanding Nutrition: Dietary Guidelines Update 14th Edition</a:t>
            </a:r>
          </a:p>
        </p:txBody>
      </p:sp>
    </p:spTree>
    <p:extLst>
      <p:ext uri="{BB962C8B-B14F-4D97-AF65-F5344CB8AC3E}">
        <p14:creationId xmlns:p14="http://schemas.microsoft.com/office/powerpoint/2010/main" val="2878235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marL="0" indent="0" algn="ctr">
              <a:buNone/>
            </a:pPr>
            <a:endParaRPr lang="fa-IR" sz="4000" dirty="0">
              <a:solidFill>
                <a:schemeClr val="accent3">
                  <a:shade val="75000"/>
                </a:schemeClr>
              </a:solidFill>
              <a:latin typeface="+mj-lt"/>
              <a:ea typeface="+mj-ea"/>
              <a:cs typeface="B Titr" panose="00000700000000000000" pitchFamily="2" charset="-78"/>
            </a:endParaRPr>
          </a:p>
          <a:p>
            <a:pPr marL="0" indent="0" algn="ctr">
              <a:buNone/>
            </a:pPr>
            <a:r>
              <a:rPr lang="fa-IR" sz="4000" dirty="0">
                <a:solidFill>
                  <a:schemeClr val="accent3">
                    <a:shade val="75000"/>
                  </a:schemeClr>
                </a:solidFill>
                <a:latin typeface="+mj-lt"/>
                <a:ea typeface="+mj-ea"/>
                <a:cs typeface="B Titr" panose="00000700000000000000" pitchFamily="2" charset="-78"/>
              </a:rPr>
              <a:t>با سپاس از توجه شما</a:t>
            </a:r>
            <a:endParaRPr lang="en-US" sz="4000" dirty="0">
              <a:solidFill>
                <a:schemeClr val="accent3">
                  <a:shade val="75000"/>
                </a:schemeClr>
              </a:solidFill>
              <a:latin typeface="+mj-lt"/>
              <a:ea typeface="+mj-ea"/>
              <a:cs typeface="B Titr" panose="00000700000000000000" pitchFamily="2" charset="-78"/>
            </a:endParaRPr>
          </a:p>
        </p:txBody>
      </p:sp>
    </p:spTree>
    <p:extLst>
      <p:ext uri="{BB962C8B-B14F-4D97-AF65-F5344CB8AC3E}">
        <p14:creationId xmlns:p14="http://schemas.microsoft.com/office/powerpoint/2010/main" val="3046439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E7F0-F4B4-40D7-AAE4-0E7A15D36E26}"/>
              </a:ext>
            </a:extLst>
          </p:cNvPr>
          <p:cNvSpPr>
            <a:spLocks noGrp="1"/>
          </p:cNvSpPr>
          <p:nvPr>
            <p:ph type="title"/>
          </p:nvPr>
        </p:nvSpPr>
        <p:spPr/>
        <p:txBody>
          <a:bodyPr/>
          <a:lstStyle/>
          <a:p>
            <a:endParaRPr lang="en-US"/>
          </a:p>
        </p:txBody>
      </p:sp>
      <p:graphicFrame>
        <p:nvGraphicFramePr>
          <p:cNvPr id="4" name="Table 4">
            <a:extLst>
              <a:ext uri="{FF2B5EF4-FFF2-40B4-BE49-F238E27FC236}">
                <a16:creationId xmlns:a16="http://schemas.microsoft.com/office/drawing/2014/main" id="{78082A63-1567-4FBA-B968-5300AAFC1785}"/>
              </a:ext>
            </a:extLst>
          </p:cNvPr>
          <p:cNvGraphicFramePr>
            <a:graphicFrameLocks noGrp="1"/>
          </p:cNvGraphicFramePr>
          <p:nvPr>
            <p:ph idx="1"/>
            <p:extLst>
              <p:ext uri="{D42A27DB-BD31-4B8C-83A1-F6EECF244321}">
                <p14:modId xmlns:p14="http://schemas.microsoft.com/office/powerpoint/2010/main" val="1430798052"/>
              </p:ext>
            </p:extLst>
          </p:nvPr>
        </p:nvGraphicFramePr>
        <p:xfrm>
          <a:off x="107504" y="116636"/>
          <a:ext cx="8964488" cy="6741364"/>
        </p:xfrm>
        <a:graphic>
          <a:graphicData uri="http://schemas.openxmlformats.org/drawingml/2006/table">
            <a:tbl>
              <a:tblPr firstRow="1" bandRow="1">
                <a:tableStyleId>{5C22544A-7EE6-4342-B048-85BDC9FD1C3A}</a:tableStyleId>
              </a:tblPr>
              <a:tblGrid>
                <a:gridCol w="2241122">
                  <a:extLst>
                    <a:ext uri="{9D8B030D-6E8A-4147-A177-3AD203B41FA5}">
                      <a16:colId xmlns:a16="http://schemas.microsoft.com/office/drawing/2014/main" val="437672445"/>
                    </a:ext>
                  </a:extLst>
                </a:gridCol>
                <a:gridCol w="2241122">
                  <a:extLst>
                    <a:ext uri="{9D8B030D-6E8A-4147-A177-3AD203B41FA5}">
                      <a16:colId xmlns:a16="http://schemas.microsoft.com/office/drawing/2014/main" val="4235620209"/>
                    </a:ext>
                  </a:extLst>
                </a:gridCol>
                <a:gridCol w="2241122">
                  <a:extLst>
                    <a:ext uri="{9D8B030D-6E8A-4147-A177-3AD203B41FA5}">
                      <a16:colId xmlns:a16="http://schemas.microsoft.com/office/drawing/2014/main" val="1197499927"/>
                    </a:ext>
                  </a:extLst>
                </a:gridCol>
                <a:gridCol w="2241122">
                  <a:extLst>
                    <a:ext uri="{9D8B030D-6E8A-4147-A177-3AD203B41FA5}">
                      <a16:colId xmlns:a16="http://schemas.microsoft.com/office/drawing/2014/main" val="540041638"/>
                    </a:ext>
                  </a:extLst>
                </a:gridCol>
              </a:tblGrid>
              <a:tr h="963052">
                <a:tc gridSpan="4">
                  <a:txBody>
                    <a:bodyPr/>
                    <a:lstStyle/>
                    <a:p>
                      <a:pPr algn="ctr"/>
                      <a:r>
                        <a:rPr lang="fa-IR" sz="2400" dirty="0">
                          <a:solidFill>
                            <a:schemeClr val="bg1"/>
                          </a:solidFill>
                          <a:cs typeface="B Nazanin" panose="00000400000000000000" pitchFamily="2" charset="-78"/>
                        </a:rPr>
                        <a:t>ترکیبات بدن یک مرد نرمال بر پایه اجزا انرژی</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226808917"/>
                  </a:ext>
                </a:extLst>
              </a:tr>
              <a:tr h="963052">
                <a:tc>
                  <a:txBody>
                    <a:bodyPr/>
                    <a:lstStyle/>
                    <a:p>
                      <a:pPr algn="ctr" rtl="1"/>
                      <a:r>
                        <a:rPr lang="fa-IR" sz="2800" dirty="0">
                          <a:solidFill>
                            <a:srgbClr val="000000"/>
                          </a:solidFill>
                          <a:cs typeface="B Nazanin" panose="00000400000000000000" pitchFamily="2" charset="-78"/>
                        </a:rPr>
                        <a:t>دسترسی (روز) </a:t>
                      </a:r>
                      <a:endParaRPr lang="en-US" sz="2800" dirty="0">
                        <a:solidFill>
                          <a:srgbClr val="000000"/>
                        </a:solidFill>
                        <a:cs typeface="B Nazanin" panose="00000400000000000000" pitchFamily="2" charset="-78"/>
                      </a:endParaRPr>
                    </a:p>
                  </a:txBody>
                  <a:tcPr/>
                </a:tc>
                <a:tc>
                  <a:txBody>
                    <a:bodyPr/>
                    <a:lstStyle/>
                    <a:p>
                      <a:pPr algn="ctr" rtl="1"/>
                      <a:r>
                        <a:rPr lang="fa-IR" sz="2800" dirty="0">
                          <a:solidFill>
                            <a:srgbClr val="000000"/>
                          </a:solidFill>
                          <a:cs typeface="B Nazanin" panose="00000400000000000000" pitchFamily="2" charset="-78"/>
                        </a:rPr>
                        <a:t>انرژی </a:t>
                      </a:r>
                      <a:r>
                        <a:rPr lang="fa-IR" sz="2400" dirty="0">
                          <a:solidFill>
                            <a:srgbClr val="000000"/>
                          </a:solidFill>
                          <a:cs typeface="+mj-cs"/>
                        </a:rPr>
                        <a:t>(</a:t>
                      </a:r>
                      <a:r>
                        <a:rPr lang="en-US" sz="2400" dirty="0">
                          <a:solidFill>
                            <a:srgbClr val="000000"/>
                          </a:solidFill>
                          <a:cs typeface="+mj-cs"/>
                        </a:rPr>
                        <a:t>Kcal</a:t>
                      </a:r>
                      <a:r>
                        <a:rPr lang="fa-IR" sz="2400" dirty="0">
                          <a:solidFill>
                            <a:srgbClr val="000000"/>
                          </a:solidFill>
                          <a:cs typeface="+mj-cs"/>
                        </a:rPr>
                        <a:t>)</a:t>
                      </a:r>
                      <a:endParaRPr lang="en-US" sz="2400" dirty="0">
                        <a:solidFill>
                          <a:srgbClr val="000000"/>
                        </a:solidFill>
                        <a:cs typeface="+mj-cs"/>
                      </a:endParaRPr>
                    </a:p>
                  </a:txBody>
                  <a:tcPr/>
                </a:tc>
                <a:tc>
                  <a:txBody>
                    <a:bodyPr/>
                    <a:lstStyle/>
                    <a:p>
                      <a:pPr algn="ctr" rtl="1"/>
                      <a:r>
                        <a:rPr lang="fa-IR" sz="2800" dirty="0">
                          <a:solidFill>
                            <a:srgbClr val="000000"/>
                          </a:solidFill>
                          <a:cs typeface="B Nazanin" panose="00000400000000000000" pitchFamily="2" charset="-78"/>
                        </a:rPr>
                        <a:t>توده </a:t>
                      </a:r>
                      <a:r>
                        <a:rPr lang="fa-IR" sz="2400" dirty="0">
                          <a:solidFill>
                            <a:srgbClr val="000000"/>
                          </a:solidFill>
                          <a:cs typeface="+mj-cs"/>
                        </a:rPr>
                        <a:t>(</a:t>
                      </a:r>
                      <a:r>
                        <a:rPr lang="en-US" sz="2400" dirty="0">
                          <a:solidFill>
                            <a:srgbClr val="000000"/>
                          </a:solidFill>
                          <a:cs typeface="+mj-cs"/>
                        </a:rPr>
                        <a:t>Kg</a:t>
                      </a:r>
                      <a:r>
                        <a:rPr lang="fa-IR" sz="2400" dirty="0">
                          <a:solidFill>
                            <a:srgbClr val="000000"/>
                          </a:solidFill>
                          <a:cs typeface="+mj-cs"/>
                        </a:rPr>
                        <a:t>)</a:t>
                      </a:r>
                      <a:endParaRPr lang="en-US" sz="2400" dirty="0">
                        <a:solidFill>
                          <a:srgbClr val="000000"/>
                        </a:solidFill>
                        <a:cs typeface="+mj-cs"/>
                      </a:endParaRPr>
                    </a:p>
                  </a:txBody>
                  <a:tcPr/>
                </a:tc>
                <a:tc>
                  <a:txBody>
                    <a:bodyPr/>
                    <a:lstStyle/>
                    <a:p>
                      <a:pPr algn="ctr" rtl="1"/>
                      <a:r>
                        <a:rPr lang="fa-IR" sz="2800" dirty="0">
                          <a:solidFill>
                            <a:srgbClr val="000000"/>
                          </a:solidFill>
                          <a:cs typeface="B Nazanin" panose="00000400000000000000" pitchFamily="2" charset="-78"/>
                        </a:rPr>
                        <a:t>اجزا</a:t>
                      </a:r>
                      <a:endParaRPr lang="en-US" sz="2800" dirty="0">
                        <a:solidFill>
                          <a:srgbClr val="000000"/>
                        </a:solidFill>
                        <a:cs typeface="B Nazanin" panose="00000400000000000000" pitchFamily="2" charset="-78"/>
                      </a:endParaRPr>
                    </a:p>
                  </a:txBody>
                  <a:tcPr/>
                </a:tc>
                <a:extLst>
                  <a:ext uri="{0D108BD9-81ED-4DB2-BD59-A6C34878D82A}">
                    <a16:rowId xmlns:a16="http://schemas.microsoft.com/office/drawing/2014/main" val="4165565281"/>
                  </a:ext>
                </a:extLst>
              </a:tr>
              <a:tr h="963052">
                <a:tc>
                  <a:txBody>
                    <a:bodyPr/>
                    <a:lstStyle/>
                    <a:p>
                      <a:pPr algn="ctr"/>
                      <a:r>
                        <a:rPr lang="fa-IR" sz="2800" dirty="0">
                          <a:solidFill>
                            <a:srgbClr val="000000"/>
                          </a:solidFill>
                          <a:cs typeface="B Nazanin" panose="00000400000000000000" pitchFamily="2" charset="-78"/>
                        </a:rPr>
                        <a:t>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49</a:t>
                      </a:r>
                      <a:endParaRPr lang="en-US" sz="2800" dirty="0">
                        <a:solidFill>
                          <a:srgbClr val="000000"/>
                        </a:solidFill>
                        <a:cs typeface="B Nazanin" panose="00000400000000000000" pitchFamily="2" charset="-78"/>
                      </a:endParaRPr>
                    </a:p>
                  </a:txBody>
                  <a:tcPr/>
                </a:tc>
                <a:tc>
                  <a:txBody>
                    <a:bodyPr/>
                    <a:lstStyle/>
                    <a:p>
                      <a:pPr algn="ctr"/>
                      <a:r>
                        <a:rPr lang="fa-IR" sz="2400" dirty="0">
                          <a:solidFill>
                            <a:srgbClr val="000000"/>
                          </a:solidFill>
                          <a:cs typeface="B Nazanin" panose="00000400000000000000" pitchFamily="2" charset="-78"/>
                        </a:rPr>
                        <a:t>آب و مواد معدنی</a:t>
                      </a:r>
                      <a:endParaRPr lang="en-US" sz="2400" dirty="0">
                        <a:solidFill>
                          <a:srgbClr val="000000"/>
                        </a:solidFill>
                        <a:cs typeface="B Nazanin" panose="00000400000000000000" pitchFamily="2" charset="-78"/>
                      </a:endParaRPr>
                    </a:p>
                  </a:txBody>
                  <a:tcPr/>
                </a:tc>
                <a:extLst>
                  <a:ext uri="{0D108BD9-81ED-4DB2-BD59-A6C34878D82A}">
                    <a16:rowId xmlns:a16="http://schemas.microsoft.com/office/drawing/2014/main" val="2536013510"/>
                  </a:ext>
                </a:extLst>
              </a:tr>
              <a:tr h="963052">
                <a:tc>
                  <a:txBody>
                    <a:bodyPr/>
                    <a:lstStyle/>
                    <a:p>
                      <a:pPr algn="ctr"/>
                      <a:r>
                        <a:rPr lang="fa-IR" sz="2800" dirty="0">
                          <a:solidFill>
                            <a:srgbClr val="000000"/>
                          </a:solidFill>
                          <a:cs typeface="B Nazanin" panose="00000400000000000000" pitchFamily="2" charset="-78"/>
                        </a:rPr>
                        <a:t>13</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24000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6</a:t>
                      </a:r>
                      <a:endParaRPr lang="en-US" sz="2800" dirty="0">
                        <a:solidFill>
                          <a:srgbClr val="000000"/>
                        </a:solidFill>
                        <a:cs typeface="B Nazanin" panose="00000400000000000000" pitchFamily="2" charset="-78"/>
                      </a:endParaRPr>
                    </a:p>
                  </a:txBody>
                  <a:tcPr/>
                </a:tc>
                <a:tc>
                  <a:txBody>
                    <a:bodyPr/>
                    <a:lstStyle/>
                    <a:p>
                      <a:pPr algn="ctr"/>
                      <a:r>
                        <a:rPr lang="fa-IR" sz="2400" dirty="0">
                          <a:solidFill>
                            <a:srgbClr val="000000"/>
                          </a:solidFill>
                          <a:cs typeface="B Nazanin" panose="00000400000000000000" pitchFamily="2" charset="-78"/>
                        </a:rPr>
                        <a:t>پروتئین</a:t>
                      </a:r>
                      <a:endParaRPr lang="en-US" sz="2400" dirty="0">
                        <a:solidFill>
                          <a:srgbClr val="000000"/>
                        </a:solidFill>
                        <a:cs typeface="B Nazanin" panose="00000400000000000000" pitchFamily="2" charset="-78"/>
                      </a:endParaRPr>
                    </a:p>
                  </a:txBody>
                  <a:tcPr/>
                </a:tc>
                <a:extLst>
                  <a:ext uri="{0D108BD9-81ED-4DB2-BD59-A6C34878D82A}">
                    <a16:rowId xmlns:a16="http://schemas.microsoft.com/office/drawing/2014/main" val="3178536680"/>
                  </a:ext>
                </a:extLst>
              </a:tr>
              <a:tr h="963052">
                <a:tc>
                  <a:txBody>
                    <a:bodyPr/>
                    <a:lstStyle/>
                    <a:p>
                      <a:pPr algn="ctr"/>
                      <a:r>
                        <a:rPr lang="fa-IR" sz="2800" dirty="0">
                          <a:solidFill>
                            <a:srgbClr val="000000"/>
                          </a:solidFill>
                          <a:cs typeface="B Nazanin" panose="00000400000000000000" pitchFamily="2" charset="-78"/>
                        </a:rPr>
                        <a:t>0/4</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800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0/2</a:t>
                      </a:r>
                      <a:endParaRPr lang="en-US" sz="2800" dirty="0">
                        <a:solidFill>
                          <a:srgbClr val="000000"/>
                        </a:solidFill>
                        <a:cs typeface="B Nazanin" panose="00000400000000000000" pitchFamily="2" charset="-78"/>
                      </a:endParaRPr>
                    </a:p>
                  </a:txBody>
                  <a:tcPr/>
                </a:tc>
                <a:tc>
                  <a:txBody>
                    <a:bodyPr/>
                    <a:lstStyle/>
                    <a:p>
                      <a:pPr algn="ctr"/>
                      <a:r>
                        <a:rPr lang="fa-IR" sz="2400" dirty="0">
                          <a:solidFill>
                            <a:srgbClr val="000000"/>
                          </a:solidFill>
                          <a:cs typeface="B Nazanin" panose="00000400000000000000" pitchFamily="2" charset="-78"/>
                        </a:rPr>
                        <a:t>گلیکوژن</a:t>
                      </a:r>
                      <a:endParaRPr lang="en-US" sz="2400" dirty="0">
                        <a:solidFill>
                          <a:srgbClr val="000000"/>
                        </a:solidFill>
                        <a:cs typeface="B Nazanin" panose="00000400000000000000" pitchFamily="2" charset="-78"/>
                      </a:endParaRPr>
                    </a:p>
                  </a:txBody>
                  <a:tcPr/>
                </a:tc>
                <a:extLst>
                  <a:ext uri="{0D108BD9-81ED-4DB2-BD59-A6C34878D82A}">
                    <a16:rowId xmlns:a16="http://schemas.microsoft.com/office/drawing/2014/main" val="2145431535"/>
                  </a:ext>
                </a:extLst>
              </a:tr>
              <a:tr h="963052">
                <a:tc>
                  <a:txBody>
                    <a:bodyPr/>
                    <a:lstStyle/>
                    <a:p>
                      <a:pPr algn="ctr"/>
                      <a:r>
                        <a:rPr lang="fa-IR" sz="2800" dirty="0">
                          <a:solidFill>
                            <a:srgbClr val="000000"/>
                          </a:solidFill>
                          <a:cs typeface="B Nazanin" panose="00000400000000000000" pitchFamily="2" charset="-78"/>
                        </a:rPr>
                        <a:t>78</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140000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15</a:t>
                      </a:r>
                      <a:endParaRPr lang="en-US" sz="2800" dirty="0">
                        <a:solidFill>
                          <a:srgbClr val="000000"/>
                        </a:solidFill>
                        <a:cs typeface="B Nazanin" panose="00000400000000000000" pitchFamily="2" charset="-78"/>
                      </a:endParaRPr>
                    </a:p>
                  </a:txBody>
                  <a:tcPr/>
                </a:tc>
                <a:tc>
                  <a:txBody>
                    <a:bodyPr/>
                    <a:lstStyle/>
                    <a:p>
                      <a:pPr algn="ctr"/>
                      <a:r>
                        <a:rPr lang="fa-IR" sz="2400" dirty="0">
                          <a:solidFill>
                            <a:srgbClr val="000000"/>
                          </a:solidFill>
                          <a:cs typeface="B Nazanin" panose="00000400000000000000" pitchFamily="2" charset="-78"/>
                        </a:rPr>
                        <a:t>چربی</a:t>
                      </a:r>
                      <a:endParaRPr lang="en-US" sz="2400" dirty="0">
                        <a:solidFill>
                          <a:srgbClr val="000000"/>
                        </a:solidFill>
                        <a:cs typeface="B Nazanin" panose="00000400000000000000" pitchFamily="2" charset="-78"/>
                      </a:endParaRPr>
                    </a:p>
                  </a:txBody>
                  <a:tcPr/>
                </a:tc>
                <a:extLst>
                  <a:ext uri="{0D108BD9-81ED-4DB2-BD59-A6C34878D82A}">
                    <a16:rowId xmlns:a16="http://schemas.microsoft.com/office/drawing/2014/main" val="505182999"/>
                  </a:ext>
                </a:extLst>
              </a:tr>
              <a:tr h="963052">
                <a:tc>
                  <a:txBody>
                    <a:bodyPr/>
                    <a:lstStyle/>
                    <a:p>
                      <a:pPr algn="ctr"/>
                      <a:r>
                        <a:rPr lang="fa-IR" sz="2800" dirty="0">
                          <a:solidFill>
                            <a:srgbClr val="000000"/>
                          </a:solidFill>
                          <a:cs typeface="B Nazanin" panose="00000400000000000000" pitchFamily="2" charset="-78"/>
                        </a:rPr>
                        <a:t>91/4</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164800</a:t>
                      </a:r>
                      <a:endParaRPr lang="en-US" sz="2800" dirty="0">
                        <a:solidFill>
                          <a:srgbClr val="000000"/>
                        </a:solidFill>
                        <a:cs typeface="B Nazanin" panose="00000400000000000000" pitchFamily="2" charset="-78"/>
                      </a:endParaRPr>
                    </a:p>
                  </a:txBody>
                  <a:tcPr/>
                </a:tc>
                <a:tc>
                  <a:txBody>
                    <a:bodyPr/>
                    <a:lstStyle/>
                    <a:p>
                      <a:pPr algn="ctr"/>
                      <a:r>
                        <a:rPr lang="fa-IR" sz="2800" dirty="0">
                          <a:solidFill>
                            <a:srgbClr val="000000"/>
                          </a:solidFill>
                          <a:cs typeface="B Nazanin" panose="00000400000000000000" pitchFamily="2" charset="-78"/>
                        </a:rPr>
                        <a:t>70/2</a:t>
                      </a:r>
                      <a:endParaRPr lang="en-US" sz="2800" dirty="0">
                        <a:solidFill>
                          <a:srgbClr val="000000"/>
                        </a:solidFill>
                        <a:cs typeface="B Nazanin" panose="00000400000000000000" pitchFamily="2" charset="-78"/>
                      </a:endParaRPr>
                    </a:p>
                  </a:txBody>
                  <a:tcPr/>
                </a:tc>
                <a:tc>
                  <a:txBody>
                    <a:bodyPr/>
                    <a:lstStyle/>
                    <a:p>
                      <a:pPr algn="ctr"/>
                      <a:r>
                        <a:rPr lang="fa-IR" sz="2400" dirty="0">
                          <a:solidFill>
                            <a:srgbClr val="000000"/>
                          </a:solidFill>
                          <a:cs typeface="B Nazanin" panose="00000400000000000000" pitchFamily="2" charset="-78"/>
                        </a:rPr>
                        <a:t>مقدار کل</a:t>
                      </a:r>
                      <a:endParaRPr lang="en-US" sz="2400" dirty="0">
                        <a:solidFill>
                          <a:srgbClr val="000000"/>
                        </a:solidFill>
                        <a:cs typeface="B Nazanin" panose="00000400000000000000" pitchFamily="2" charset="-78"/>
                      </a:endParaRPr>
                    </a:p>
                  </a:txBody>
                  <a:tcPr/>
                </a:tc>
                <a:extLst>
                  <a:ext uri="{0D108BD9-81ED-4DB2-BD59-A6C34878D82A}">
                    <a16:rowId xmlns:a16="http://schemas.microsoft.com/office/drawing/2014/main" val="3539671240"/>
                  </a:ext>
                </a:extLst>
              </a:tr>
            </a:tbl>
          </a:graphicData>
        </a:graphic>
      </p:graphicFrame>
    </p:spTree>
    <p:extLst>
      <p:ext uri="{BB962C8B-B14F-4D97-AF65-F5344CB8AC3E}">
        <p14:creationId xmlns:p14="http://schemas.microsoft.com/office/powerpoint/2010/main" val="3951134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nSpc>
                <a:spcPct val="150000"/>
              </a:lnSpc>
            </a:pPr>
            <a:r>
              <a:rPr lang="fa-IR" sz="2400" dirty="0"/>
              <a:t>برخلاف گیاهان بدن انسان و حیوانات براساس پروتئین ساخته شده است. </a:t>
            </a:r>
          </a:p>
          <a:p>
            <a:pPr>
              <a:lnSpc>
                <a:spcPct val="150000"/>
              </a:lnSpc>
            </a:pPr>
            <a:r>
              <a:rPr lang="fa-IR" sz="2400" dirty="0"/>
              <a:t>پروتئین ها علاوه بر کربن، هیدروژن و اکسیژن در ساختار خود دارای </a:t>
            </a:r>
            <a:r>
              <a:rPr lang="fa-IR" sz="2400" b="1" dirty="0"/>
              <a:t>نیتروژن </a:t>
            </a:r>
            <a:r>
              <a:rPr lang="fa-IR" sz="2400" dirty="0"/>
              <a:t>هستند. </a:t>
            </a:r>
          </a:p>
          <a:p>
            <a:pPr>
              <a:lnSpc>
                <a:spcPct val="150000"/>
              </a:lnSpc>
            </a:pPr>
            <a:r>
              <a:rPr lang="fa-IR" sz="2400" dirty="0"/>
              <a:t>نقش پروتئین:</a:t>
            </a:r>
          </a:p>
          <a:p>
            <a:pPr lvl="1">
              <a:lnSpc>
                <a:spcPct val="150000"/>
              </a:lnSpc>
            </a:pPr>
            <a:r>
              <a:rPr lang="fa-IR" sz="2400" dirty="0">
                <a:solidFill>
                  <a:schemeClr val="tx1"/>
                </a:solidFill>
              </a:rPr>
              <a:t>ساختار بدن</a:t>
            </a:r>
          </a:p>
          <a:p>
            <a:pPr lvl="1">
              <a:lnSpc>
                <a:spcPct val="150000"/>
              </a:lnSpc>
            </a:pPr>
            <a:r>
              <a:rPr lang="fa-IR" sz="2400" dirty="0">
                <a:solidFill>
                  <a:schemeClr val="tx1"/>
                </a:solidFill>
              </a:rPr>
              <a:t>آنزیم ها</a:t>
            </a:r>
          </a:p>
          <a:p>
            <a:pPr lvl="1">
              <a:lnSpc>
                <a:spcPct val="150000"/>
              </a:lnSpc>
            </a:pPr>
            <a:r>
              <a:rPr lang="fa-IR" sz="2400" dirty="0">
                <a:solidFill>
                  <a:schemeClr val="tx1"/>
                </a:solidFill>
              </a:rPr>
              <a:t>هورمون ها</a:t>
            </a:r>
          </a:p>
          <a:p>
            <a:pPr lvl="1">
              <a:lnSpc>
                <a:spcPct val="150000"/>
              </a:lnSpc>
            </a:pPr>
            <a:r>
              <a:rPr lang="fa-IR" sz="2400" dirty="0">
                <a:solidFill>
                  <a:schemeClr val="tx1"/>
                </a:solidFill>
              </a:rPr>
              <a:t>انتقال</a:t>
            </a:r>
          </a:p>
          <a:p>
            <a:pPr lvl="1">
              <a:lnSpc>
                <a:spcPct val="150000"/>
              </a:lnSpc>
            </a:pPr>
            <a:r>
              <a:rPr lang="fa-IR" sz="2400" dirty="0">
                <a:solidFill>
                  <a:schemeClr val="tx1"/>
                </a:solidFill>
              </a:rPr>
              <a:t>ایمنوپروتئین ها</a:t>
            </a:r>
          </a:p>
        </p:txBody>
      </p:sp>
      <p:sp>
        <p:nvSpPr>
          <p:cNvPr id="6" name="Title 1">
            <a:extLst>
              <a:ext uri="{FF2B5EF4-FFF2-40B4-BE49-F238E27FC236}">
                <a16:creationId xmlns:a16="http://schemas.microsoft.com/office/drawing/2014/main" id="{54BAB596-A755-4C8B-A223-61FDF33767DA}"/>
              </a:ext>
            </a:extLst>
          </p:cNvPr>
          <p:cNvSpPr>
            <a:spLocks noGrp="1"/>
          </p:cNvSpPr>
          <p:nvPr>
            <p:ph type="title"/>
          </p:nvPr>
        </p:nvSpPr>
        <p:spPr>
          <a:xfrm>
            <a:off x="301625" y="228600"/>
            <a:ext cx="8534400" cy="758825"/>
          </a:xfrm>
        </p:spPr>
        <p:txBody>
          <a:bodyPr/>
          <a:lstStyle/>
          <a:p>
            <a:r>
              <a:rPr lang="fa-IR" sz="2800" dirty="0">
                <a:cs typeface="B Titr" panose="00000700000000000000" pitchFamily="2" charset="-78"/>
              </a:rPr>
              <a:t>آشنایی با پروتئین‌ها</a:t>
            </a:r>
            <a:endParaRPr lang="en-US" sz="2800" dirty="0">
              <a:cs typeface="B Titr" panose="00000700000000000000"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852936"/>
            <a:ext cx="2800350" cy="1628775"/>
          </a:xfrm>
          <a:prstGeom prst="rect">
            <a:avLst/>
          </a:prstGeom>
        </p:spPr>
      </p:pic>
    </p:spTree>
    <p:extLst>
      <p:ext uri="{BB962C8B-B14F-4D97-AF65-F5344CB8AC3E}">
        <p14:creationId xmlns:p14="http://schemas.microsoft.com/office/powerpoint/2010/main" val="181117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nSpc>
                <a:spcPct val="150000"/>
              </a:lnSpc>
            </a:pPr>
            <a:r>
              <a:rPr lang="fa-IR" sz="2400" dirty="0"/>
              <a:t>پروتئین‌ها از آمینواسیدها ساخته شده اند و زنجیره آمینواسیدها ساختار و عملکرد نهایی پروتئین را مشخص می‌کند. </a:t>
            </a:r>
          </a:p>
          <a:p>
            <a:pPr>
              <a:lnSpc>
                <a:spcPct val="150000"/>
              </a:lnSpc>
            </a:pPr>
            <a:r>
              <a:rPr lang="fa-IR" sz="2400" dirty="0"/>
              <a:t>پروتئین‌ها 4 ساختار دارند:</a:t>
            </a:r>
          </a:p>
          <a:p>
            <a:pPr lvl="1">
              <a:lnSpc>
                <a:spcPct val="150000"/>
              </a:lnSpc>
            </a:pPr>
            <a:r>
              <a:rPr lang="fa-IR" sz="2400" dirty="0">
                <a:solidFill>
                  <a:schemeClr val="tx1"/>
                </a:solidFill>
              </a:rPr>
              <a:t>ساختار اولیه: زنجیره آمینواسیدها</a:t>
            </a:r>
          </a:p>
          <a:p>
            <a:pPr lvl="1">
              <a:lnSpc>
                <a:spcPct val="150000"/>
              </a:lnSpc>
            </a:pPr>
            <a:r>
              <a:rPr lang="fa-IR" sz="2400" dirty="0">
                <a:solidFill>
                  <a:schemeClr val="tx1"/>
                </a:solidFill>
              </a:rPr>
              <a:t>ساختار ثانویه: ساختار حلقوی و صفحه ای</a:t>
            </a:r>
          </a:p>
          <a:p>
            <a:pPr lvl="1">
              <a:lnSpc>
                <a:spcPct val="150000"/>
              </a:lnSpc>
            </a:pPr>
            <a:r>
              <a:rPr lang="fa-IR" sz="2400" dirty="0">
                <a:solidFill>
                  <a:schemeClr val="tx1"/>
                </a:solidFill>
              </a:rPr>
              <a:t>ساختار نوع سوم: مجموعه ساختار حلقوی و صفحه ای</a:t>
            </a:r>
          </a:p>
          <a:p>
            <a:pPr lvl="1">
              <a:lnSpc>
                <a:spcPct val="150000"/>
              </a:lnSpc>
            </a:pPr>
            <a:r>
              <a:rPr lang="fa-IR" sz="2400" dirty="0">
                <a:solidFill>
                  <a:schemeClr val="tx1"/>
                </a:solidFill>
              </a:rPr>
              <a:t>ساختار نوع چهارم: مجموعه ای از چند ملکول مونومر</a:t>
            </a:r>
          </a:p>
        </p:txBody>
      </p:sp>
      <p:sp>
        <p:nvSpPr>
          <p:cNvPr id="4" name="Title 1">
            <a:extLst>
              <a:ext uri="{FF2B5EF4-FFF2-40B4-BE49-F238E27FC236}">
                <a16:creationId xmlns:a16="http://schemas.microsoft.com/office/drawing/2014/main" id="{54BAB596-A755-4C8B-A223-61FDF33767DA}"/>
              </a:ext>
            </a:extLst>
          </p:cNvPr>
          <p:cNvSpPr>
            <a:spLocks noGrp="1"/>
          </p:cNvSpPr>
          <p:nvPr>
            <p:ph type="title"/>
          </p:nvPr>
        </p:nvSpPr>
        <p:spPr>
          <a:xfrm>
            <a:off x="301625" y="228600"/>
            <a:ext cx="8534400" cy="758825"/>
          </a:xfrm>
        </p:spPr>
        <p:txBody>
          <a:bodyPr/>
          <a:lstStyle/>
          <a:p>
            <a:r>
              <a:rPr lang="fa-IR" sz="2800" dirty="0">
                <a:cs typeface="B Titr" panose="00000700000000000000" pitchFamily="2" charset="-78"/>
              </a:rPr>
              <a:t>آشنایی با پروتئین‌ها</a:t>
            </a:r>
            <a:endParaRPr lang="en-US" sz="2800" dirty="0">
              <a:cs typeface="B Titr" panose="00000700000000000000" pitchFamily="2" charset="-78"/>
            </a:endParaRPr>
          </a:p>
        </p:txBody>
      </p:sp>
    </p:spTree>
    <p:extLst>
      <p:ext uri="{BB962C8B-B14F-4D97-AF65-F5344CB8AC3E}">
        <p14:creationId xmlns:p14="http://schemas.microsoft.com/office/powerpoint/2010/main" val="142702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1026" name="Picture 2"/>
          <p:cNvPicPr>
            <a:picLocks noChangeAspect="1" noChangeArrowheads="1"/>
          </p:cNvPicPr>
          <p:nvPr/>
        </p:nvPicPr>
        <p:blipFill>
          <a:blip r:embed="rId2"/>
          <a:srcRect/>
          <a:stretch>
            <a:fillRect/>
          </a:stretch>
        </p:blipFill>
        <p:spPr bwMode="auto">
          <a:xfrm>
            <a:off x="459590" y="1006570"/>
            <a:ext cx="8332788" cy="4937948"/>
          </a:xfrm>
          <a:prstGeom prst="rect">
            <a:avLst/>
          </a:prstGeom>
          <a:noFill/>
          <a:ln w="9525">
            <a:noFill/>
            <a:miter lim="800000"/>
            <a:headEnd/>
            <a:tailEnd/>
          </a:ln>
          <a:effectLst/>
        </p:spPr>
      </p:pic>
    </p:spTree>
    <p:extLst>
      <p:ext uri="{BB962C8B-B14F-4D97-AF65-F5344CB8AC3E}">
        <p14:creationId xmlns:p14="http://schemas.microsoft.com/office/powerpoint/2010/main" val="921445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800" dirty="0">
                <a:cs typeface="B Titr" panose="00000700000000000000" pitchFamily="2" charset="-78"/>
              </a:rPr>
              <a:t>آمینواسیدهای ضروری</a:t>
            </a:r>
          </a:p>
        </p:txBody>
      </p:sp>
      <p:sp>
        <p:nvSpPr>
          <p:cNvPr id="3" name="Content Placeholder 2"/>
          <p:cNvSpPr>
            <a:spLocks noGrp="1"/>
          </p:cNvSpPr>
          <p:nvPr>
            <p:ph idx="1"/>
          </p:nvPr>
        </p:nvSpPr>
        <p:spPr>
          <a:xfrm>
            <a:off x="35496" y="1484784"/>
            <a:ext cx="8800529" cy="4572000"/>
          </a:xfrm>
        </p:spPr>
        <p:txBody>
          <a:bodyPr/>
          <a:lstStyle/>
          <a:p>
            <a:pPr algn="just">
              <a:lnSpc>
                <a:spcPct val="150000"/>
              </a:lnSpc>
            </a:pPr>
            <a:r>
              <a:rPr lang="fa-IR" sz="2200" dirty="0"/>
              <a:t>آمینواسیدهای ضروری آمینواسیدهایی هستند که انسان قادر</a:t>
            </a:r>
            <a:r>
              <a:rPr lang="en-US" sz="2200" dirty="0"/>
              <a:t> </a:t>
            </a:r>
            <a:r>
              <a:rPr lang="fa-IR" sz="2200" dirty="0"/>
              <a:t>به ساخت زنجیره کربنی آنها نیست. </a:t>
            </a:r>
          </a:p>
          <a:p>
            <a:pPr lvl="1" algn="just">
              <a:lnSpc>
                <a:spcPct val="150000"/>
              </a:lnSpc>
            </a:pPr>
            <a:r>
              <a:rPr lang="fa-IR" dirty="0">
                <a:solidFill>
                  <a:schemeClr val="tx1"/>
                </a:solidFill>
              </a:rPr>
              <a:t>اسیدهای آمینه ضروری با علامت ستاره مشخص شده اند.</a:t>
            </a:r>
          </a:p>
          <a:p>
            <a:pPr lvl="1" algn="just">
              <a:lnSpc>
                <a:spcPct val="150000"/>
              </a:lnSpc>
            </a:pPr>
            <a:r>
              <a:rPr lang="fa-IR" dirty="0">
                <a:solidFill>
                  <a:schemeClr val="tx1"/>
                </a:solidFill>
              </a:rPr>
              <a:t>اسیدهای آمینه ای که دو ستاره دارند برای نوزادان و بیماران مزمن خاص ضروری هستند. </a:t>
            </a:r>
          </a:p>
          <a:p>
            <a:pPr lvl="1"/>
            <a:endParaRPr lang="fa-IR" dirty="0"/>
          </a:p>
        </p:txBody>
      </p:sp>
      <p:pic>
        <p:nvPicPr>
          <p:cNvPr id="2051" name="Picture 3"/>
          <p:cNvPicPr>
            <a:picLocks noChangeAspect="1" noChangeArrowheads="1"/>
          </p:cNvPicPr>
          <p:nvPr/>
        </p:nvPicPr>
        <p:blipFill>
          <a:blip r:embed="rId2"/>
          <a:srcRect/>
          <a:stretch>
            <a:fillRect/>
          </a:stretch>
        </p:blipFill>
        <p:spPr bwMode="auto">
          <a:xfrm>
            <a:off x="117400" y="3429000"/>
            <a:ext cx="8902849" cy="3312368"/>
          </a:xfrm>
          <a:prstGeom prst="rect">
            <a:avLst/>
          </a:prstGeom>
          <a:noFill/>
          <a:ln w="9525">
            <a:noFill/>
            <a:miter lim="800000"/>
            <a:headEnd/>
            <a:tailEnd/>
          </a:ln>
          <a:effectLst/>
        </p:spPr>
      </p:pic>
    </p:spTree>
    <p:extLst>
      <p:ext uri="{BB962C8B-B14F-4D97-AF65-F5344CB8AC3E}">
        <p14:creationId xmlns:p14="http://schemas.microsoft.com/office/powerpoint/2010/main" val="1251683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pic>
        <p:nvPicPr>
          <p:cNvPr id="3074" name="Picture 2"/>
          <p:cNvPicPr>
            <a:picLocks noChangeAspect="1" noChangeArrowheads="1"/>
          </p:cNvPicPr>
          <p:nvPr/>
        </p:nvPicPr>
        <p:blipFill>
          <a:blip r:embed="rId2"/>
          <a:srcRect/>
          <a:stretch>
            <a:fillRect/>
          </a:stretch>
        </p:blipFill>
        <p:spPr bwMode="auto">
          <a:xfrm>
            <a:off x="140677" y="116632"/>
            <a:ext cx="8978062" cy="6616205"/>
          </a:xfrm>
          <a:prstGeom prst="rect">
            <a:avLst/>
          </a:prstGeom>
          <a:noFill/>
          <a:ln w="9525">
            <a:noFill/>
            <a:miter lim="800000"/>
            <a:headEnd/>
            <a:tailEnd/>
          </a:ln>
          <a:effectLst/>
        </p:spPr>
      </p:pic>
    </p:spTree>
    <p:extLst>
      <p:ext uri="{BB962C8B-B14F-4D97-AF65-F5344CB8AC3E}">
        <p14:creationId xmlns:p14="http://schemas.microsoft.com/office/powerpoint/2010/main" val="361238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AFDAB7-11BD-4F95-B567-0D82360CBA26}"/>
              </a:ext>
            </a:extLst>
          </p:cNvPr>
          <p:cNvSpPr>
            <a:spLocks noGrp="1"/>
          </p:cNvSpPr>
          <p:nvPr>
            <p:ph idx="1"/>
          </p:nvPr>
        </p:nvSpPr>
        <p:spPr>
          <a:xfrm>
            <a:off x="467544" y="1527048"/>
            <a:ext cx="8280920" cy="4572000"/>
          </a:xfrm>
        </p:spPr>
        <p:txBody>
          <a:bodyPr>
            <a:normAutofit/>
          </a:bodyPr>
          <a:lstStyle/>
          <a:p>
            <a:pPr algn="just">
              <a:spcBef>
                <a:spcPts val="0"/>
              </a:spcBef>
              <a:spcAft>
                <a:spcPts val="1800"/>
              </a:spcAft>
            </a:pPr>
            <a:r>
              <a:rPr lang="fa-IR" sz="2400" b="1" dirty="0"/>
              <a:t>آمینواسیدهای ضروری:</a:t>
            </a:r>
            <a:r>
              <a:rPr lang="fa-IR" sz="2400" dirty="0"/>
              <a:t> لوسین، ایزولوسین، والین، لیزین، متیونین، فنیل آلانین، ترئونین، تریپتوفان</a:t>
            </a:r>
          </a:p>
          <a:p>
            <a:pPr algn="just">
              <a:lnSpc>
                <a:spcPct val="150000"/>
              </a:lnSpc>
              <a:spcBef>
                <a:spcPts val="0"/>
              </a:spcBef>
              <a:spcAft>
                <a:spcPts val="1800"/>
              </a:spcAft>
            </a:pPr>
            <a:r>
              <a:rPr lang="fa-IR" sz="2400" b="1" dirty="0"/>
              <a:t>آمینواسیدهای غیر ضروری: </a:t>
            </a:r>
            <a:r>
              <a:rPr lang="fa-IR" sz="2400" dirty="0"/>
              <a:t>گلوتامین، گلایسین، آلانین، آرژنین، آسپارژین، اسید آسپارتیک، اسید گلوتامیک، پرولین و سرین</a:t>
            </a:r>
          </a:p>
          <a:p>
            <a:pPr algn="just">
              <a:lnSpc>
                <a:spcPct val="150000"/>
              </a:lnSpc>
              <a:spcBef>
                <a:spcPts val="0"/>
              </a:spcBef>
              <a:spcAft>
                <a:spcPts val="1800"/>
              </a:spcAft>
            </a:pPr>
            <a:r>
              <a:rPr lang="fa-IR" sz="2400" b="1" dirty="0"/>
              <a:t>آمینواسیدهای ضروری مشروط: </a:t>
            </a:r>
            <a:r>
              <a:rPr lang="fa-IR" sz="2400" dirty="0"/>
              <a:t>سیستئین و هیستدین</a:t>
            </a:r>
          </a:p>
          <a:p>
            <a:endParaRPr lang="en-US" dirty="0"/>
          </a:p>
        </p:txBody>
      </p:sp>
      <p:sp>
        <p:nvSpPr>
          <p:cNvPr id="5" name="Title 1"/>
          <p:cNvSpPr>
            <a:spLocks noGrp="1"/>
          </p:cNvSpPr>
          <p:nvPr>
            <p:ph type="title"/>
          </p:nvPr>
        </p:nvSpPr>
        <p:spPr>
          <a:xfrm>
            <a:off x="301625" y="228600"/>
            <a:ext cx="8534400" cy="758825"/>
          </a:xfrm>
        </p:spPr>
        <p:txBody>
          <a:bodyPr>
            <a:normAutofit/>
          </a:bodyPr>
          <a:lstStyle/>
          <a:p>
            <a:r>
              <a:rPr lang="fa-IR" sz="2800" dirty="0">
                <a:cs typeface="B Titr" panose="00000700000000000000" pitchFamily="2" charset="-78"/>
              </a:rPr>
              <a:t>دسته بندی آمینواسیدها</a:t>
            </a:r>
          </a:p>
        </p:txBody>
      </p:sp>
    </p:spTree>
    <p:extLst>
      <p:ext uri="{BB962C8B-B14F-4D97-AF65-F5344CB8AC3E}">
        <p14:creationId xmlns:p14="http://schemas.microsoft.com/office/powerpoint/2010/main" val="41155797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6622</TotalTime>
  <Words>1799</Words>
  <Application>Microsoft Office PowerPoint</Application>
  <PresentationFormat>On-screen Show (4:3)</PresentationFormat>
  <Paragraphs>164</Paragraphs>
  <Slides>28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Arial</vt:lpstr>
      <vt:lpstr>Arial Narrow</vt:lpstr>
      <vt:lpstr>B Nazanin</vt:lpstr>
      <vt:lpstr>B Titr</vt:lpstr>
      <vt:lpstr>Calibri</vt:lpstr>
      <vt:lpstr>Courier New</vt:lpstr>
      <vt:lpstr>Georgia</vt:lpstr>
      <vt:lpstr>Times New Roman</vt:lpstr>
      <vt:lpstr>Titr Mazar</vt:lpstr>
      <vt:lpstr>Wingdings</vt:lpstr>
      <vt:lpstr>Wingdings 2</vt:lpstr>
      <vt:lpstr>Default Theme</vt:lpstr>
      <vt:lpstr>به نام خدا</vt:lpstr>
      <vt:lpstr>آشنایی با پروتئین‌ها</vt:lpstr>
      <vt:lpstr>PowerPoint Presentation</vt:lpstr>
      <vt:lpstr>آشنایی با پروتئین‌ها</vt:lpstr>
      <vt:lpstr>آشنایی با پروتئین‌ها</vt:lpstr>
      <vt:lpstr>PowerPoint Presentation</vt:lpstr>
      <vt:lpstr>آمینواسیدهای ضروری</vt:lpstr>
      <vt:lpstr>PowerPoint Presentation</vt:lpstr>
      <vt:lpstr>دسته بندی آمینواسیدها</vt:lpstr>
      <vt:lpstr>PowerPoint Presentation</vt:lpstr>
      <vt:lpstr>آمینواسیدهای گلوکوژنیک و کتوژنیک</vt:lpstr>
      <vt:lpstr>هضم و جذب پروتئین‌های غذا</vt:lpstr>
      <vt:lpstr>جذب آمینواسیدها</vt:lpstr>
      <vt:lpstr>حضور آمینواسیدها در سایر ترکیبات</vt:lpstr>
      <vt:lpstr>حضور آمینواسیدها در سایر ترکیبات</vt:lpstr>
      <vt:lpstr>حضور آمینواسیدها در سایر ترکیبات</vt:lpstr>
      <vt:lpstr>سهم اندام‌های خاص در متابولیسم پروتئین</vt:lpstr>
      <vt:lpstr>کیفیت پروتئین‌ها</vt:lpstr>
      <vt:lpstr>کیفیت پروتئین‌ها</vt:lpstr>
      <vt:lpstr>آمینواسیدهای محدود کننده (Limiting amino acids)</vt:lpstr>
      <vt:lpstr>تکمیل سازی پروتئین‌ها</vt:lpstr>
      <vt:lpstr>نیاز به پروتئین و آمینواسیدها در بیماری‌ها</vt:lpstr>
      <vt:lpstr>نیاز به پروتئین و آمینواسیدها در بیماری‌ها</vt:lpstr>
      <vt:lpstr>نیاز به پروتئین و آمینواسیدها در بیماری‌ها</vt:lpstr>
      <vt:lpstr>نیاز به پروتئین و آمینواسیدها در بیماری‌ها</vt:lpstr>
      <vt:lpstr>تطابق متابولیکی با گرسنگی</vt:lpstr>
      <vt:lpstr>PowerPoint Presentation</vt:lpstr>
      <vt:lpstr>PowerPoint Presentation</vt:lpstr>
    </vt:vector>
  </TitlesOfParts>
  <Company>Salehi Abarghouiee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تغذیه کاربردی</dc:title>
  <dc:creator>Ahmad</dc:creator>
  <cp:lastModifiedBy>Farkhondeh Razmpour</cp:lastModifiedBy>
  <cp:revision>569</cp:revision>
  <dcterms:created xsi:type="dcterms:W3CDTF">2011-09-13T15:07:40Z</dcterms:created>
  <dcterms:modified xsi:type="dcterms:W3CDTF">2025-10-21T19:37:27Z</dcterms:modified>
</cp:coreProperties>
</file>